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79" r:id="rId2"/>
    <p:sldId id="256" r:id="rId3"/>
    <p:sldId id="257" r:id="rId4"/>
    <p:sldId id="282" r:id="rId5"/>
    <p:sldId id="276" r:id="rId6"/>
    <p:sldId id="259" r:id="rId7"/>
    <p:sldId id="258" r:id="rId8"/>
    <p:sldId id="260" r:id="rId9"/>
    <p:sldId id="261" r:id="rId10"/>
    <p:sldId id="262" r:id="rId11"/>
    <p:sldId id="266" r:id="rId12"/>
    <p:sldId id="278" r:id="rId13"/>
    <p:sldId id="265" r:id="rId14"/>
    <p:sldId id="277" r:id="rId15"/>
    <p:sldId id="273" r:id="rId16"/>
    <p:sldId id="274" r:id="rId17"/>
    <p:sldId id="280" r:id="rId18"/>
    <p:sldId id="275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560" autoAdjust="0"/>
  </p:normalViewPr>
  <p:slideViewPr>
    <p:cSldViewPr snapToGrid="0">
      <p:cViewPr varScale="1">
        <p:scale>
          <a:sx n="62" d="100"/>
          <a:sy n="62" d="100"/>
        </p:scale>
        <p:origin x="1650" y="8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31CBA-2744-4E33-9174-2FCE1ADCE44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6CDC2-6A5C-4C3E-9C10-CBD271E3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পাঠ</a:t>
            </a:r>
            <a:r>
              <a:rPr lang="bn-BD" baseline="0" dirty="0" smtClean="0"/>
              <a:t> সংশ্লিষ্ঠ্য ছবি ব্যবহার করা হয়েছে। মধু দিয়ে ঘনত্ব বুঝানো হয়েছে।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4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 শিক্ষার্থী ও অপেক্ষাকৃত দূর্বল শিক্ষার্থীদের নিয়ে জোড়া তৈরী করতে পারেন।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তারকাঁটা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স্পোক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এগুলি ধাতুর তৈরী।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সাবান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ডাস্টার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পেন্সিল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কোনটিই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8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১) ধাতু</a:t>
            </a:r>
            <a:r>
              <a:rPr lang="bn-BD" baseline="0" dirty="0" smtClean="0"/>
              <a:t> তাপ পরিবহন করে।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84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১)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মোমবাতি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করে।</a:t>
            </a: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পড়ার ঘরের</a:t>
            </a:r>
            <a:r>
              <a:rPr lang="bn-BD" baseline="0" dirty="0" smtClean="0"/>
              <a:t> খাতা-কলম থেকে শুরু করে পড়ার টেবিল, কম্পিউটার সহ যাবতীয় জিনিসের তালিকা তৈরীর কথা বলা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পাঠ</a:t>
            </a:r>
            <a:r>
              <a:rPr lang="bn-BD" baseline="0" dirty="0" smtClean="0"/>
              <a:t> শিরোনাম সুনির্দিষ্ট করার জন্য</a:t>
            </a:r>
            <a:r>
              <a:rPr lang="bn-BD" dirty="0" smtClean="0"/>
              <a:t> শিক্ষার্থীদের</a:t>
            </a:r>
            <a:r>
              <a:rPr lang="bn-BD" baseline="0" dirty="0" smtClean="0"/>
              <a:t> প্রশ্ন করা যেতে পারে তুলার বৈশিষ্ট কি? </a:t>
            </a:r>
            <a:r>
              <a:rPr lang="bn-BD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 তার, লোহার দন্ড এগুলোর </a:t>
            </a:r>
            <a:r>
              <a:rPr lang="bn-BD" baseline="0" dirty="0" smtClean="0"/>
              <a:t>বৈশিষ্ট কি ? পানি ও আলকাতরার মধ্যে কি পার্থক্য রয়েছে। উত্তর হতে পারে পানি হালকা, আলকাতরা ঘন। তারপর পাঠ ঘোষণা করা যেতে পারে।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পাঠ</a:t>
            </a:r>
            <a:r>
              <a:rPr lang="bn-BD" baseline="0" dirty="0" smtClean="0"/>
              <a:t> ঘোষণার পর পাঠ শিরোনাম বোর্ডে লিখে দিতে হবে।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02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পানির চেয়ে দুধ</a:t>
            </a:r>
            <a:r>
              <a:rPr lang="bn-BD" baseline="0" dirty="0" smtClean="0"/>
              <a:t> ঘন, দুধের চেয়ে মধু ঘন।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প্লাস্টিকের চেয়ে কাঠ</a:t>
            </a:r>
            <a:r>
              <a:rPr lang="bn-BD" baseline="0" dirty="0" smtClean="0"/>
              <a:t> শক্ত বেশি, কাঠের চেয়ে লোহা শক্ত বেশি অর্থাৎ কাঠিন্য বেশি।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ফোম ও স্প্রিং</a:t>
            </a:r>
            <a:r>
              <a:rPr lang="bn-BD" baseline="0" dirty="0" smtClean="0"/>
              <a:t> </a:t>
            </a:r>
            <a:r>
              <a:rPr lang="bn-BD" baseline="0" smtClean="0"/>
              <a:t>এর একটি বৈশিষ্ট্য নমনীয়তা।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সুবিধামত দল তৈরী করবেন এবং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4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এলুমিনিয়ামের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শক্ত,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খন্ড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নমনীয়,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শক্ত,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মোম্বাতি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নরম,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একটুকরা</a:t>
            </a:r>
            <a:r>
              <a:rPr lang="en-US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অনমনীয়, </a:t>
            </a:r>
            <a:r>
              <a:rPr lang="en-US" sz="1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পেরেক</a:t>
            </a: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অনমনীয়। প্রয়োজনে পাঠ্যবই</a:t>
            </a:r>
            <a:r>
              <a:rPr lang="bn-BD" sz="1200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মিলিয়ে নেয়া যেতে পারে।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3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172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0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435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4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0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2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6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4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4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9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8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3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5" name="Half Frame 4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30997" y="1312774"/>
                <a:ext cx="9144000" cy="187529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 স্লাইডটি সম্মানিত শিক্ষকবৃন্দের জন্য হাইড করে রাখা আছে। প্রতিটি স্লাইডের প্রয়োজনীয়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নির্দেশনা স্লাইডের নিচে নোটে দেয়া আছে, যা ক্লাস শুরুর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পূর্বে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 দেখে নিলে ভালো হয়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চেপে শিক্ষক কন্টেন্টটি শ্রেণিতে শুরু করতে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পারেন।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শিক্ষককে </a:t>
                </a:r>
                <a:r>
                  <a:rPr lang="bn-BD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কন্টেন্টটি </a:t>
                </a:r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পাঠ্যবইয়ের সাথে মিলিয়ে নেয়ার অনুরোধ রইল। 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" y="1312774"/>
                <a:ext cx="9144000" cy="1875293"/>
              </a:xfrm>
              <a:prstGeom prst="roundRect">
                <a:avLst/>
              </a:prstGeom>
              <a:blipFill rotWithShape="0">
                <a:blip r:embed="rId3"/>
                <a:stretch>
                  <a:fillRect l="-266" t="-645" b="-7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558444"/>
            <a:ext cx="8354236" cy="2251690"/>
            <a:chOff x="0" y="934925"/>
            <a:chExt cx="11138981" cy="300225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34925"/>
              <a:ext cx="3431146" cy="300225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781" y="934925"/>
              <a:ext cx="3303090" cy="300225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8010" y="934925"/>
              <a:ext cx="3690971" cy="300225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32213" y="4007238"/>
            <a:ext cx="7578446" cy="750163"/>
            <a:chOff x="576283" y="4199979"/>
            <a:chExt cx="10104594" cy="1000216"/>
          </a:xfrm>
        </p:grpSpPr>
        <p:sp>
          <p:nvSpPr>
            <p:cNvPr id="6" name="TextBox 5"/>
            <p:cNvSpPr txBox="1"/>
            <p:nvPr/>
          </p:nvSpPr>
          <p:spPr>
            <a:xfrm>
              <a:off x="576283" y="4461531"/>
              <a:ext cx="11569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1302" y="4365996"/>
              <a:ext cx="222150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ধাতব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41768" y="4199979"/>
              <a:ext cx="193910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লোহা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79718" y="71121"/>
            <a:ext cx="2123649" cy="1487323"/>
            <a:chOff x="9157348" y="4840077"/>
            <a:chExt cx="2831532" cy="1983097"/>
          </a:xfrm>
        </p:grpSpPr>
        <p:sp>
          <p:nvSpPr>
            <p:cNvPr id="12" name="Oval Callout 11"/>
            <p:cNvSpPr/>
            <p:nvPr/>
          </p:nvSpPr>
          <p:spPr>
            <a:xfrm>
              <a:off x="9157348" y="4840077"/>
              <a:ext cx="2831532" cy="1983097"/>
            </a:xfrm>
            <a:prstGeom prst="wedgeEllipseCallout">
              <a:avLst>
                <a:gd name="adj1" fmla="val -32679"/>
                <a:gd name="adj2" fmla="val -3769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90475" y="5591550"/>
              <a:ext cx="19652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5" name="Half Frame 14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87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6587" y="338471"/>
            <a:ext cx="14558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000" u="sng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3876147"/>
            <a:ext cx="9144000" cy="1845429"/>
            <a:chOff x="52351" y="1441901"/>
            <a:chExt cx="12192000" cy="2460572"/>
          </a:xfrm>
        </p:grpSpPr>
        <p:sp>
          <p:nvSpPr>
            <p:cNvPr id="8" name="Rectangle 7"/>
            <p:cNvSpPr/>
            <p:nvPr/>
          </p:nvSpPr>
          <p:spPr>
            <a:xfrm>
              <a:off x="52351" y="1441901"/>
              <a:ext cx="121920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এলুমিনিয়ামের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পাত্র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খ</a:t>
              </a:r>
              <a:r>
                <a:rPr lang="bn-BD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ণ্ড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রাবার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কাঠ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মোম্বাতি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একটুকরা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পাথর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ও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পেরেক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নাও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এগুলো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ধাতব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চাবি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দাগ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কেটে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702" y="2794477"/>
              <a:ext cx="12087299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bn-BD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r>
                <a:rPr lang="en-US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কোনটিতে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সহজে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দাগ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কাটা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কোনটিতে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সহজে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দাগ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কাটা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আঙ্গুলের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মাঝে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রেখে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চাপ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এদের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নরম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এদের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শক্ত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এদের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কোনটি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ভঙ্গুর</a:t>
              </a:r>
              <a:r>
                <a:rPr lang="en-US" sz="24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  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7149011" y="482898"/>
            <a:ext cx="155523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21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bn-BD" sz="2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1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0649" y="1179634"/>
            <a:ext cx="7119124" cy="1981922"/>
            <a:chOff x="227532" y="429845"/>
            <a:chExt cx="9492165" cy="2642562"/>
          </a:xfrm>
        </p:grpSpPr>
        <p:grpSp>
          <p:nvGrpSpPr>
            <p:cNvPr id="12" name="Group 11"/>
            <p:cNvGrpSpPr/>
            <p:nvPr/>
          </p:nvGrpSpPr>
          <p:grpSpPr>
            <a:xfrm>
              <a:off x="227532" y="429845"/>
              <a:ext cx="9492165" cy="2642562"/>
              <a:chOff x="227532" y="429845"/>
              <a:chExt cx="9492165" cy="2642562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453"/>
              <a:stretch/>
            </p:blipFill>
            <p:spPr>
              <a:xfrm>
                <a:off x="227532" y="429845"/>
                <a:ext cx="2273564" cy="2101755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628297">
                <a:off x="2793645" y="489900"/>
                <a:ext cx="1860804" cy="195598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1789" y="429845"/>
                <a:ext cx="2487908" cy="2642562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186" y="679563"/>
              <a:ext cx="2143125" cy="214312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5" name="Half Frame 14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530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820636"/>
              </p:ext>
            </p:extLst>
          </p:nvPr>
        </p:nvGraphicFramePr>
        <p:xfrm>
          <a:off x="736979" y="1501254"/>
          <a:ext cx="7583485" cy="391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42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বস্তুর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নাম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শক্ত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নরম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নমনীয়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অনমনীয়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195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এলুমিনিয়ামের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পাত্র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খন্ড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রাবার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কাঠ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মোম্বাতি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একটুকরা</a:t>
                      </a:r>
                      <a:r>
                        <a:rPr lang="en-US" sz="21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পাথর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73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</a:t>
                      </a:r>
                      <a:r>
                        <a:rPr lang="bn-BD" sz="2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পেরেক</a:t>
                      </a:r>
                      <a:endParaRPr lang="en-US" sz="2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6668" y="956231"/>
            <a:ext cx="33597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ফলাফলটি</a:t>
            </a:r>
            <a:r>
              <a:rPr lang="en-US" sz="2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সারণিতে</a:t>
            </a:r>
            <a:r>
              <a:rPr lang="en-US" sz="2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লিখঃ</a:t>
            </a:r>
            <a:r>
              <a:rPr lang="en-US" sz="21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7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8973" y="1492248"/>
            <a:ext cx="16939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7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70169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পেন্সিল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ডাস্টার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হাতুড়ি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তারকাঁটা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সাবান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স্পোক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7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8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20370" y="1022989"/>
            <a:ext cx="3139725" cy="1228298"/>
            <a:chOff x="2620370" y="1022989"/>
            <a:chExt cx="3139725" cy="1228298"/>
          </a:xfrm>
        </p:grpSpPr>
        <p:sp>
          <p:nvSpPr>
            <p:cNvPr id="2" name="Flowchart: Stored Data 1"/>
            <p:cNvSpPr/>
            <p:nvPr/>
          </p:nvSpPr>
          <p:spPr>
            <a:xfrm>
              <a:off x="2620370" y="1022989"/>
              <a:ext cx="3139725" cy="1228298"/>
            </a:xfrm>
            <a:prstGeom prst="flowChartOnlineStorag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13495" y="1379931"/>
              <a:ext cx="185820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r>
                <a:rPr lang="en-US" sz="36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36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1430343" y="2476311"/>
            <a:ext cx="62643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0343" y="3053076"/>
            <a:ext cx="4329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0343" y="3633906"/>
            <a:ext cx="53303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0" name="Half Frame 9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10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9558" y="1081281"/>
            <a:ext cx="11095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0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682" y="1947535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মোমবাতি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5682" y="2653786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অনমনীয়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5682" y="3206354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Half Frame 7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00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52629" y="769716"/>
            <a:ext cx="3870960" cy="1112520"/>
            <a:chOff x="2252629" y="769716"/>
            <a:chExt cx="3870960" cy="1112520"/>
          </a:xfrm>
        </p:grpSpPr>
        <p:sp>
          <p:nvSpPr>
            <p:cNvPr id="2" name="Folded Corner 1"/>
            <p:cNvSpPr/>
            <p:nvPr/>
          </p:nvSpPr>
          <p:spPr>
            <a:xfrm>
              <a:off x="2252629" y="769716"/>
              <a:ext cx="3870960" cy="1112520"/>
            </a:xfrm>
            <a:prstGeom prst="foldedCorner">
              <a:avLst>
                <a:gd name="adj" fmla="val 50000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99251" y="1096566"/>
              <a:ext cx="177771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33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0282" y="2571101"/>
            <a:ext cx="7390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দেখবে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</a:t>
            </a:r>
            <a:r>
              <a:rPr lang="bn-BD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অনমনীয়</a:t>
            </a:r>
            <a:r>
              <a:rPr lang="bn-BD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3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2415" y="1411041"/>
            <a:ext cx="23951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গুরুত্ত্বপূর্ণ শব্দ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0844" y="2584748"/>
            <a:ext cx="37326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শ্রেণিবিন্যাস, ঘনত্ব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06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56" y="805218"/>
            <a:ext cx="7541137" cy="4926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0992" y="1971234"/>
            <a:ext cx="4399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</a:t>
            </a:r>
            <a:r>
              <a:rPr lang="bn-BD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 হবে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36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568404"/>
            <a:ext cx="2362200" cy="13365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কৃতজ্ঞতা স্বীকার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876343"/>
            <a:ext cx="8763000" cy="2062103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" pitchFamily="2" charset="0"/>
                <a:cs typeface="Nikosh" pitchFamily="2" charset="0"/>
              </a:rPr>
              <a:t>জনাব মোঃ সামসুদ্দিন আহমেদ, প্রভাষক, টিটিসি, কুমিল্লা</a:t>
            </a:r>
          </a:p>
          <a:p>
            <a:pPr algn="ctr"/>
            <a:r>
              <a:rPr lang="bn-IN" sz="3200" dirty="0">
                <a:latin typeface="Nikosh" pitchFamily="2" charset="0"/>
                <a:cs typeface="Nikosh" pitchFamily="2" charset="0"/>
              </a:rPr>
              <a:t>জনাব মোঃ খাদিজা ইয়াসমিন, সহকারি অধ্যাপক, টিটিসি,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ঢাকা</a:t>
            </a:r>
          </a:p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জনাব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মোঃ তাজুল ইসলাম, সহকারি অধ্যাপক, টিটিসি,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পাবনা</a:t>
            </a:r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জি,এম রাকিবুল ইসলাম, প্রভাষক, টিটিসি, রংপুর।</a:t>
            </a:r>
            <a:endParaRPr lang="bn-IN" sz="32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570982"/>
            <a:ext cx="8763000" cy="107721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5426"/>
                </a:solidFill>
                <a:latin typeface="Nikosh" pitchFamily="2" charset="0"/>
                <a:cs typeface="Nikosh" pitchFamily="2" charset="0"/>
              </a:rPr>
              <a:t>এবং কন্টেন্ট সম্পাদক হিসেবে যাঁদের নির্দেশনা, পরামর্শ ও তত্ত্বাবধানে এই মডেল কন্টেন্ট সমৃদ্ধ হয়েছে তারা হলেন-  </a:t>
            </a:r>
            <a:endParaRPr lang="en-US" sz="3200" dirty="0">
              <a:solidFill>
                <a:srgbClr val="00542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275582"/>
            <a:ext cx="8763000" cy="1200329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3399"/>
                </a:solidFill>
                <a:latin typeface="Nikosh" pitchFamily="2" charset="0"/>
                <a:cs typeface="Nikosh" pitchFamily="2" charset="0"/>
              </a:rPr>
              <a:t>শিক্ষা মন্ত্রণালয়, মাউশি, এনসিটিবি ও এটুআই-এর সংশ্লিষ্ট কর্মকর্তাবৃন্দ </a:t>
            </a:r>
            <a:endParaRPr lang="en-US" sz="3600" dirty="0">
              <a:solidFill>
                <a:srgbClr val="003399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0846" y="1820215"/>
            <a:ext cx="5642102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7925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7925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4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7443" y="491528"/>
            <a:ext cx="8926641" cy="5533890"/>
            <a:chOff x="57398" y="-418943"/>
            <a:chExt cx="11902186" cy="7378524"/>
          </a:xfrm>
        </p:grpSpPr>
        <p:sp>
          <p:nvSpPr>
            <p:cNvPr id="4" name="TextBox 3"/>
            <p:cNvSpPr txBox="1"/>
            <p:nvPr/>
          </p:nvSpPr>
          <p:spPr>
            <a:xfrm>
              <a:off x="5424024" y="-418943"/>
              <a:ext cx="19862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7398" y="258166"/>
              <a:ext cx="6791305" cy="6645403"/>
              <a:chOff x="-201909" y="431207"/>
              <a:chExt cx="6791305" cy="6645403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767" b="12079"/>
              <a:stretch/>
            </p:blipFill>
            <p:spPr>
              <a:xfrm rot="5400000">
                <a:off x="-519540" y="748838"/>
                <a:ext cx="6645403" cy="6010141"/>
              </a:xfrm>
              <a:prstGeom prst="rect">
                <a:avLst/>
              </a:prstGeom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-91144" y="2754982"/>
                <a:ext cx="6680540" cy="2686159"/>
                <a:chOff x="-100182" y="3000714"/>
                <a:chExt cx="6680540" cy="2686159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297035" y="3000714"/>
                  <a:ext cx="5246960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মোঃ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ইমরান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হোসেন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তালুকদার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236955" y="3516261"/>
                  <a:ext cx="3546069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সহকারি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শিক্ষক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97034" y="4457986"/>
                  <a:ext cx="5422256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মোবাইল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ফোনঃ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০১৭৯৯-২০৪০৪২ 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-100182" y="3926627"/>
                  <a:ext cx="6082265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জালাল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মেমোরয়াল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হাই</a:t>
                  </a:r>
                  <a:r>
                    <a:rPr lang="en-US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7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স্কুল</a:t>
                  </a:r>
                  <a:endParaRPr lang="en-US" sz="2700" dirty="0" smtClean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95308" y="5071319"/>
                  <a:ext cx="5685050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লাক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সাম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,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কুমিল্লা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 </a:t>
                  </a:r>
                  <a:endParaRPr lang="en-US" sz="24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grpSp>
          <p:nvGrpSpPr>
            <p:cNvPr id="24" name="Group 23"/>
            <p:cNvGrpSpPr/>
            <p:nvPr/>
          </p:nvGrpSpPr>
          <p:grpSpPr>
            <a:xfrm>
              <a:off x="6138335" y="314183"/>
              <a:ext cx="5821249" cy="6645398"/>
              <a:chOff x="6138335" y="314183"/>
              <a:chExt cx="5821249" cy="6645398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024" b="13486"/>
              <a:stretch/>
            </p:blipFill>
            <p:spPr>
              <a:xfrm rot="16200000">
                <a:off x="5726261" y="726257"/>
                <a:ext cx="6645398" cy="5821249"/>
              </a:xfrm>
              <a:prstGeom prst="rect">
                <a:avLst/>
              </a:prstGeom>
            </p:spPr>
          </p:pic>
          <p:grpSp>
            <p:nvGrpSpPr>
              <p:cNvPr id="20" name="Group 19"/>
              <p:cNvGrpSpPr/>
              <p:nvPr/>
            </p:nvGrpSpPr>
            <p:grpSpPr>
              <a:xfrm>
                <a:off x="7775178" y="2563891"/>
                <a:ext cx="3698225" cy="2744032"/>
                <a:chOff x="8311284" y="1882133"/>
                <a:chExt cx="3698225" cy="2744032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8495635" y="1882133"/>
                  <a:ext cx="1964958" cy="677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শ্রেণিঃ ষষ্ঠ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311284" y="2616570"/>
                  <a:ext cx="3698225" cy="677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বিষয়ঃ </a:t>
                  </a:r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বিজ্ঞান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8426155" y="3293678"/>
                  <a:ext cx="2542008" cy="677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অধ্যায়ঃ সপ্তম 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8426155" y="3949055"/>
                  <a:ext cx="2542008" cy="677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27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পৃষ্ঠাঃ ৫২</a:t>
                  </a:r>
                  <a:endParaRPr lang="en-US" sz="27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</p:grpSp>
      <p:grpSp>
        <p:nvGrpSpPr>
          <p:cNvPr id="26" name="Group 25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27" name="Half Frame 2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72" y="1590387"/>
            <a:ext cx="962389" cy="111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12419" y="339955"/>
            <a:ext cx="7947661" cy="1732800"/>
            <a:chOff x="312419" y="339955"/>
            <a:chExt cx="7947661" cy="1732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19" y="486779"/>
              <a:ext cx="2548890" cy="158597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792" y="463445"/>
              <a:ext cx="2219325" cy="148581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339955"/>
              <a:ext cx="2316480" cy="17328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12419" y="2825659"/>
            <a:ext cx="7574056" cy="2080260"/>
            <a:chOff x="-304576" y="2813278"/>
            <a:chExt cx="7574056" cy="208026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4576" y="2899192"/>
              <a:ext cx="3015164" cy="193335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5800" y="2813278"/>
              <a:ext cx="2773680" cy="208026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09600" y="2148876"/>
            <a:ext cx="7421880" cy="658226"/>
            <a:chOff x="609600" y="2148876"/>
            <a:chExt cx="7421880" cy="658226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2222327"/>
              <a:ext cx="11734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তুলা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92793" y="2148877"/>
              <a:ext cx="2437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বৈদ্যুতিক তার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148876"/>
              <a:ext cx="2087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লোহার দন্ড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566" y="5022855"/>
            <a:ext cx="6452826" cy="644863"/>
            <a:chOff x="1006566" y="5022855"/>
            <a:chExt cx="6452826" cy="644863"/>
          </a:xfrm>
        </p:grpSpPr>
        <p:sp>
          <p:nvSpPr>
            <p:cNvPr id="12" name="TextBox 11"/>
            <p:cNvSpPr txBox="1"/>
            <p:nvPr/>
          </p:nvSpPr>
          <p:spPr>
            <a:xfrm>
              <a:off x="1006566" y="5022855"/>
              <a:ext cx="2087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39878" y="5082943"/>
              <a:ext cx="19195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আলকাতরা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59517" y="5868228"/>
            <a:ext cx="4487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দ্বারা কি বুঝা যায়?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3320" y="1627871"/>
            <a:ext cx="5650174" cy="2715904"/>
            <a:chOff x="1414138" y="1436802"/>
            <a:chExt cx="5650174" cy="2715904"/>
          </a:xfrm>
        </p:grpSpPr>
        <p:sp>
          <p:nvSpPr>
            <p:cNvPr id="2" name="Cloud 1"/>
            <p:cNvSpPr/>
            <p:nvPr/>
          </p:nvSpPr>
          <p:spPr>
            <a:xfrm>
              <a:off x="1414138" y="1436802"/>
              <a:ext cx="5650174" cy="2715904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80489" y="2379256"/>
              <a:ext cx="4117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4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bn-BD" sz="4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বিন্যাস</a:t>
              </a:r>
              <a:endPara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5" name="Half Frame 4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4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96685" y="596685"/>
            <a:ext cx="8055170" cy="1639047"/>
            <a:chOff x="596685" y="596685"/>
            <a:chExt cx="8055170" cy="1639047"/>
          </a:xfrm>
        </p:grpSpPr>
        <p:sp>
          <p:nvSpPr>
            <p:cNvPr id="11" name="Curved Down Ribbon 10"/>
            <p:cNvSpPr/>
            <p:nvPr/>
          </p:nvSpPr>
          <p:spPr>
            <a:xfrm>
              <a:off x="596685" y="596685"/>
              <a:ext cx="8055170" cy="1639047"/>
            </a:xfrm>
            <a:prstGeom prst="ellipseRibbon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53182" y="1255564"/>
              <a:ext cx="383075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শিক্ষার্থীরা-</a:t>
              </a:r>
              <a:endParaRPr lang="en-US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056" y="2598196"/>
            <a:ext cx="7107006" cy="1053033"/>
            <a:chOff x="170268" y="2284867"/>
            <a:chExt cx="9476008" cy="1404044"/>
          </a:xfrm>
        </p:grpSpPr>
        <p:sp>
          <p:nvSpPr>
            <p:cNvPr id="3" name="TextBox 2"/>
            <p:cNvSpPr txBox="1"/>
            <p:nvPr/>
          </p:nvSpPr>
          <p:spPr>
            <a:xfrm>
              <a:off x="170268" y="2284867"/>
              <a:ext cx="947600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বৈশিষ্ট্যের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ভিত্তি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শ্রেণিবিন্যাস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0268" y="3073358"/>
              <a:ext cx="947600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তাপ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</a:t>
              </a:r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ৎ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9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9009" y="2171830"/>
            <a:ext cx="8816781" cy="2345601"/>
            <a:chOff x="375473" y="1793717"/>
            <a:chExt cx="9478212" cy="252156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473" y="1793717"/>
              <a:ext cx="2886343" cy="246697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056" y="1848309"/>
              <a:ext cx="2182915" cy="246697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5306" y="1793717"/>
              <a:ext cx="2908379" cy="246697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139532" y="5536078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14400" y="4470500"/>
            <a:ext cx="7362223" cy="742942"/>
            <a:chOff x="796118" y="4599296"/>
            <a:chExt cx="9816296" cy="990589"/>
          </a:xfrm>
        </p:grpSpPr>
        <p:sp>
          <p:nvSpPr>
            <p:cNvPr id="7" name="TextBox 6"/>
            <p:cNvSpPr txBox="1"/>
            <p:nvPr/>
          </p:nvSpPr>
          <p:spPr>
            <a:xfrm>
              <a:off x="796118" y="4647714"/>
              <a:ext cx="1483861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0249" y="4728111"/>
              <a:ext cx="107817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34241" y="4599296"/>
              <a:ext cx="107817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মধু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25449" y="315570"/>
            <a:ext cx="1433015" cy="1136176"/>
            <a:chOff x="0" y="0"/>
            <a:chExt cx="1910687" cy="1514901"/>
          </a:xfrm>
        </p:grpSpPr>
        <p:sp>
          <p:nvSpPr>
            <p:cNvPr id="12" name="Oval Callout 11"/>
            <p:cNvSpPr/>
            <p:nvPr/>
          </p:nvSpPr>
          <p:spPr>
            <a:xfrm>
              <a:off x="0" y="0"/>
              <a:ext cx="1910687" cy="1514901"/>
            </a:xfrm>
            <a:prstGeom prst="wedgeEllipseCallout">
              <a:avLst>
                <a:gd name="adj1" fmla="val 47681"/>
                <a:gd name="adj2" fmla="val -7266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64" y="280396"/>
              <a:ext cx="1460311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ঘনত্ব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6" name="Half Frame 15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3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2644" y="2069573"/>
            <a:ext cx="7875777" cy="1869030"/>
            <a:chOff x="403525" y="1616431"/>
            <a:chExt cx="10501036" cy="24920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525" y="1632203"/>
              <a:ext cx="3034304" cy="2356048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9669" y="1783968"/>
              <a:ext cx="3103331" cy="232450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7228" y="1616431"/>
              <a:ext cx="3177333" cy="249204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935425" y="4314085"/>
            <a:ext cx="6442960" cy="599955"/>
            <a:chOff x="1247233" y="4609110"/>
            <a:chExt cx="8590612" cy="799939"/>
          </a:xfrm>
        </p:grpSpPr>
        <p:sp>
          <p:nvSpPr>
            <p:cNvPr id="5" name="Rectangle 4"/>
            <p:cNvSpPr/>
            <p:nvPr/>
          </p:nvSpPr>
          <p:spPr>
            <a:xfrm>
              <a:off x="1247233" y="4731941"/>
              <a:ext cx="1276417" cy="6771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প্লাস্টিক</a:t>
              </a:r>
              <a:endParaRPr lang="en-US" sz="27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4551" y="4731941"/>
              <a:ext cx="814753" cy="67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কাঠ</a:t>
              </a:r>
              <a:endParaRPr lang="en-US" sz="27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37144" y="4609110"/>
              <a:ext cx="1000701" cy="67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লোহা</a:t>
              </a:r>
              <a:endParaRPr lang="en-US" sz="27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50863" y="337530"/>
            <a:ext cx="1433015" cy="1136176"/>
            <a:chOff x="0" y="0"/>
            <a:chExt cx="1910687" cy="1514901"/>
          </a:xfrm>
        </p:grpSpPr>
        <p:sp>
          <p:nvSpPr>
            <p:cNvPr id="12" name="Oval Callout 11"/>
            <p:cNvSpPr/>
            <p:nvPr/>
          </p:nvSpPr>
          <p:spPr>
            <a:xfrm>
              <a:off x="0" y="0"/>
              <a:ext cx="1910687" cy="1514901"/>
            </a:xfrm>
            <a:prstGeom prst="wedgeEllipseCallout">
              <a:avLst>
                <a:gd name="adj1" fmla="val 47681"/>
                <a:gd name="adj2" fmla="val 15557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7753" y="419391"/>
              <a:ext cx="1507162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কাঠিন্য</a:t>
              </a:r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7" name="Half Frame 1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32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69" y="1753224"/>
            <a:ext cx="4094210" cy="2123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3"/>
          <a:stretch/>
        </p:blipFill>
        <p:spPr>
          <a:xfrm>
            <a:off x="5185685" y="1545691"/>
            <a:ext cx="2184105" cy="201019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479834" y="119055"/>
            <a:ext cx="1750206" cy="1307012"/>
            <a:chOff x="600660" y="4699062"/>
            <a:chExt cx="2333608" cy="1742682"/>
          </a:xfrm>
        </p:grpSpPr>
        <p:sp>
          <p:nvSpPr>
            <p:cNvPr id="5" name="Oval Callout 4"/>
            <p:cNvSpPr/>
            <p:nvPr/>
          </p:nvSpPr>
          <p:spPr>
            <a:xfrm>
              <a:off x="600660" y="4699062"/>
              <a:ext cx="2333608" cy="1742682"/>
            </a:xfrm>
            <a:prstGeom prst="wedgeEllipseCallout">
              <a:avLst>
                <a:gd name="adj1" fmla="val 26151"/>
                <a:gd name="adj2" fmla="val -42841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2671" y="5262431"/>
              <a:ext cx="21015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নমনীয়তা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79583" y="3940293"/>
            <a:ext cx="846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ফোম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4130" y="3872907"/>
            <a:ext cx="846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স্প্রিং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1" name="Half Frame 10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9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763</Words>
  <Application>Microsoft Office PowerPoint</Application>
  <PresentationFormat>On-screen Show (4:3)</PresentationFormat>
  <Paragraphs>102</Paragraphs>
  <Slides>19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Nikosh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Enam</dc:creator>
  <cp:lastModifiedBy>Rasel</cp:lastModifiedBy>
  <cp:revision>130</cp:revision>
  <dcterms:created xsi:type="dcterms:W3CDTF">2014-10-26T10:14:23Z</dcterms:created>
  <dcterms:modified xsi:type="dcterms:W3CDTF">2020-01-02T05:01:17Z</dcterms:modified>
</cp:coreProperties>
</file>