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59" r:id="rId4"/>
    <p:sldId id="260" r:id="rId5"/>
    <p:sldId id="261" r:id="rId6"/>
    <p:sldId id="263" r:id="rId7"/>
    <p:sldId id="264" r:id="rId8"/>
    <p:sldId id="265" r:id="rId9"/>
    <p:sldId id="282" r:id="rId10"/>
    <p:sldId id="266" r:id="rId11"/>
    <p:sldId id="267" r:id="rId12"/>
    <p:sldId id="268" r:id="rId13"/>
    <p:sldId id="270" r:id="rId14"/>
    <p:sldId id="285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1056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E1066FB-A5A1-41D3-A271-DE4CB2211620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E1066FB-A5A1-41D3-A271-DE4CB2211620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hyperlink" Target="http://a2i.pmo.gov.bd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ww.teachers.gov.bd/" TargetMode="Externa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biswasurmi07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51000"/>
              </a:srgbClr>
            </a:gs>
            <a:gs pos="70000">
              <a:srgbClr val="91C36F"/>
            </a:gs>
            <a:gs pos="41000">
              <a:srgbClr val="8FC26D"/>
            </a:gs>
            <a:gs pos="15000">
              <a:schemeClr val="accent6">
                <a:lumMod val="97000"/>
                <a:lumOff val="3000"/>
              </a:schemeClr>
            </a:gs>
            <a:gs pos="93000">
              <a:schemeClr val="accent6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975" y="0"/>
            <a:ext cx="12110896" cy="6424582"/>
            <a:chOff x="15975" y="0"/>
            <a:chExt cx="12110896" cy="6424582"/>
          </a:xfrm>
        </p:grpSpPr>
        <p:sp>
          <p:nvSpPr>
            <p:cNvPr id="4" name="Oval 3"/>
            <p:cNvSpPr/>
            <p:nvPr/>
          </p:nvSpPr>
          <p:spPr>
            <a:xfrm>
              <a:off x="3770146" y="617327"/>
              <a:ext cx="5064368" cy="4797083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7559" y="0"/>
              <a:ext cx="10353822" cy="55245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 prst="angle"/>
              </a:sp3d>
            </a:bodyPr>
            <a:lstStyle/>
            <a:p>
              <a:pPr algn="ctr"/>
              <a:r>
                <a:rPr lang="en-US" sz="6600" b="1" dirty="0" err="1" smtClean="0">
                  <a:ln w="6600">
                    <a:noFill/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6600" b="1" dirty="0" smtClean="0">
                  <a:ln w="6600">
                    <a:noFill/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 smtClean="0">
                  <a:ln w="6600">
                    <a:noFill/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endParaRPr lang="en-US" sz="6600" b="1" dirty="0" smtClean="0">
                <a:ln w="6600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700" b="1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287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5975" y="3670830"/>
              <a:ext cx="3063242" cy="2691063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221892" y="3861364"/>
              <a:ext cx="2904979" cy="2563218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7" y="145701"/>
            <a:ext cx="2388288" cy="11336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3" name="Picture 12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301" y="145703"/>
            <a:ext cx="2181013" cy="11336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310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  <a:alpha val="86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71671" y="393897"/>
            <a:ext cx="455793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অস্থানিক মূল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1011" y="2569273"/>
            <a:ext cx="103397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অস্থানিক মূল মূলত তিন ধরনের কাজ করে। যথা-</a:t>
            </a:r>
          </a:p>
          <a:p>
            <a:pPr marL="742950" indent="-742950">
              <a:buAutoNum type="arabicPeriod"/>
            </a:pP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সঞ্চয়</a:t>
            </a:r>
          </a:p>
          <a:p>
            <a:pPr marL="742950" indent="-742950">
              <a:buAutoNum type="arabicPeriod"/>
            </a:pP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ভারসাম্য রক্ষা</a:t>
            </a:r>
          </a:p>
          <a:p>
            <a:pPr marL="742950" indent="-742950">
              <a:buAutoNum type="arabicPeriod"/>
            </a:pP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শারীরতত্ত্বীয় কার্য সম্পাদন।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48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  <a:alpha val="8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911011" y="365761"/>
            <a:ext cx="434691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অস্থানিক মূল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7959" y="1406771"/>
            <a:ext cx="5479558" cy="391081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87949" y="1406771"/>
            <a:ext cx="5479558" cy="391081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42540" y="5650713"/>
            <a:ext cx="4065563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কন্দাল মূল- মিষ্টি আলু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7109" y="5670091"/>
            <a:ext cx="4392422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গুচ্ছিত কন্দমূল-শতমূলী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56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07959" y="822960"/>
            <a:ext cx="5648374" cy="449462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87949" y="822960"/>
            <a:ext cx="5479558" cy="449462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42540" y="5650713"/>
            <a:ext cx="4065563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নডুলুজ মূল- আম আদা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4639" y="5650713"/>
            <a:ext cx="4817362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মালাকৃতি মূল- করলার মূল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1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257308" y="242167"/>
            <a:ext cx="5655213" cy="76944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ভারসাম্য রক্ষার্থে রূপান্তর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334" y="1110084"/>
            <a:ext cx="71391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মূল উদ্ভিদকে-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উপর দাঁড়িয়ে থাকতে সাহায্য করে;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আরোহণ করতে সাহায্য করে;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 ভাসতে সাহায্য করে।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যেমন-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স্তম্ভমূল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ঠেসমূল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আরোহী মূল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ভাসমান মূল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7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35980" y="304736"/>
            <a:ext cx="1842868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স্তম্ভ মূল</a:t>
            </a:r>
            <a:endParaRPr lang="en-US" sz="54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34441" y="290668"/>
            <a:ext cx="195541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ঠেস মূল</a:t>
            </a:r>
            <a:endParaRPr lang="en-US" sz="54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6950714" y="1417247"/>
            <a:ext cx="4212174" cy="4501662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Diagonal Corner Rectangle 11"/>
          <p:cNvSpPr/>
          <p:nvPr/>
        </p:nvSpPr>
        <p:spPr>
          <a:xfrm>
            <a:off x="895713" y="1389114"/>
            <a:ext cx="4210859" cy="4501662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87576" y="5948655"/>
            <a:ext cx="2664997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বটের স্তম্ভ মূল</a:t>
            </a:r>
            <a:endParaRPr lang="en-US" sz="40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120" y="5977595"/>
            <a:ext cx="2714052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কেয়ার ঠেস মূল</a:t>
            </a:r>
            <a:endParaRPr lang="en-US" sz="40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7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Rectangle 19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524607" y="243073"/>
            <a:ext cx="2773645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আরোহী মূল</a:t>
            </a:r>
            <a:endParaRPr lang="en-US" sz="54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09486" y="274657"/>
            <a:ext cx="2841411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ভাসমান মূল</a:t>
            </a:r>
            <a:endParaRPr lang="en-US" sz="54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6824105" y="1344160"/>
            <a:ext cx="4212174" cy="4501662"/>
          </a:xfrm>
          <a:prstGeom prst="round2Diag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 Diagonal Corner Rectangle 26"/>
          <p:cNvSpPr/>
          <p:nvPr/>
        </p:nvSpPr>
        <p:spPr>
          <a:xfrm>
            <a:off x="769104" y="1316027"/>
            <a:ext cx="4210859" cy="4501662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45832" y="5955521"/>
            <a:ext cx="3426055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পানের আরোহী মূল</a:t>
            </a:r>
            <a:endParaRPr lang="en-US" sz="40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9449" y="5931067"/>
            <a:ext cx="3962536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কচুরিপানার ভাসমান মূল</a:t>
            </a:r>
            <a:endParaRPr lang="en-US" sz="40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5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24555" y="354707"/>
            <a:ext cx="6105379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শারীরবৃত্তীয় কার্য সাধনের জন্য রুপান্তর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2695" y="1697662"/>
            <a:ext cx="8060788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বিশেষ শারীরবৃত্তিয় কাজ সমাধা করার জন্য অস্থানিক মূলের রূপান্তর ঘটে। যেমন-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পরাশ্রয়ী বায়বীয় মূল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পরজীবি বা শোষক মূল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শ্বাসমূল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 মূল</a:t>
            </a:r>
          </a:p>
        </p:txBody>
      </p:sp>
    </p:spTree>
    <p:extLst>
      <p:ext uri="{BB962C8B-B14F-4D97-AF65-F5344CB8AC3E}">
        <p14:creationId xmlns:p14="http://schemas.microsoft.com/office/powerpoint/2010/main" val="199113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48937" y="210884"/>
            <a:ext cx="3662219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পরাশ্রয়ী বায়বীয় মূল </a:t>
            </a:r>
            <a:endParaRPr lang="en-US" sz="44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05289" y="5962088"/>
            <a:ext cx="1749514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রাস্নার মূল</a:t>
            </a:r>
            <a:endParaRPr lang="en-US" sz="40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63408" y="5932513"/>
            <a:ext cx="2250061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স্বর্ণলতার মূল</a:t>
            </a:r>
            <a:endParaRPr lang="en-US" sz="4000" dirty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19531" y="224950"/>
            <a:ext cx="4148709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পরজীবি বা শোষক মূল </a:t>
            </a:r>
            <a:endParaRPr lang="en-US" sz="44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03386" y="1167618"/>
            <a:ext cx="4572000" cy="469610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927915" y="1167618"/>
            <a:ext cx="4572000" cy="469610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6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05289" y="224950"/>
            <a:ext cx="1664601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শ্বাস মূল </a:t>
            </a:r>
            <a:endParaRPr lang="en-US" sz="44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19787" y="5946210"/>
            <a:ext cx="3139197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সুন্দরী উদ্ভিদের মূল</a:t>
            </a:r>
            <a:endParaRPr lang="en-US" sz="40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99939" y="5935127"/>
            <a:ext cx="1771251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মিষ্টি আলু</a:t>
            </a:r>
            <a:endParaRPr lang="en-US" sz="4000" dirty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63408" y="242666"/>
            <a:ext cx="1771251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জনন মূল </a:t>
            </a:r>
            <a:endParaRPr lang="en-US" sz="44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3386" y="1167618"/>
            <a:ext cx="4572000" cy="469610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927915" y="1167618"/>
            <a:ext cx="4572000" cy="469610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0">
              <a:schemeClr val="accent5">
                <a:lumMod val="0"/>
                <a:lumOff val="100000"/>
              </a:schemeClr>
            </a:gs>
            <a:gs pos="90000">
              <a:schemeClr val="accent5">
                <a:lumMod val="100000"/>
              </a:schemeClr>
            </a:gs>
            <a:gs pos="57000">
              <a:schemeClr val="accent5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994223" y="351693"/>
            <a:ext cx="2053691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562" y="3209890"/>
            <a:ext cx="3518198" cy="70788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করে কাজ লিখ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87754" y="2163449"/>
            <a:ext cx="4703298" cy="28007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পরাশ্রয়ী বায়বীয় মূল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পরজীবি বা শোষক মূল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শ্বাসমূল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 মূল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242684" y="3316681"/>
            <a:ext cx="1758462" cy="494302"/>
          </a:xfrm>
          <a:prstGeom prst="rightArrow">
            <a:avLst/>
          </a:prstGeom>
          <a:solidFill>
            <a:srgbClr val="FFC000"/>
          </a:solid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7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057400"/>
            <a:ext cx="35705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70C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70C0"/>
                </a:solidFill>
              </a:rPr>
              <a:t>উরমি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খাতুন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70C0"/>
                </a:solidFill>
              </a:rPr>
              <a:t>আলগাজ্জালী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উচ্চ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বিদ্যালয়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ctr"/>
            <a:r>
              <a:rPr lang="en-US" sz="2000" dirty="0" smtClean="0">
                <a:solidFill>
                  <a:srgbClr val="0070C0"/>
                </a:solidFill>
                <a:hlinkClick r:id="rId2"/>
              </a:rPr>
              <a:t>  </a:t>
            </a:r>
            <a:r>
              <a:rPr lang="bn-BD" sz="2000" dirty="0" smtClean="0">
                <a:solidFill>
                  <a:srgbClr val="0070C0"/>
                </a:solidFill>
                <a:hlinkClick r:id="rId2"/>
              </a:rPr>
              <a:t>biswasurmi</a:t>
            </a:r>
            <a:r>
              <a:rPr lang="en-US" sz="2000" dirty="0" smtClean="0">
                <a:solidFill>
                  <a:srgbClr val="0070C0"/>
                </a:solidFill>
                <a:hlinkClick r:id="rId2"/>
              </a:rPr>
              <a:t>07@gmail</a:t>
            </a:r>
            <a:r>
              <a:rPr lang="bn-BD" sz="2000" dirty="0" smtClean="0">
                <a:solidFill>
                  <a:srgbClr val="0070C0"/>
                </a:solidFill>
                <a:hlinkClick r:id="rId2"/>
              </a:rPr>
              <a:t>.com</a:t>
            </a:r>
            <a:endParaRPr lang="bn-BD" sz="2000" dirty="0" smtClean="0">
              <a:solidFill>
                <a:srgbClr val="0070C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70C0"/>
                </a:solidFill>
              </a:rPr>
              <a:t>মোবাইল</a:t>
            </a:r>
            <a:r>
              <a:rPr lang="en-US" sz="2000" dirty="0" smtClean="0">
                <a:solidFill>
                  <a:srgbClr val="0070C0"/>
                </a:solidFill>
              </a:rPr>
              <a:t>  ০১৯৩০১৬৩৩০২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4009" y="477982"/>
            <a:ext cx="308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3859" y="662648"/>
            <a:ext cx="2916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5514" y="2224216"/>
            <a:ext cx="23848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 algn="ctr"/>
            <a:r>
              <a:rPr lang="bn-BD" dirty="0" smtClean="0">
                <a:solidFill>
                  <a:srgbClr val="0070C0"/>
                </a:solidFill>
              </a:rPr>
              <a:t>তৃতীয় অধ্যায়</a:t>
            </a:r>
          </a:p>
          <a:p>
            <a:pPr algn="ctr"/>
            <a:r>
              <a:rPr lang="bn-BD" dirty="0" smtClean="0">
                <a:solidFill>
                  <a:srgbClr val="0070C0"/>
                </a:solidFill>
              </a:rPr>
              <a:t>সপ্তম শ্রেণি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1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064367" y="281354"/>
            <a:ext cx="1645526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উত্তরপত্র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9648" y="1674055"/>
            <a:ext cx="92846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পরাশ্রয়ী মূলঃ  এরা বাতাস থেকে জলীয়বাষ্প গ্রহণ করে।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পরজীবি বা শোষক মূলঃ এরা আশ্রয়দাতা উদ্ভদের দেহে বিশেষ  ধরনের মূল প্রবেশ করিয়ে খাদ্য গ্রহণ করে।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 মূলঃ এদের গায়ে থাকা ছিদ্রের সাহায্যে শ্বাসকার্য সম্পাদন করে।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 মূলঃ এরা প্রজননে অংশগ্রহণ করে।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18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205238" y="478302"/>
            <a:ext cx="1941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6935" y="1871003"/>
            <a:ext cx="90736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কোন উদ্ভিদের নডুলুজ মূল থাকে?</a:t>
            </a:r>
          </a:p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করলা খ) আম আদা গ) ডালিয়া ঘ) মিষ্টি আলু </a:t>
            </a:r>
          </a:p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ভাসমান মূল কোনটির থাকে?</a:t>
            </a:r>
          </a:p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বট খ) কেয়া গ) পান ঘ) কচুরিপানা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 rot="18290526">
            <a:off x="3679146" y="2650142"/>
            <a:ext cx="696911" cy="426721"/>
            <a:chOff x="883695" y="740002"/>
            <a:chExt cx="1611311" cy="92769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" name="Rectangle 1"/>
            <p:cNvSpPr/>
            <p:nvPr/>
          </p:nvSpPr>
          <p:spPr>
            <a:xfrm rot="16200000">
              <a:off x="513695" y="1110002"/>
              <a:ext cx="914400" cy="17439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83920" y="1515292"/>
              <a:ext cx="1611086" cy="1524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 rot="18290526">
            <a:off x="6045309" y="3965138"/>
            <a:ext cx="696911" cy="426721"/>
            <a:chOff x="883695" y="740002"/>
            <a:chExt cx="1611311" cy="92769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3" name="Rectangle 12"/>
            <p:cNvSpPr/>
            <p:nvPr/>
          </p:nvSpPr>
          <p:spPr>
            <a:xfrm rot="16200000">
              <a:off x="513695" y="1110002"/>
              <a:ext cx="914400" cy="17439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83920" y="1515292"/>
              <a:ext cx="1611086" cy="1524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393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78132" y="520504"/>
            <a:ext cx="2010459" cy="861701"/>
            <a:chOff x="3010487" y="2799470"/>
            <a:chExt cx="1181680" cy="998806"/>
          </a:xfrm>
        </p:grpSpPr>
        <p:grpSp>
          <p:nvGrpSpPr>
            <p:cNvPr id="15" name="Group 14"/>
            <p:cNvGrpSpPr/>
            <p:nvPr/>
          </p:nvGrpSpPr>
          <p:grpSpPr>
            <a:xfrm>
              <a:off x="3376242" y="2799470"/>
              <a:ext cx="815925" cy="956603"/>
              <a:chOff x="2616592" y="604910"/>
              <a:chExt cx="3798276" cy="3249638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616592" y="604910"/>
                <a:ext cx="3798276" cy="3249638"/>
                <a:chOff x="2799466" y="295421"/>
                <a:chExt cx="5838095" cy="6217920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3207434" y="2335237"/>
                  <a:ext cx="5036234" cy="4178104"/>
                </a:xfrm>
                <a:prstGeom prst="rect">
                  <a:avLst/>
                </a:prstGeom>
                <a:pattFill prst="horzBrick">
                  <a:fgClr>
                    <a:schemeClr val="bg1"/>
                  </a:fgClr>
                  <a:bgClr>
                    <a:srgbClr val="C00000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Isosceles Triangle 18"/>
                <p:cNvSpPr/>
                <p:nvPr/>
              </p:nvSpPr>
              <p:spPr>
                <a:xfrm>
                  <a:off x="2799466" y="295421"/>
                  <a:ext cx="5838095" cy="2039813"/>
                </a:xfrm>
                <a:prstGeom prst="triangle">
                  <a:avLst/>
                </a:prstGeom>
                <a:pattFill prst="ltVert">
                  <a:fgClr>
                    <a:schemeClr val="accent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2769473" y="3713871"/>
                <a:ext cx="3532851" cy="140676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010487" y="2841673"/>
              <a:ext cx="815925" cy="956603"/>
              <a:chOff x="2616592" y="604910"/>
              <a:chExt cx="3798276" cy="324963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616592" y="604910"/>
                <a:ext cx="3798276" cy="3249638"/>
                <a:chOff x="2799466" y="295421"/>
                <a:chExt cx="5838095" cy="6217920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3207434" y="2335237"/>
                  <a:ext cx="5036234" cy="4178104"/>
                </a:xfrm>
                <a:prstGeom prst="rect">
                  <a:avLst/>
                </a:prstGeom>
                <a:pattFill prst="horzBrick">
                  <a:fgClr>
                    <a:schemeClr val="bg1"/>
                  </a:fgClr>
                  <a:bgClr>
                    <a:srgbClr val="C00000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Isosceles Triangle 9"/>
                <p:cNvSpPr/>
                <p:nvPr/>
              </p:nvSpPr>
              <p:spPr>
                <a:xfrm>
                  <a:off x="2799466" y="295421"/>
                  <a:ext cx="5838095" cy="2039813"/>
                </a:xfrm>
                <a:prstGeom prst="triangle">
                  <a:avLst/>
                </a:prstGeom>
                <a:pattFill prst="ltVert">
                  <a:fgClr>
                    <a:schemeClr val="accent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2769473" y="3713871"/>
                <a:ext cx="3532851" cy="140676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5178132" y="1424411"/>
            <a:ext cx="201045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96405" y="2765464"/>
            <a:ext cx="67524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বাড়ির পাশে থাকা বিভিন্ন ধরনের মূল বিশিষ্ট উদ্ভিদ নিয়ে আসবে।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48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27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72666" y="780762"/>
            <a:ext cx="4586067" cy="295420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72665" y="3817368"/>
            <a:ext cx="4586067" cy="282760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35968" y="780763"/>
            <a:ext cx="4586067" cy="295420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35967" y="3804305"/>
            <a:ext cx="4586067" cy="282760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21410" y="134220"/>
            <a:ext cx="3327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</a:t>
            </a:r>
            <a:endParaRPr lang="en-US" sz="4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508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7945" y="0"/>
            <a:ext cx="64289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050" y="2912012"/>
            <a:ext cx="117887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মুলের গঠন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blipFill>
            <a:blip r:embed="rId3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845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08887" y="143691"/>
            <a:ext cx="2820379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9863" y="2263003"/>
            <a:ext cx="86797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0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মূলের প্রকারভেদ বলতে পারবে;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মূল চিহ্নিত করতে পারবে;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অস্থানিক মূল চিহ্নিত করতে পারবে;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মূলের কাজ বলতে পারবে;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ভারসাম্য রক্ষায় মূলের ভূমিকা বলতে পারবে।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22364" y="2009785"/>
            <a:ext cx="5373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2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39815" y="773722"/>
            <a:ext cx="88204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আকৃতিগত দিক থেকে মূল চার প্রকার।</a:t>
            </a:r>
          </a:p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যথা-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১.মূলাকৃতি মূল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২.গাজরাকৃতি মূল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৩.শালগমাকৃতি মূল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৪.কন্দাকৃতি মূল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4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39269" y="1417579"/>
            <a:ext cx="5416062" cy="447352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00430" y="1434043"/>
            <a:ext cx="5416062" cy="447352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86594" y="5891105"/>
            <a:ext cx="2447782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মূলাকৃতি মূল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35453" y="5891104"/>
            <a:ext cx="2741926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গাজরাকৃতি মূল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292" y="233714"/>
            <a:ext cx="4892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মূলের মধ্যভাগ মোটা কিন্তু দুই প্রান্ত ক্রমশ সরু। যেমন-মূলা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4486" y="206776"/>
            <a:ext cx="5375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মূলের উপরের দিক মোটা এবং নিচের দিক ক্রমশ সরু। যেমন-গাজর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96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92807" y="1929604"/>
            <a:ext cx="5416062" cy="417599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74343" y="1929605"/>
            <a:ext cx="5416062" cy="41578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16758" y="6136353"/>
            <a:ext cx="2510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শালগমাকৃতি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88935" y="6003047"/>
            <a:ext cx="24641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কন্দাকৃতি </a:t>
            </a:r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3585" y="329192"/>
            <a:ext cx="50145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মূলের 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অংশ গোলাকার</a:t>
            </a:r>
          </a:p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নিচের অংশ হঠাৎ করে সরু হয়ে যায় ।</a:t>
            </a:r>
          </a:p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যেমন-শালগম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9332" y="281169"/>
            <a:ext cx="56460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প্রধানমূলটি অনিয়মিতভাবে মোটা হয়। এদের</a:t>
            </a:r>
          </a:p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নির্দিষ্ট আকার আকৃতি নাই।</a:t>
            </a:r>
          </a:p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যেমন-সন্ধ্যামালতি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8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  <p:bldP spid="14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11187" y="910380"/>
            <a:ext cx="2429691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5207" y="2638697"/>
            <a:ext cx="7798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সন্ধ্যামালতি কোন প্রকারের মূল?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2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629</TotalTime>
  <Words>412</Words>
  <Application>Microsoft Office PowerPoint</Application>
  <PresentationFormat>Custom</PresentationFormat>
  <Paragraphs>103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N.B.SYSTEM</cp:lastModifiedBy>
  <cp:revision>78</cp:revision>
  <dcterms:created xsi:type="dcterms:W3CDTF">2017-08-31T17:34:57Z</dcterms:created>
  <dcterms:modified xsi:type="dcterms:W3CDTF">2020-01-02T07:09:18Z</dcterms:modified>
</cp:coreProperties>
</file>