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81" r:id="rId5"/>
    <p:sldId id="286" r:id="rId6"/>
    <p:sldId id="259" r:id="rId7"/>
    <p:sldId id="261" r:id="rId8"/>
    <p:sldId id="282" r:id="rId9"/>
    <p:sldId id="280" r:id="rId10"/>
    <p:sldId id="262" r:id="rId11"/>
    <p:sldId id="284" r:id="rId12"/>
    <p:sldId id="263" r:id="rId13"/>
    <p:sldId id="285" r:id="rId14"/>
    <p:sldId id="260" r:id="rId15"/>
    <p:sldId id="264" r:id="rId16"/>
    <p:sldId id="265" r:id="rId17"/>
    <p:sldId id="266" r:id="rId18"/>
    <p:sldId id="287" r:id="rId19"/>
    <p:sldId id="269" r:id="rId20"/>
    <p:sldId id="270" r:id="rId21"/>
    <p:sldId id="271" r:id="rId22"/>
    <p:sldId id="279" r:id="rId23"/>
  </p:sldIdLst>
  <p:sldSz cx="16238538" cy="9134475"/>
  <p:notesSz cx="6858000" cy="9144000"/>
  <p:custShowLst>
    <p:custShow name="Custom Show 1" id="0">
      <p:sldLst>
        <p:sld r:id="rId2"/>
        <p:sld r:id="rId3"/>
        <p:sld r:id="rId4"/>
        <p:sld r:id="rId5"/>
        <p:sld r:id="rId7"/>
        <p:sld r:id="rId8"/>
        <p:sld r:id="rId10"/>
        <p:sld r:id="rId11"/>
        <p:sld r:id="rId15"/>
        <p:sld r:id="rId13"/>
        <p:sld r:id="rId16"/>
        <p:sld r:id="rId17"/>
        <p:sld r:id="rId18"/>
        <p:sld r:id="rId20"/>
        <p:sld r:id="rId21"/>
        <p:sld r:id="rId22"/>
        <p:sld r:id="rId23"/>
      </p:sldLst>
    </p:custShow>
  </p:custShowLst>
  <p:defaultTextStyle>
    <a:defPPr>
      <a:defRPr lang="en-US"/>
    </a:defPPr>
    <a:lvl1pPr marL="0" algn="l" defTabSz="1023008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1pPr>
    <a:lvl2pPr marL="511504" algn="l" defTabSz="1023008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2pPr>
    <a:lvl3pPr marL="1023008" algn="l" defTabSz="1023008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3pPr>
    <a:lvl4pPr marL="1534512" algn="l" defTabSz="1023008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4pPr>
    <a:lvl5pPr marL="2046016" algn="l" defTabSz="1023008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5pPr>
    <a:lvl6pPr marL="2557520" algn="l" defTabSz="1023008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6pPr>
    <a:lvl7pPr marL="3069024" algn="l" defTabSz="1023008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7pPr>
    <a:lvl8pPr marL="3580528" algn="l" defTabSz="1023008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8pPr>
    <a:lvl9pPr marL="4092031" algn="l" defTabSz="1023008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67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541290" y="438460"/>
            <a:ext cx="15151804" cy="8253818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397"/>
          </a:p>
        </p:txBody>
      </p:sp>
      <p:sp>
        <p:nvSpPr>
          <p:cNvPr id="10" name="Rounded Rectangle 9"/>
          <p:cNvSpPr/>
          <p:nvPr/>
        </p:nvSpPr>
        <p:spPr>
          <a:xfrm>
            <a:off x="743376" y="578281"/>
            <a:ext cx="14751797" cy="4140962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397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282847" y="2424414"/>
            <a:ext cx="13802757" cy="2435860"/>
          </a:xfrm>
        </p:spPr>
        <p:txBody>
          <a:bodyPr lIns="45720" rIns="45720" bIns="45720"/>
          <a:lstStyle>
            <a:lvl1pPr algn="r">
              <a:defRPr sz="5993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1282847" y="4908258"/>
            <a:ext cx="13802757" cy="1217930"/>
          </a:xfrm>
        </p:spPr>
        <p:txBody>
          <a:bodyPr lIns="182880" tIns="0"/>
          <a:lstStyle>
            <a:lvl1pPr marL="48715" indent="0" algn="r">
              <a:spcBef>
                <a:spcPts val="0"/>
              </a:spcBef>
              <a:buNone/>
              <a:defRPr sz="2664">
                <a:solidFill>
                  <a:schemeClr val="bg2">
                    <a:shade val="25000"/>
                  </a:schemeClr>
                </a:solidFill>
              </a:defRPr>
            </a:lvl1pPr>
            <a:lvl2pPr marL="608925" indent="0" algn="ctr">
              <a:buNone/>
            </a:lvl2pPr>
            <a:lvl3pPr marL="1217847" indent="0" algn="ctr">
              <a:buNone/>
            </a:lvl3pPr>
            <a:lvl4pPr marL="1826770" indent="0" algn="ctr">
              <a:buNone/>
            </a:lvl4pPr>
            <a:lvl5pPr marL="2435695" indent="0" algn="ctr">
              <a:buNone/>
            </a:lvl5pPr>
            <a:lvl6pPr marL="3044619" indent="0" algn="ctr">
              <a:buNone/>
            </a:lvl6pPr>
            <a:lvl7pPr marL="3653543" indent="0" algn="ctr">
              <a:buNone/>
            </a:lvl7pPr>
            <a:lvl8pPr marL="4262467" indent="0" algn="ctr">
              <a:buNone/>
            </a:lvl8pPr>
            <a:lvl9pPr marL="4871389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684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119" y="6637718"/>
            <a:ext cx="14533492" cy="140062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119" y="706401"/>
            <a:ext cx="14533492" cy="5578119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279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72943" y="710469"/>
            <a:ext cx="3518348" cy="7003096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7248" y="710468"/>
            <a:ext cx="10555050" cy="7003099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18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119" y="6637718"/>
            <a:ext cx="14533492" cy="140062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119" y="706401"/>
            <a:ext cx="14533492" cy="5578119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692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541290" y="438460"/>
            <a:ext cx="15151804" cy="8253818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397"/>
          </a:p>
        </p:txBody>
      </p:sp>
      <p:sp>
        <p:nvSpPr>
          <p:cNvPr id="11" name="Rounded Rectangle 10"/>
          <p:cNvSpPr/>
          <p:nvPr/>
        </p:nvSpPr>
        <p:spPr>
          <a:xfrm>
            <a:off x="743376" y="578286"/>
            <a:ext cx="14751797" cy="578240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397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17" y="6564643"/>
            <a:ext cx="14533492" cy="901268"/>
          </a:xfrm>
        </p:spPr>
        <p:txBody>
          <a:bodyPr lIns="91440" bIns="0" anchor="b"/>
          <a:lstStyle>
            <a:lvl1pPr algn="l">
              <a:buNone/>
              <a:defRPr sz="4795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717" y="7491500"/>
            <a:ext cx="14533492" cy="560248"/>
          </a:xfrm>
        </p:spPr>
        <p:txBody>
          <a:bodyPr lIns="118872" tIns="0" anchor="t"/>
          <a:lstStyle>
            <a:lvl1pPr marL="0" marR="48715" indent="0" algn="l">
              <a:spcBef>
                <a:spcPts val="0"/>
              </a:spcBef>
              <a:spcAft>
                <a:spcPts val="0"/>
              </a:spcAft>
              <a:buNone/>
              <a:defRPr sz="2397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239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864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864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94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424" y="706399"/>
            <a:ext cx="6982571" cy="5846064"/>
          </a:xfrm>
        </p:spPr>
        <p:txBody>
          <a:bodyPr/>
          <a:lstStyle>
            <a:lvl1pPr>
              <a:defRPr sz="3463"/>
            </a:lvl1pPr>
            <a:lvl2pPr>
              <a:defRPr sz="2931"/>
            </a:lvl2pPr>
            <a:lvl3pPr>
              <a:defRPr sz="2664"/>
            </a:lvl3pPr>
            <a:lvl4pPr>
              <a:defRPr sz="2397"/>
            </a:lvl4pPr>
            <a:lvl5pPr>
              <a:defRPr sz="2397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44895" y="706399"/>
            <a:ext cx="6982571" cy="5846064"/>
          </a:xfrm>
        </p:spPr>
        <p:txBody>
          <a:bodyPr/>
          <a:lstStyle>
            <a:lvl1pPr>
              <a:defRPr sz="3463"/>
            </a:lvl1pPr>
            <a:lvl2pPr>
              <a:defRPr sz="2931"/>
            </a:lvl2pPr>
            <a:lvl3pPr>
              <a:defRPr sz="2664"/>
            </a:lvl3pPr>
            <a:lvl4pPr>
              <a:defRPr sz="2397"/>
            </a:lvl4pPr>
            <a:lvl5pPr>
              <a:defRPr sz="2397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965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119" y="6637718"/>
            <a:ext cx="14533492" cy="140062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352" y="771779"/>
            <a:ext cx="6982571" cy="1055117"/>
          </a:xfrm>
        </p:spPr>
        <p:txBody>
          <a:bodyPr lIns="146304" anchor="ctr"/>
          <a:lstStyle>
            <a:lvl1pPr marL="0" indent="0" algn="l">
              <a:buNone/>
              <a:defRPr sz="3196" b="1">
                <a:solidFill>
                  <a:schemeClr val="tx1"/>
                </a:solidFill>
              </a:defRPr>
            </a:lvl1pPr>
            <a:lvl2pPr>
              <a:buNone/>
              <a:defRPr sz="2664" b="1"/>
            </a:lvl2pPr>
            <a:lvl3pPr>
              <a:buNone/>
              <a:defRPr sz="2397" b="1"/>
            </a:lvl3pPr>
            <a:lvl4pPr>
              <a:buNone/>
              <a:defRPr sz="2131" b="1"/>
            </a:lvl4pPr>
            <a:lvl5pPr>
              <a:buNone/>
              <a:defRPr sz="2131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8261641" y="771779"/>
            <a:ext cx="6982571" cy="1055117"/>
          </a:xfrm>
        </p:spPr>
        <p:txBody>
          <a:bodyPr lIns="137160" anchor="ctr"/>
          <a:lstStyle>
            <a:lvl1pPr marL="0" indent="0" algn="l">
              <a:buNone/>
              <a:defRPr sz="3196" b="1">
                <a:solidFill>
                  <a:schemeClr val="tx1"/>
                </a:solidFill>
              </a:defRPr>
            </a:lvl1pPr>
            <a:lvl2pPr>
              <a:buNone/>
              <a:defRPr sz="2664" b="1"/>
            </a:lvl2pPr>
            <a:lvl3pPr>
              <a:buNone/>
              <a:defRPr sz="2397" b="1"/>
            </a:lvl3pPr>
            <a:lvl4pPr>
              <a:buNone/>
              <a:defRPr sz="2131" b="1"/>
            </a:lvl4pPr>
            <a:lvl5pPr>
              <a:buNone/>
              <a:defRPr sz="2131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078352" y="1928392"/>
            <a:ext cx="6982571" cy="4648433"/>
          </a:xfrm>
        </p:spPr>
        <p:txBody>
          <a:bodyPr anchor="t"/>
          <a:lstStyle>
            <a:lvl1pPr algn="l">
              <a:defRPr sz="3196"/>
            </a:lvl1pPr>
            <a:lvl2pPr algn="l">
              <a:defRPr sz="2664"/>
            </a:lvl2pPr>
            <a:lvl3pPr algn="l">
              <a:defRPr sz="2397"/>
            </a:lvl3pPr>
            <a:lvl4pPr algn="l">
              <a:defRPr sz="2131"/>
            </a:lvl4pPr>
            <a:lvl5pPr algn="l">
              <a:defRPr sz="2131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1641" y="1928392"/>
            <a:ext cx="6982571" cy="4648433"/>
          </a:xfrm>
        </p:spPr>
        <p:txBody>
          <a:bodyPr anchor="t"/>
          <a:lstStyle>
            <a:lvl1pPr algn="l">
              <a:defRPr sz="3196"/>
            </a:lvl1pPr>
            <a:lvl2pPr algn="l">
              <a:defRPr sz="2664"/>
            </a:lvl2pPr>
            <a:lvl3pPr algn="l">
              <a:defRPr sz="2397"/>
            </a:lvl3pPr>
            <a:lvl4pPr algn="l">
              <a:defRPr sz="2131"/>
            </a:lvl4pPr>
            <a:lvl5pPr algn="l">
              <a:defRPr sz="2131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8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053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41290" y="438460"/>
            <a:ext cx="15151804" cy="8253818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397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3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6150" y="710459"/>
            <a:ext cx="5277527" cy="1217930"/>
          </a:xfrm>
        </p:spPr>
        <p:txBody>
          <a:bodyPr anchor="b"/>
          <a:lstStyle>
            <a:lvl1pPr algn="l">
              <a:buNone/>
              <a:defRPr sz="2931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836262" y="1928392"/>
            <a:ext cx="5277527" cy="5602308"/>
          </a:xfrm>
        </p:spPr>
        <p:txBody>
          <a:bodyPr lIns="91440"/>
          <a:lstStyle>
            <a:lvl1pPr marL="24357" marR="24357" indent="0">
              <a:spcBef>
                <a:spcPts val="0"/>
              </a:spcBef>
              <a:buNone/>
              <a:defRPr sz="1864">
                <a:solidFill>
                  <a:schemeClr val="tx1"/>
                </a:solidFill>
              </a:defRPr>
            </a:lvl1pPr>
            <a:lvl2pPr>
              <a:buNone/>
              <a:defRPr sz="1599">
                <a:solidFill>
                  <a:schemeClr val="tx1"/>
                </a:solidFill>
              </a:defRPr>
            </a:lvl2pPr>
            <a:lvl3pPr>
              <a:buNone/>
              <a:defRPr sz="1332">
                <a:solidFill>
                  <a:schemeClr val="tx1"/>
                </a:solidFill>
              </a:defRPr>
            </a:lvl3pPr>
            <a:lvl4pPr>
              <a:buNone/>
              <a:defRPr sz="1199">
                <a:solidFill>
                  <a:schemeClr val="tx1"/>
                </a:solidFill>
              </a:defRPr>
            </a:lvl4pPr>
            <a:lvl5pPr>
              <a:buNone/>
              <a:defRPr sz="1199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352096" y="1238902"/>
            <a:ext cx="8215450" cy="6292642"/>
          </a:xfrm>
        </p:spPr>
        <p:txBody>
          <a:bodyPr/>
          <a:lstStyle>
            <a:lvl1pPr>
              <a:defRPr sz="3729">
                <a:solidFill>
                  <a:schemeClr val="tx1"/>
                </a:solidFill>
              </a:defRPr>
            </a:lvl1pPr>
            <a:lvl2pPr>
              <a:defRPr sz="3463">
                <a:solidFill>
                  <a:schemeClr val="tx1"/>
                </a:solidFill>
              </a:defRPr>
            </a:lvl2pPr>
            <a:lvl3pPr>
              <a:defRPr sz="3196">
                <a:solidFill>
                  <a:schemeClr val="tx1"/>
                </a:solidFill>
              </a:defRPr>
            </a:lvl3pPr>
            <a:lvl4pPr>
              <a:defRPr sz="2664">
                <a:solidFill>
                  <a:schemeClr val="tx1"/>
                </a:solidFill>
              </a:defRPr>
            </a:lvl4pPr>
            <a:lvl5pPr>
              <a:defRPr sz="2664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735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541290" y="438460"/>
            <a:ext cx="15151804" cy="8253818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397"/>
          </a:p>
        </p:txBody>
      </p:sp>
      <p:sp>
        <p:nvSpPr>
          <p:cNvPr id="11" name="Round Single Corner Rectangle 10"/>
          <p:cNvSpPr/>
          <p:nvPr/>
        </p:nvSpPr>
        <p:spPr>
          <a:xfrm>
            <a:off x="11366981" y="578280"/>
            <a:ext cx="4128192" cy="5785168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397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927" y="6675780"/>
            <a:ext cx="14614684" cy="1400620"/>
          </a:xfrm>
        </p:spPr>
        <p:txBody>
          <a:bodyPr anchor="t"/>
          <a:lstStyle>
            <a:lvl1pPr algn="l">
              <a:buNone/>
              <a:defRPr sz="4795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1476926" y="710462"/>
            <a:ext cx="3978442" cy="5609457"/>
          </a:xfrm>
        </p:spPr>
        <p:txBody>
          <a:bodyPr lIns="91440"/>
          <a:lstStyle>
            <a:lvl1pPr marL="60892" indent="0" algn="l">
              <a:spcBef>
                <a:spcPts val="0"/>
              </a:spcBef>
              <a:buNone/>
              <a:defRPr sz="1864">
                <a:solidFill>
                  <a:srgbClr val="FFFFFF"/>
                </a:solidFill>
              </a:defRPr>
            </a:lvl1pPr>
            <a:lvl2pPr>
              <a:defRPr sz="1599">
                <a:solidFill>
                  <a:srgbClr val="FFFFFF"/>
                </a:solidFill>
              </a:defRPr>
            </a:lvl2pPr>
            <a:lvl3pPr>
              <a:defRPr sz="1332">
                <a:solidFill>
                  <a:srgbClr val="FFFFFF"/>
                </a:solidFill>
              </a:defRPr>
            </a:lvl3pPr>
            <a:lvl4pPr>
              <a:defRPr sz="1199">
                <a:solidFill>
                  <a:srgbClr val="FFFFFF"/>
                </a:solidFill>
              </a:defRPr>
            </a:lvl4pPr>
            <a:lvl5pPr>
              <a:defRPr sz="1199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48493" y="580419"/>
            <a:ext cx="10522572" cy="5785168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4263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87426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41290" y="438460"/>
            <a:ext cx="15151804" cy="8253818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397"/>
          </a:p>
        </p:txBody>
      </p:sp>
      <p:sp>
        <p:nvSpPr>
          <p:cNvPr id="9" name="Rounded Rectangle 8"/>
          <p:cNvSpPr/>
          <p:nvPr/>
        </p:nvSpPr>
        <p:spPr>
          <a:xfrm>
            <a:off x="743376" y="578281"/>
            <a:ext cx="14751797" cy="730758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397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893119" y="6640530"/>
            <a:ext cx="14533492" cy="140062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93119" y="706401"/>
            <a:ext cx="14533492" cy="5578119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6706262" y="8140680"/>
            <a:ext cx="4059635" cy="486327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332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BC3BBFA-AA80-4730-8334-B30DB77B1D5D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10765897" y="8140680"/>
            <a:ext cx="4059635" cy="48632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332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4825531" y="8140680"/>
            <a:ext cx="811927" cy="486327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332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55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795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53178" indent="-353178" algn="l" rtl="0" eaLnBrk="1" latinLnBrk="0" hangingPunct="1">
        <a:spcBef>
          <a:spcPts val="333"/>
        </a:spcBef>
        <a:buClr>
          <a:schemeClr val="accent1"/>
        </a:buClr>
        <a:buSzPct val="80000"/>
        <a:buFont typeface="Wingdings 2"/>
        <a:buChar char=""/>
        <a:defRPr kumimoji="0" sz="3729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30708" indent="-267927" algn="l" rtl="0" eaLnBrk="1" latinLnBrk="0" hangingPunct="1">
        <a:spcBef>
          <a:spcPts val="333"/>
        </a:spcBef>
        <a:buClr>
          <a:schemeClr val="accent1"/>
        </a:buClr>
        <a:buSzPct val="100000"/>
        <a:buFont typeface="Verdana"/>
        <a:buChar char="◦"/>
        <a:defRPr kumimoji="0" sz="3196" kern="1200">
          <a:solidFill>
            <a:schemeClr val="tx1"/>
          </a:solidFill>
          <a:latin typeface="+mn-lt"/>
          <a:ea typeface="+mn-ea"/>
          <a:cs typeface="+mn-cs"/>
        </a:defRPr>
      </a:lvl2pPr>
      <a:lvl3pPr marL="1047350" indent="-243570" algn="l" rtl="0" eaLnBrk="1" latinLnBrk="0" hangingPunct="1">
        <a:spcBef>
          <a:spcPts val="333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931" kern="1200">
          <a:solidFill>
            <a:schemeClr val="tx1"/>
          </a:solidFill>
          <a:latin typeface="+mn-lt"/>
          <a:ea typeface="+mn-ea"/>
          <a:cs typeface="+mn-cs"/>
        </a:defRPr>
      </a:lvl3pPr>
      <a:lvl4pPr marL="1363990" indent="-243570" algn="l" rtl="0" eaLnBrk="1" latinLnBrk="0" hangingPunct="1">
        <a:spcBef>
          <a:spcPts val="307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2531" kern="1200">
          <a:solidFill>
            <a:schemeClr val="tx1"/>
          </a:solidFill>
          <a:latin typeface="+mn-lt"/>
          <a:ea typeface="+mn-ea"/>
          <a:cs typeface="+mn-cs"/>
        </a:defRPr>
      </a:lvl4pPr>
      <a:lvl5pPr marL="1704987" indent="-243570" algn="l" rtl="0" eaLnBrk="1" latinLnBrk="0" hangingPunct="1">
        <a:spcBef>
          <a:spcPts val="333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1985092" indent="-243570" algn="l" rtl="0" eaLnBrk="1" latinLnBrk="0" hangingPunct="1">
        <a:spcBef>
          <a:spcPts val="333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2264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65197" indent="-243570" algn="l" rtl="0" eaLnBrk="1" latinLnBrk="0" hangingPunct="1">
        <a:spcBef>
          <a:spcPts val="339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997" kern="1200">
          <a:solidFill>
            <a:schemeClr val="tx1"/>
          </a:solidFill>
          <a:latin typeface="+mn-lt"/>
          <a:ea typeface="+mn-ea"/>
          <a:cs typeface="+mn-cs"/>
        </a:defRPr>
      </a:lvl7pPr>
      <a:lvl8pPr marL="2557480" indent="-243570" algn="l" rtl="0" eaLnBrk="1" latinLnBrk="0" hangingPunct="1">
        <a:spcBef>
          <a:spcPts val="343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997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61942" indent="-243570" algn="l" rtl="0" eaLnBrk="1" latinLnBrk="0" hangingPunct="1">
        <a:spcBef>
          <a:spcPts val="339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997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089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1784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8267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4356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0446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6535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26246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8713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6.png"/><Relationship Id="rId7" Type="http://schemas.openxmlformats.org/officeDocument/2006/relationships/image" Target="../media/image3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2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jpg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122"/>
            <a:ext cx="16238538" cy="898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8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4984376" y="448990"/>
            <a:ext cx="6131859" cy="1228503"/>
          </a:xfrm>
          <a:prstGeom prst="cloudCallou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সাবান</a:t>
            </a:r>
            <a:r>
              <a:rPr lang="en-US" sz="138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138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09599" y="1677493"/>
                <a:ext cx="14881412" cy="156966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উচ্চতর </a:t>
                </a:r>
                <a:r>
                  <a:rPr lang="en-US" sz="4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ফ্যাটি</a:t>
                </a:r>
                <a:r>
                  <a:rPr lang="en-US" sz="4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এসিডের </a:t>
                </a:r>
                <a:r>
                  <a:rPr lang="en-US" sz="4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সোডিয়াম</a:t>
                </a:r>
                <a:r>
                  <a:rPr lang="en-US" sz="4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4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পটাশিয়াম</a:t>
                </a:r>
                <a:r>
                  <a:rPr lang="en-US" sz="4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𝑅</m:t>
                        </m:r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𝐶𝑂𝑂𝑁𝑎</m:t>
                        </m:r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/</m:t>
                        </m:r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𝐾</m:t>
                        </m:r>
                      </m:e>
                    </m:d>
                  </m:oMath>
                </a14:m>
                <a:r>
                  <a:rPr lang="en-US" sz="4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লবণকে সাবান </a:t>
                </a:r>
                <a:r>
                  <a:rPr lang="en-US" sz="4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4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4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সাবানের</a:t>
                </a:r>
                <a:r>
                  <a:rPr lang="en-US" sz="4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সাধারণ</a:t>
                </a:r>
                <a:r>
                  <a:rPr lang="en-US" sz="4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সংকেত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    </a:t>
                </a:r>
                <a:endParaRPr lang="en-US" sz="4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1677493"/>
                <a:ext cx="14881412" cy="156966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769223" y="3634787"/>
                <a:ext cx="6849036" cy="110799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6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66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𝟏𝟕</m:t>
                          </m:r>
                        </m:sub>
                      </m:sSub>
                      <m:sSub>
                        <m:sSubPr>
                          <m:ctrlPr>
                            <a:rPr lang="en-US" sz="6600" b="1" i="1" spc="5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1" i="1" spc="5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sz="6600" b="1" i="1" spc="5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𝟑𝟓</m:t>
                          </m:r>
                        </m:sub>
                      </m:sSub>
                      <m:r>
                        <a:rPr lang="en-US" sz="6600" b="1" i="0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𝐂𝐎</m:t>
                      </m:r>
                      <m:r>
                        <a:rPr lang="en-US" sz="6600" b="1" i="0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𝐎𝐍𝐚</m:t>
                      </m:r>
                      <m:r>
                        <a:rPr lang="en-US" sz="6600" b="1" i="0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6600" b="1" spc="50" dirty="0">
                  <a:ln w="0"/>
                  <a:solidFill>
                    <a:schemeClr val="tx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9223" y="3634787"/>
                <a:ext cx="6849036" cy="110799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733364" y="6171799"/>
                <a:ext cx="6849036" cy="110799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6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66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𝟏𝟕</m:t>
                          </m:r>
                        </m:sub>
                      </m:sSub>
                      <m:sSub>
                        <m:sSubPr>
                          <m:ctrlPr>
                            <a:rPr lang="en-US" sz="6600" b="1" i="1" spc="5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1" i="1" spc="5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sz="6600" b="1" i="1" spc="5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𝟑𝟓</m:t>
                          </m:r>
                        </m:sub>
                      </m:sSub>
                      <m:r>
                        <a:rPr lang="en-US" sz="6600" b="1" i="0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𝐂𝐎</m:t>
                      </m:r>
                      <m:r>
                        <a:rPr lang="en-US" sz="6600" b="1" i="0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𝐎𝐊</m:t>
                      </m:r>
                      <m:r>
                        <a:rPr lang="en-US" sz="6600" b="1" i="0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6600" b="1" spc="50" dirty="0">
                  <a:ln w="0"/>
                  <a:solidFill>
                    <a:schemeClr val="tx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364" y="6171799"/>
                <a:ext cx="6849036" cy="110799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441576" y="5072570"/>
            <a:ext cx="54326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সোডিয়াম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স্টিয়ারেট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সাবান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77435" y="7609583"/>
            <a:ext cx="54326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পটাশিয়াম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স্টিয়ারেট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সাবান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27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4984376" y="448990"/>
            <a:ext cx="6633883" cy="1228503"/>
          </a:xfrm>
          <a:prstGeom prst="cloudCallou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ডিটারজেন্ট</a:t>
            </a:r>
            <a:r>
              <a:rPr lang="en-US" sz="96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96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030940" y="1804030"/>
                <a:ext cx="1405665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spc="50" dirty="0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সোডিয়াম </a:t>
                </a:r>
                <a:r>
                  <a:rPr lang="en-US" sz="4800" b="1" spc="50" dirty="0" err="1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লরাইল</a:t>
                </a:r>
                <a:r>
                  <a:rPr lang="en-US" sz="4800" b="1" spc="50" dirty="0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spc="50" dirty="0" err="1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সালফেটকে</a:t>
                </a:r>
                <a:r>
                  <a:rPr lang="en-US" sz="4800" b="1" spc="50" dirty="0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 spc="50" smtClean="0">
                            <a:ln w="0"/>
                            <a:solidFill>
                              <a:schemeClr val="tx1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 spc="5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4800" b="1" i="1" spc="5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800" b="1" i="1" spc="5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𝟏𝟐</m:t>
                            </m:r>
                          </m:sub>
                        </m:sSub>
                        <m:sSub>
                          <m:sSubPr>
                            <m:ctrlPr>
                              <a:rPr lang="en-US" sz="4800" b="1" i="1" spc="5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4800" b="1" i="1" spc="5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en-US" sz="4800" b="1" i="1" spc="5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𝟐𝟓</m:t>
                            </m:r>
                          </m:sub>
                        </m:sSub>
                        <m:sSub>
                          <m:sSubPr>
                            <m:ctrlPr>
                              <a:rPr lang="en-US" sz="4800" b="1" i="1" spc="5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4800" b="1" i="1" spc="5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𝑺𝑶</m:t>
                            </m:r>
                          </m:e>
                          <m:sub>
                            <m:r>
                              <a:rPr lang="en-US" sz="4800" b="1" i="1" spc="5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𝟒</m:t>
                            </m:r>
                          </m:sub>
                        </m:sSub>
                        <m:r>
                          <a:rPr lang="en-US" sz="4800" b="1" i="1" spc="50" smtClean="0">
                            <a:ln w="0"/>
                            <a:solidFill>
                              <a:schemeClr val="tx1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𝑵𝒂</m:t>
                        </m:r>
                      </m:e>
                    </m:d>
                  </m:oMath>
                </a14:m>
                <a:r>
                  <a:rPr lang="en-US" sz="4800" b="1" spc="50" dirty="0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spc="50" dirty="0" err="1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ডিটারজেন্ট</a:t>
                </a:r>
                <a:r>
                  <a:rPr lang="en-US" sz="4800" b="1" spc="50" dirty="0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spc="50" dirty="0" err="1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4800" b="1" spc="50" dirty="0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endParaRPr lang="en-US" sz="4800" b="1" spc="50" dirty="0">
                  <a:ln w="0"/>
                  <a:solidFill>
                    <a:schemeClr val="tx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940" y="1804030"/>
                <a:ext cx="14056659" cy="830997"/>
              </a:xfrm>
              <a:prstGeom prst="rect">
                <a:avLst/>
              </a:prstGeom>
              <a:blipFill rotWithShape="0">
                <a:blip r:embed="rId2"/>
                <a:stretch>
                  <a:fillRect l="-1951" t="-15441" r="-1041" b="-39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922929" y="3372650"/>
                <a:ext cx="11035554" cy="101566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6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sSub>
                        <m:sSubPr>
                          <m:ctrlPr>
                            <a:rPr lang="en-US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6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6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r>
                        <a:rPr lang="en-US" sz="6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6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en-US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6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Na</m:t>
                      </m:r>
                    </m:oMath>
                  </m:oMathPara>
                </a14:m>
                <a:endParaRPr lang="en-US" sz="6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929" y="3372650"/>
                <a:ext cx="11035554" cy="101566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065929" y="4838016"/>
            <a:ext cx="9000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সোডিয়াম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লরাইল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সালফোনেট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ডিটারজেন্ট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200837" y="5891732"/>
            <a:ext cx="10667999" cy="1015663"/>
            <a:chOff x="1541930" y="5856529"/>
            <a:chExt cx="11797553" cy="10156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541930" y="5856529"/>
                  <a:ext cx="11797553" cy="1015663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6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𝐶𝐻</m:t>
                            </m:r>
                          </m:e>
                          <m:sub>
                            <m:r>
                              <a:rPr lang="en-US" sz="6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6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𝐶𝐻</m:t>
                            </m:r>
                          </m:e>
                          <m:sub>
                            <m:r>
                              <a:rPr lang="en-US" sz="6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6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en-US" sz="6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  <m:sSub>
                          <m:sSubPr>
                            <m:ctrlPr>
                              <a:rPr lang="en-US" sz="6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𝐶𝐻</m:t>
                            </m:r>
                          </m:e>
                          <m:sub>
                            <m:r>
                              <a:rPr lang="en-US" sz="6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     −</m:t>
                        </m:r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sSub>
                          <m:sSubPr>
                            <m:ctrlPr>
                              <a:rPr lang="en-US" sz="6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6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sz="6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Na</m:t>
                        </m:r>
                      </m:oMath>
                    </m:oMathPara>
                  </a14:m>
                  <a:endParaRPr lang="en-US" sz="6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1930" y="5856529"/>
                  <a:ext cx="11797553" cy="101566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" name="Group 12"/>
            <p:cNvGrpSpPr/>
            <p:nvPr/>
          </p:nvGrpSpPr>
          <p:grpSpPr>
            <a:xfrm>
              <a:off x="8620460" y="6057160"/>
              <a:ext cx="1275520" cy="710737"/>
              <a:chOff x="12508854" y="4564432"/>
              <a:chExt cx="1279040" cy="710737"/>
            </a:xfrm>
          </p:grpSpPr>
          <p:sp>
            <p:nvSpPr>
              <p:cNvPr id="10" name="Hexagon 9"/>
              <p:cNvSpPr/>
              <p:nvPr/>
            </p:nvSpPr>
            <p:spPr>
              <a:xfrm>
                <a:off x="12508854" y="4564432"/>
                <a:ext cx="1279040" cy="710737"/>
              </a:xfrm>
              <a:prstGeom prst="hexagon">
                <a:avLst/>
              </a:prstGeom>
              <a:noFill/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2906506" y="4648779"/>
                <a:ext cx="465324" cy="542041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>
            <a:off x="2545975" y="7410886"/>
            <a:ext cx="11026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সোডিয়াম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লরাইল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বেনজিন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সালফোনেট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ডিটারজেন্ট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30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6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75900" y="3424518"/>
            <a:ext cx="77006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6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সাবান</a:t>
            </a:r>
            <a:r>
              <a:rPr lang="en-US" sz="6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6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6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6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ডিটারজেন্ট</a:t>
            </a:r>
            <a:r>
              <a:rPr lang="en-US" sz="6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6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6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  <a:endParaRPr lang="en-US" sz="66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5038186" y="664585"/>
            <a:ext cx="5934621" cy="986118"/>
          </a:xfrm>
          <a:prstGeom prst="cloudCallou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spc="50" dirty="0" err="1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8000" b="1" spc="5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spc="50" dirty="0" err="1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8000" b="1" spc="5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8000" b="1" spc="50" dirty="0">
              <a:ln w="0"/>
              <a:solidFill>
                <a:srgbClr val="7030A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09" y="215153"/>
            <a:ext cx="4215999" cy="170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0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4002738" y="452166"/>
            <a:ext cx="7252449" cy="1228503"/>
          </a:xfrm>
          <a:prstGeom prst="cloudCallou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সাবান</a:t>
            </a:r>
            <a:r>
              <a:rPr lang="en-US" sz="80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প্রস্তুতিঃ</a:t>
            </a:r>
            <a:r>
              <a:rPr lang="en-US" sz="80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80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6471" y="1727557"/>
            <a:ext cx="145586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স্টিয়ারিক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এসিডকে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কস্টিক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সোডা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কস্টিক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পটাস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সহযোগে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আর্দ্র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সোডিয়াম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পটাশিয়াম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স্টিয়ারেট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সাবান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গ্লিসারল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8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770965" y="3946499"/>
                <a:ext cx="14684188" cy="1833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40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40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17</m:t>
                          </m:r>
                        </m:sub>
                      </m:sSub>
                      <m:sSub>
                        <m:sSubPr>
                          <m:ctrlPr>
                            <a:rPr lang="en-US" sz="40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40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35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4000" b="1" i="0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COOH</m:t>
                      </m:r>
                      <m:r>
                        <a:rPr lang="en-US" sz="4000" b="1" i="0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4000" b="1" i="1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  </m:t>
                      </m:r>
                      <m:r>
                        <a:rPr lang="en-US" sz="4000" b="1" i="1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𝑁𝑎𝑂𝐻</m:t>
                      </m:r>
                      <m:r>
                        <a:rPr lang="en-US" sz="4000" b="1" i="1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→</m:t>
                      </m:r>
                      <m:sSub>
                        <m:sSubPr>
                          <m:ctrlPr>
                            <a:rPr lang="en-US" sz="4000" b="1" i="1" spc="5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pc="5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4000" b="1" i="1" spc="5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4000" b="1" i="1" spc="5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17</m:t>
                          </m:r>
                        </m:sub>
                      </m:sSub>
                      <m:sSub>
                        <m:sSubPr>
                          <m:ctrlPr>
                            <a:rPr lang="en-US" sz="4000" b="1" i="1" spc="5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pc="5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4000" b="1" i="1" spc="5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35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4000" b="1" spc="5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COO</m:t>
                      </m:r>
                      <m:r>
                        <m:rPr>
                          <m:sty m:val="p"/>
                        </m:rPr>
                        <a:rPr lang="en-US" sz="4000" b="1" i="0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Na</m:t>
                      </m:r>
                      <m:r>
                        <a:rPr lang="en-US" sz="4000" b="1" i="0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4000" b="1" i="1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 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40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sz="4000" b="1" i="1" spc="50" smtClean="0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innerShdw blurRad="63500" dist="50800" dir="13500000">
                                        <a:srgbClr val="000000">
                                          <a:alpha val="50000"/>
                                        </a:srgbClr>
                                      </a:inn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1" i="1" spc="50" smtClean="0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innerShdw blurRad="63500" dist="50800" dir="13500000">
                                        <a:srgbClr val="000000">
                                          <a:alpha val="50000"/>
                                        </a:srgbClr>
                                      </a:inn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𝐶𝐻</m:t>
                                </m:r>
                              </m:e>
                              <m:sub>
                                <m:r>
                                  <a:rPr lang="en-US" sz="4000" b="1" i="1" spc="50" smtClean="0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innerShdw blurRad="63500" dist="50800" dir="13500000">
                                        <a:srgbClr val="000000">
                                          <a:alpha val="50000"/>
                                        </a:srgbClr>
                                      </a:inn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sz="4000" b="1" i="1" spc="5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 spc="5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𝑂𝐻</m:t>
                            </m:r>
                          </m:e>
                        </m:mr>
                        <m:mr>
                          <m:e>
                            <m:r>
                              <a:rPr lang="en-US" sz="4000" b="1" i="1" spc="5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𝐶𝐻</m:t>
                            </m:r>
                            <m:r>
                              <a:rPr lang="en-US" sz="4000" b="1" i="1" spc="5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−</m:t>
                            </m:r>
                            <m:r>
                              <a:rPr lang="en-US" sz="4000" b="1" i="1" spc="5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𝑂𝐻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4000" b="1" i="1" spc="50" smtClean="0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innerShdw blurRad="63500" dist="50800" dir="13500000">
                                        <a:srgbClr val="000000">
                                          <a:alpha val="50000"/>
                                        </a:srgbClr>
                                      </a:inn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1" i="1" spc="50" smtClean="0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innerShdw blurRad="63500" dist="50800" dir="13500000">
                                        <a:srgbClr val="000000">
                                          <a:alpha val="50000"/>
                                        </a:srgbClr>
                                      </a:inn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𝐶𝐻</m:t>
                                </m:r>
                              </m:e>
                              <m:sub>
                                <m:r>
                                  <a:rPr lang="en-US" sz="4000" b="1" i="1" spc="50" smtClean="0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innerShdw blurRad="63500" dist="50800" dir="13500000">
                                        <a:srgbClr val="000000">
                                          <a:alpha val="50000"/>
                                        </a:srgbClr>
                                      </a:inn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4000" b="1" i="1" spc="5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 spc="5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𝑂𝐻</m:t>
                            </m:r>
                          </m:e>
                        </m:mr>
                      </m:m>
                      <m:r>
                        <a:rPr lang="en-US" sz="4000" b="1" i="1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4000" b="1" spc="50" dirty="0">
                  <a:ln w="0"/>
                  <a:solidFill>
                    <a:schemeClr val="tx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965" y="3946499"/>
                <a:ext cx="14684188" cy="183370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12649201" y="4464334"/>
            <a:ext cx="8965" cy="798036"/>
            <a:chOff x="12559554" y="4751294"/>
            <a:chExt cx="8965" cy="798036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12559554" y="5369683"/>
              <a:ext cx="8965" cy="17964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12559554" y="4751294"/>
              <a:ext cx="8964" cy="2241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1326776" y="6274111"/>
            <a:ext cx="3065930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স্টিয়ারিক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এসিড </a:t>
            </a:r>
            <a:endParaRPr lang="en-US" sz="40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87549" y="6274111"/>
            <a:ext cx="3626225" cy="132343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সোডিয়াম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স্টিয়ারেট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সাবান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088471" y="6581888"/>
            <a:ext cx="1882588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গ্লিসারল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95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1" grpId="0"/>
      <p:bldP spid="5" grpId="0"/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2958353" y="394447"/>
            <a:ext cx="9771530" cy="1183341"/>
          </a:xfrm>
          <a:prstGeom prst="cloudCallou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ডিটারজেন্ট</a:t>
            </a:r>
            <a:r>
              <a:rPr lang="en-US" sz="80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প্রস্তুতিঃ</a:t>
            </a:r>
            <a:r>
              <a:rPr lang="en-US" sz="80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80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6471" y="1577788"/>
            <a:ext cx="145586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লরাইল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অ্যালকোহলের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সালফিউরিক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এসিড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লরাইল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সালফেট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লরাইল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সালফেটকে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কস্টিক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সোডা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দ্রবণে</a:t>
            </a:r>
            <a:r>
              <a:rPr lang="as-IN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দিয়ে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চালনা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সোডিয়াম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লরাইল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সালফোনেট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ডিটারজেন্ট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0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54423" y="3516780"/>
                <a:ext cx="15042777" cy="64633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sSub>
                        <m:sSub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OH</m:t>
                      </m:r>
                      <m: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+  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𝑆𝑂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sSub>
                        <m:sSub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3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𝑆𝑂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  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423" y="3516780"/>
                <a:ext cx="15042777" cy="6463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51011" y="5665915"/>
                <a:ext cx="15849599" cy="64633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sSub>
                        <m:sSub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sSub>
                        <m:sSub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𝑆𝑂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4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𝑁𝑎𝑂𝐻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→</m:t>
                      </m:r>
                      <m:sSub>
                        <m:sSub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sSub>
                        <m:sSub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3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𝑆𝑂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Na</m:t>
                      </m:r>
                      <m: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11" y="5665915"/>
                <a:ext cx="15849599" cy="6463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631576" y="4560570"/>
            <a:ext cx="3316941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লরাইল</a:t>
            </a:r>
            <a:r>
              <a:rPr lang="en-US" sz="40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অ্যালকোহল </a:t>
            </a:r>
            <a:endParaRPr lang="en-US" sz="4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52326" y="4560570"/>
            <a:ext cx="4769225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লরাইল</a:t>
            </a:r>
            <a:r>
              <a:rPr lang="en-US" sz="4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US" sz="40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সালফেট</a:t>
            </a:r>
            <a:r>
              <a:rPr lang="en-US" sz="40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5433" y="6744913"/>
            <a:ext cx="4769225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লরাইল</a:t>
            </a:r>
            <a:r>
              <a:rPr lang="en-US" sz="4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US" sz="40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সালফেট</a:t>
            </a:r>
            <a:r>
              <a:rPr lang="en-US" sz="40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01313" y="6709705"/>
            <a:ext cx="5271249" cy="132343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সোডিয়াম</a:t>
            </a:r>
            <a:r>
              <a:rPr lang="en-US" sz="40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লরাইল</a:t>
            </a:r>
            <a:r>
              <a:rPr lang="en-US" sz="40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সালফোনেট</a:t>
            </a:r>
            <a:r>
              <a:rPr lang="en-US" sz="40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ডিটারজেন্ট</a:t>
            </a:r>
            <a:r>
              <a:rPr lang="en-US" sz="40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80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2850777" y="573741"/>
            <a:ext cx="9771530" cy="1183341"/>
          </a:xfrm>
          <a:prstGeom prst="cloudCallou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ডিটারজেন্ট</a:t>
            </a:r>
            <a:r>
              <a:rPr lang="en-US" sz="80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প্রস্তুতিঃ</a:t>
            </a:r>
            <a:r>
              <a:rPr lang="en-US" sz="80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80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6471" y="1577788"/>
            <a:ext cx="145586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অ্যালকাইল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বেনজিনের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সালফিউরিক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এসিড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অ্যালকাইল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বেনজিন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সালফোনেট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এসিডকে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কস্টিক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সোডা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সহযোগে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প্রশমিত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সোডিয়াম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অ্যালকাইল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বেনজিন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সালফোনেট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ডিটারজেন্ট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   </a:t>
            </a:r>
            <a:endParaRPr lang="en-US" sz="40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9067" y="4616232"/>
            <a:ext cx="3316941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অ্যালকাইল </a:t>
            </a:r>
            <a:r>
              <a:rPr lang="en-US" sz="40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বেনজিন</a:t>
            </a:r>
            <a:r>
              <a:rPr lang="en-US" sz="40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36542" y="4622413"/>
            <a:ext cx="7100047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অ্যালকাইল </a:t>
            </a:r>
            <a:r>
              <a:rPr lang="en-US" sz="40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বেনজিন</a:t>
            </a:r>
            <a:r>
              <a:rPr lang="en-US" sz="40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US" sz="40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সালফোনেট</a:t>
            </a:r>
            <a:r>
              <a:rPr lang="en-US" sz="40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39270" y="3685923"/>
            <a:ext cx="15015883" cy="681318"/>
            <a:chOff x="439270" y="3685923"/>
            <a:chExt cx="15015883" cy="6813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439270" y="3707402"/>
                  <a:ext cx="15015883" cy="58477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𝐶𝐻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𝐶𝐻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𝐶𝐻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            +  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𝑆𝑂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𝐶𝐻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𝐶𝐻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𝐶𝐻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   −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𝑆𝑂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  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  <m: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270" y="3707402"/>
                  <a:ext cx="15015883" cy="58477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" name="Group 9"/>
            <p:cNvGrpSpPr/>
            <p:nvPr/>
          </p:nvGrpSpPr>
          <p:grpSpPr>
            <a:xfrm>
              <a:off x="4395702" y="3685923"/>
              <a:ext cx="860612" cy="681318"/>
              <a:chOff x="6615953" y="6580094"/>
              <a:chExt cx="860612" cy="681318"/>
            </a:xfrm>
          </p:grpSpPr>
          <p:sp>
            <p:nvSpPr>
              <p:cNvPr id="3" name="Hexagon 2"/>
              <p:cNvSpPr/>
              <p:nvPr/>
            </p:nvSpPr>
            <p:spPr>
              <a:xfrm>
                <a:off x="6615953" y="6580094"/>
                <a:ext cx="860612" cy="681318"/>
              </a:xfrm>
              <a:prstGeom prst="hexagon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822141" y="6684080"/>
                <a:ext cx="448236" cy="473346"/>
              </a:xfrm>
              <a:prstGeom prst="ellipse">
                <a:avLst/>
              </a:prstGeom>
              <a:solidFill>
                <a:srgbClr val="FF33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11080373" y="3685923"/>
              <a:ext cx="860612" cy="681318"/>
              <a:chOff x="6615953" y="6580094"/>
              <a:chExt cx="860612" cy="681318"/>
            </a:xfrm>
          </p:grpSpPr>
          <p:sp>
            <p:nvSpPr>
              <p:cNvPr id="12" name="Hexagon 11"/>
              <p:cNvSpPr/>
              <p:nvPr/>
            </p:nvSpPr>
            <p:spPr>
              <a:xfrm>
                <a:off x="6615953" y="6580094"/>
                <a:ext cx="860612" cy="681318"/>
              </a:xfrm>
              <a:prstGeom prst="hexagon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6822141" y="6684080"/>
                <a:ext cx="448236" cy="473346"/>
              </a:xfrm>
              <a:prstGeom prst="ellipse">
                <a:avLst/>
              </a:prstGeom>
              <a:solidFill>
                <a:srgbClr val="FF33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228600" y="5745572"/>
            <a:ext cx="15710647" cy="681318"/>
            <a:chOff x="439270" y="3705016"/>
            <a:chExt cx="15015883" cy="6813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439270" y="3707402"/>
                  <a:ext cx="15015883" cy="58477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𝐶𝐻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𝐶𝐻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𝐶𝐻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        −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𝑆𝑂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+ 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𝑁𝑎𝑂𝐻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𝐶𝐻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𝐶𝐻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𝐶𝐻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    −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𝑆𝑂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Na</m:t>
                        </m:r>
                        <m: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  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  <m: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270" y="3707402"/>
                  <a:ext cx="15015883" cy="58477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7" name="Group 16"/>
            <p:cNvGrpSpPr/>
            <p:nvPr/>
          </p:nvGrpSpPr>
          <p:grpSpPr>
            <a:xfrm>
              <a:off x="3838528" y="3705016"/>
              <a:ext cx="860612" cy="681318"/>
              <a:chOff x="6058779" y="6599187"/>
              <a:chExt cx="860612" cy="681318"/>
            </a:xfrm>
          </p:grpSpPr>
          <p:sp>
            <p:nvSpPr>
              <p:cNvPr id="21" name="Hexagon 20"/>
              <p:cNvSpPr/>
              <p:nvPr/>
            </p:nvSpPr>
            <p:spPr>
              <a:xfrm>
                <a:off x="6058779" y="6599187"/>
                <a:ext cx="860612" cy="681318"/>
              </a:xfrm>
              <a:prstGeom prst="hexagon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6264966" y="6703173"/>
                <a:ext cx="448236" cy="473346"/>
              </a:xfrm>
              <a:prstGeom prst="ellipse">
                <a:avLst/>
              </a:prstGeom>
              <a:solidFill>
                <a:srgbClr val="FF33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11353791" y="3705016"/>
              <a:ext cx="860612" cy="681318"/>
              <a:chOff x="6889371" y="6599187"/>
              <a:chExt cx="860612" cy="681318"/>
            </a:xfrm>
          </p:grpSpPr>
          <p:sp>
            <p:nvSpPr>
              <p:cNvPr id="19" name="Hexagon 18"/>
              <p:cNvSpPr/>
              <p:nvPr/>
            </p:nvSpPr>
            <p:spPr>
              <a:xfrm>
                <a:off x="6889371" y="6599187"/>
                <a:ext cx="860612" cy="681318"/>
              </a:xfrm>
              <a:prstGeom prst="hexagon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7095560" y="6703173"/>
                <a:ext cx="448236" cy="473346"/>
              </a:xfrm>
              <a:prstGeom prst="ellipse">
                <a:avLst/>
              </a:prstGeom>
              <a:solidFill>
                <a:srgbClr val="FF33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573743" y="6801556"/>
            <a:ext cx="7100047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অ্যালকাইল </a:t>
            </a:r>
            <a:r>
              <a:rPr lang="en-US" sz="40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বেনজিন</a:t>
            </a:r>
            <a:r>
              <a:rPr lang="en-US" sz="40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US" sz="40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সালফোনেট</a:t>
            </a:r>
            <a:r>
              <a:rPr lang="en-US" sz="40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07954" y="6801556"/>
            <a:ext cx="6911792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সোডিয়াম</a:t>
            </a:r>
            <a:r>
              <a:rPr lang="en-US" sz="40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অ্যালকাইল </a:t>
            </a:r>
            <a:r>
              <a:rPr lang="en-US" sz="40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বেনজিন</a:t>
            </a:r>
            <a:r>
              <a:rPr lang="en-US" sz="40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সালফোনেট</a:t>
            </a:r>
            <a:r>
              <a:rPr lang="en-US" sz="40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19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6" grpId="0"/>
      <p:bldP spid="7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81835" y="3119718"/>
            <a:ext cx="103811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প্রশ্নঃ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সাবানের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প্রণালী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প্রশ্নঃ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ডিটারজেন্টের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প্রণালী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4395702" y="484094"/>
            <a:ext cx="7153835" cy="1165411"/>
          </a:xfrm>
          <a:prstGeom prst="cloudCallou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8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8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09" y="215153"/>
            <a:ext cx="4215999" cy="170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717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412376" y="448990"/>
            <a:ext cx="15150353" cy="985363"/>
          </a:xfrm>
          <a:prstGeom prst="cloudCallou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সাবান</a:t>
            </a:r>
            <a:r>
              <a:rPr lang="en-US" sz="54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ডিটারজেন্ট</a:t>
            </a:r>
            <a:r>
              <a:rPr lang="en-US" sz="54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54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r>
              <a:rPr lang="en-US" sz="54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কৌশলঃ</a:t>
            </a:r>
            <a:r>
              <a:rPr lang="en-US" sz="54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54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2682" y="1603228"/>
            <a:ext cx="14397317" cy="286232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সাবান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ডিটারজেন্ট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কার্বন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শিকল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দ্রবীভূত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ঋণাত্নক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চার্জ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সাবান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ডিটারজেন্ট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আয়ন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ধনাত্নক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চার্জ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সোডিয়াম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আয়নে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বিশ্লিষ্ট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সাবান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ডিটারজেন্ট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আয়নের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প্রান্ত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ঋণাত্নক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চার্জ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কর্তৃক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আকর্ষিত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আয়নের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প্রান্তকে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হাইড্রোফিলিক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আকর্ষি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আয়নের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বিকর্ষি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হাইড্রোফোবিক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তেল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গ্রিজে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দ্রবীভূত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6" t="9009" r="34047" b="10771"/>
          <a:stretch/>
        </p:blipFill>
        <p:spPr>
          <a:xfrm>
            <a:off x="4679576" y="4231341"/>
            <a:ext cx="3550023" cy="358370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21" name="Group 20"/>
          <p:cNvGrpSpPr/>
          <p:nvPr/>
        </p:nvGrpSpPr>
        <p:grpSpPr>
          <a:xfrm>
            <a:off x="7512424" y="6382872"/>
            <a:ext cx="5880846" cy="707886"/>
            <a:chOff x="8733868" y="6926447"/>
            <a:chExt cx="3849726" cy="402814"/>
          </a:xfrm>
        </p:grpSpPr>
        <p:sp>
          <p:nvSpPr>
            <p:cNvPr id="7" name="TextBox 6"/>
            <p:cNvSpPr txBox="1"/>
            <p:nvPr/>
          </p:nvSpPr>
          <p:spPr>
            <a:xfrm>
              <a:off x="10254370" y="6926447"/>
              <a:ext cx="2329224" cy="402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spc="50" dirty="0" err="1" smtClean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হাইড্রোফোবিক</a:t>
              </a:r>
              <a:r>
                <a:rPr lang="en-US" sz="4000" b="1" spc="50" dirty="0" smtClean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spc="50" dirty="0" err="1" smtClean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প্রান্ত</a:t>
              </a:r>
              <a:r>
                <a:rPr lang="en-US" sz="4000" b="1" spc="50" dirty="0" smtClean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 flipV="1">
              <a:off x="8733868" y="6926447"/>
              <a:ext cx="1520503" cy="224454"/>
            </a:xfrm>
            <a:prstGeom prst="straightConnector1">
              <a:avLst/>
            </a:prstGeom>
            <a:ln w="762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8014447" y="4316729"/>
            <a:ext cx="6506132" cy="1026235"/>
            <a:chOff x="8572501" y="4418067"/>
            <a:chExt cx="4749050" cy="707886"/>
          </a:xfrm>
        </p:grpSpPr>
        <p:sp>
          <p:nvSpPr>
            <p:cNvPr id="6" name="TextBox 5"/>
            <p:cNvSpPr txBox="1"/>
            <p:nvPr/>
          </p:nvSpPr>
          <p:spPr>
            <a:xfrm>
              <a:off x="10040469" y="4418067"/>
              <a:ext cx="3281082" cy="488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spc="50" dirty="0" err="1" smtClean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হাইড্রোফিলিক</a:t>
              </a:r>
              <a:r>
                <a:rPr lang="en-US" sz="4000" b="1" spc="50" dirty="0" smtClean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spc="50" dirty="0" err="1" smtClean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প্রান্ত</a:t>
              </a:r>
              <a:r>
                <a:rPr lang="en-US" sz="4000" b="1" spc="50" dirty="0" smtClean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8572501" y="4889278"/>
              <a:ext cx="1467968" cy="236675"/>
            </a:xfrm>
            <a:prstGeom prst="straightConnector1">
              <a:avLst/>
            </a:prstGeom>
            <a:ln w="762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6162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1471969" y="1824370"/>
            <a:ext cx="13031165" cy="5373597"/>
            <a:chOff x="1111783" y="1613973"/>
            <a:chExt cx="14099641" cy="6058175"/>
          </a:xfrm>
          <a:solidFill>
            <a:schemeClr val="bg1"/>
          </a:solidFill>
        </p:grpSpPr>
        <p:grpSp>
          <p:nvGrpSpPr>
            <p:cNvPr id="31" name="Group 30"/>
            <p:cNvGrpSpPr/>
            <p:nvPr/>
          </p:nvGrpSpPr>
          <p:grpSpPr>
            <a:xfrm>
              <a:off x="1111783" y="1613973"/>
              <a:ext cx="14099641" cy="5670757"/>
              <a:chOff x="1111783" y="1613973"/>
              <a:chExt cx="14099641" cy="5670757"/>
            </a:xfrm>
            <a:grpFill/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892" t="-3795" r="25395"/>
              <a:stretch/>
            </p:blipFill>
            <p:spPr>
              <a:xfrm>
                <a:off x="1111783" y="4526403"/>
                <a:ext cx="3872673" cy="2758327"/>
              </a:xfrm>
              <a:prstGeom prst="rect">
                <a:avLst/>
              </a:prstGeom>
              <a:grpFill/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62" t="1567" r="33239" b="2572"/>
              <a:stretch/>
            </p:blipFill>
            <p:spPr>
              <a:xfrm>
                <a:off x="10711142" y="2017059"/>
                <a:ext cx="4500282" cy="4679576"/>
              </a:xfrm>
              <a:prstGeom prst="ellipse">
                <a:avLst/>
              </a:prstGeom>
              <a:grpFill/>
              <a:ln w="63500" cap="rnd">
                <a:noFill/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grpSp>
            <p:nvGrpSpPr>
              <p:cNvPr id="29" name="Group 28"/>
              <p:cNvGrpSpPr/>
              <p:nvPr/>
            </p:nvGrpSpPr>
            <p:grpSpPr>
              <a:xfrm>
                <a:off x="4607861" y="1613973"/>
                <a:ext cx="6866963" cy="3513839"/>
                <a:chOff x="4607861" y="1613973"/>
                <a:chExt cx="6866963" cy="3513839"/>
              </a:xfrm>
              <a:grpFill/>
            </p:grpSpPr>
            <p:cxnSp>
              <p:nvCxnSpPr>
                <p:cNvPr id="8" name="Straight Arrow Connector 7"/>
                <p:cNvCxnSpPr/>
                <p:nvPr/>
              </p:nvCxnSpPr>
              <p:spPr>
                <a:xfrm flipH="1">
                  <a:off x="4607861" y="2904565"/>
                  <a:ext cx="6866963" cy="2223247"/>
                </a:xfrm>
                <a:prstGeom prst="straightConnector1">
                  <a:avLst/>
                </a:prstGeom>
                <a:grpFill/>
                <a:ln w="76200">
                  <a:solidFill>
                    <a:srgbClr val="FF3399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TextBox 15"/>
                <p:cNvSpPr txBox="1"/>
                <p:nvPr/>
              </p:nvSpPr>
              <p:spPr>
                <a:xfrm>
                  <a:off x="6041233" y="1613973"/>
                  <a:ext cx="3421516" cy="798068"/>
                </a:xfrm>
                <a:prstGeom prst="rect">
                  <a:avLst/>
                </a:prstGeom>
                <a:grpFill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sz="4000" b="1" spc="50" dirty="0" err="1" smtClean="0">
                      <a:ln w="0"/>
                      <a:solidFill>
                        <a:schemeClr val="tx1"/>
                      </a:solidFill>
                      <a:effectLst>
                        <a:innerShdw blurRad="63500" dist="50800" dir="13500000">
                          <a:srgbClr val="000000">
                            <a:alpha val="50000"/>
                          </a:srgbClr>
                        </a:inn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হাইড্রোফিলিক</a:t>
                  </a:r>
                  <a:r>
                    <a:rPr lang="en-US" sz="4000" b="1" spc="50" dirty="0" smtClean="0">
                      <a:ln w="0"/>
                      <a:solidFill>
                        <a:schemeClr val="tx1"/>
                      </a:solidFill>
                      <a:effectLst>
                        <a:innerShdw blurRad="63500" dist="50800" dir="13500000">
                          <a:srgbClr val="000000">
                            <a:alpha val="50000"/>
                          </a:srgbClr>
                        </a:inn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4000" b="1" spc="50" dirty="0" err="1" smtClean="0">
                      <a:ln w="0"/>
                      <a:solidFill>
                        <a:schemeClr val="tx1"/>
                      </a:solidFill>
                      <a:effectLst>
                        <a:innerShdw blurRad="63500" dist="50800" dir="13500000">
                          <a:srgbClr val="000000">
                            <a:alpha val="50000"/>
                          </a:srgbClr>
                        </a:inn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প্রান্ত</a:t>
                  </a:r>
                  <a:r>
                    <a:rPr lang="en-US" sz="4000" b="1" spc="50" dirty="0" smtClean="0">
                      <a:ln w="0"/>
                      <a:solidFill>
                        <a:schemeClr val="tx1"/>
                      </a:solidFill>
                      <a:effectLst>
                        <a:innerShdw blurRad="63500" dist="50800" dir="13500000">
                          <a:srgbClr val="000000">
                            <a:alpha val="50000"/>
                          </a:srgbClr>
                        </a:inn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sz="4000" b="1" spc="50" dirty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19" name="Straight Arrow Connector 18"/>
                <p:cNvCxnSpPr>
                  <a:stCxn id="16" idx="2"/>
                </p:cNvCxnSpPr>
                <p:nvPr/>
              </p:nvCxnSpPr>
              <p:spPr>
                <a:xfrm>
                  <a:off x="7751991" y="2412041"/>
                  <a:ext cx="0" cy="1661644"/>
                </a:xfrm>
                <a:prstGeom prst="straightConnector1">
                  <a:avLst/>
                </a:prstGeom>
                <a:grpFill/>
                <a:ln w="76200">
                  <a:solidFill>
                    <a:srgbClr val="FF3399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0" name="Group 29"/>
            <p:cNvGrpSpPr/>
            <p:nvPr/>
          </p:nvGrpSpPr>
          <p:grpSpPr>
            <a:xfrm>
              <a:off x="1317815" y="4526403"/>
              <a:ext cx="11053479" cy="3145745"/>
              <a:chOff x="1317815" y="4526403"/>
              <a:chExt cx="11053479" cy="3145745"/>
            </a:xfrm>
            <a:grpFill/>
          </p:grpSpPr>
          <p:cxnSp>
            <p:nvCxnSpPr>
              <p:cNvPr id="13" name="Straight Arrow Connector 12"/>
              <p:cNvCxnSpPr/>
              <p:nvPr/>
            </p:nvCxnSpPr>
            <p:spPr>
              <a:xfrm flipH="1">
                <a:off x="1317815" y="4526403"/>
                <a:ext cx="11053479" cy="2602845"/>
              </a:xfrm>
              <a:prstGeom prst="straightConnector1">
                <a:avLst/>
              </a:prstGeom>
              <a:grpFill/>
              <a:ln w="76200">
                <a:solidFill>
                  <a:srgbClr val="FF3399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6041234" y="6874080"/>
                <a:ext cx="3558125" cy="798068"/>
              </a:xfrm>
              <a:prstGeom prst="rect">
                <a:avLst/>
              </a:prstGeom>
              <a:grpFill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000" b="1" spc="50" dirty="0" err="1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হাইড্রোফোবিক</a:t>
                </a:r>
                <a:r>
                  <a:rPr lang="en-US" sz="4000" b="1" spc="50" dirty="0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spc="50" dirty="0" err="1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প্রান্ত</a:t>
                </a:r>
                <a:r>
                  <a:rPr lang="en-US" sz="4000" b="1" spc="50" dirty="0" smtClean="0">
                    <a:ln w="0"/>
                    <a:solidFill>
                      <a:schemeClr val="tx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endParaRPr lang="en-US" sz="4000" b="1" spc="50" dirty="0">
                  <a:ln w="0"/>
                  <a:solidFill>
                    <a:schemeClr val="tx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24" name="Straight Arrow Connector 23"/>
              <p:cNvCxnSpPr>
                <a:stCxn id="17" idx="0"/>
              </p:cNvCxnSpPr>
              <p:nvPr/>
            </p:nvCxnSpPr>
            <p:spPr>
              <a:xfrm flipH="1" flipV="1">
                <a:off x="7820296" y="5624277"/>
                <a:ext cx="1" cy="1249802"/>
              </a:xfrm>
              <a:prstGeom prst="straightConnector1">
                <a:avLst/>
              </a:prstGeom>
              <a:grpFill/>
              <a:ln w="76200">
                <a:solidFill>
                  <a:srgbClr val="FF339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3" name="Cloud Callout 32"/>
          <p:cNvSpPr/>
          <p:nvPr/>
        </p:nvSpPr>
        <p:spPr>
          <a:xfrm>
            <a:off x="412376" y="448990"/>
            <a:ext cx="15150353" cy="985363"/>
          </a:xfrm>
          <a:prstGeom prst="cloudCallou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সাবান</a:t>
            </a:r>
            <a:r>
              <a:rPr lang="en-US" sz="54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ডিটারজেন্ট</a:t>
            </a:r>
            <a:r>
              <a:rPr lang="en-US" sz="54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54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r>
              <a:rPr lang="en-US" sz="54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কৌশলঃ</a:t>
            </a:r>
            <a:r>
              <a:rPr lang="en-US" sz="54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54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237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4395702" y="659118"/>
            <a:ext cx="5809130" cy="1362635"/>
          </a:xfrm>
          <a:prstGeom prst="cloudCallou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8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8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80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80376" y="950259"/>
            <a:ext cx="31017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4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৮ </a:t>
            </a:r>
            <a:r>
              <a:rPr lang="en-US" sz="44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4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09" y="215153"/>
            <a:ext cx="4215999" cy="1703294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223657" y="4078609"/>
            <a:ext cx="11671638" cy="2268403"/>
          </a:xfrm>
          <a:prstGeom prst="cloudCallou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en-US" sz="5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সাবান</a:t>
            </a:r>
            <a:r>
              <a:rPr lang="en-US" sz="5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ডিটারজেন্ট</a:t>
            </a:r>
            <a:r>
              <a:rPr lang="en-US" sz="5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5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r>
              <a:rPr lang="en-US" sz="5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5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বর্ণনা কর ।   </a:t>
            </a:r>
            <a:endParaRPr lang="en-US" sz="54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059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55812" y="586871"/>
            <a:ext cx="15096564" cy="7981610"/>
            <a:chOff x="537883" y="586871"/>
            <a:chExt cx="15939246" cy="7981610"/>
          </a:xfrm>
        </p:grpSpPr>
        <p:grpSp>
          <p:nvGrpSpPr>
            <p:cNvPr id="2" name="Group 1"/>
            <p:cNvGrpSpPr/>
            <p:nvPr/>
          </p:nvGrpSpPr>
          <p:grpSpPr>
            <a:xfrm>
              <a:off x="537883" y="586871"/>
              <a:ext cx="14153351" cy="7981610"/>
              <a:chOff x="414826" y="785110"/>
              <a:chExt cx="14265307" cy="5992645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067726" y="4186725"/>
                <a:ext cx="13612407" cy="2591030"/>
                <a:chOff x="281329" y="2639355"/>
                <a:chExt cx="8342817" cy="1839192"/>
              </a:xfrm>
            </p:grpSpPr>
            <p:sp>
              <p:nvSpPr>
                <p:cNvPr id="6" name="Oval 5"/>
                <p:cNvSpPr/>
                <p:nvPr/>
              </p:nvSpPr>
              <p:spPr>
                <a:xfrm>
                  <a:off x="281329" y="2639355"/>
                  <a:ext cx="1738466" cy="1752600"/>
                </a:xfrm>
                <a:prstGeom prst="ellipse">
                  <a:avLst/>
                </a:prstGeom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76200">
                  <a:solidFill>
                    <a:srgbClr val="FF3399"/>
                  </a:solidFill>
                </a:ln>
                <a:effectLst>
                  <a:outerShdw blurRad="225425" dist="50800" dir="5220000" algn="ctr">
                    <a:srgbClr val="000000">
                      <a:alpha val="33000"/>
                    </a:srgbClr>
                  </a:outerShdw>
                </a:effectLst>
                <a:scene3d>
                  <a:camera prst="perspectiveFront" fov="3300000">
                    <a:rot lat="486000" lon="19530000" rev="174000"/>
                  </a:camera>
                  <a:lightRig rig="harsh" dir="t">
                    <a:rot lat="0" lon="0" rev="3000000"/>
                  </a:lightRig>
                </a:scene3d>
                <a:sp3d extrusionH="254000" contourW="19050">
                  <a:bevelT w="82550" h="44450" prst="angle"/>
                  <a:bevelB w="82550" h="44450" prst="angle"/>
                  <a:contourClr>
                    <a:srgbClr val="FFFFFF"/>
                  </a:contourClr>
                </a:sp3d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9449" b="1" spc="89" dirty="0" err="1">
                      <a:ln w="13500">
                        <a:solidFill>
                          <a:schemeClr val="accent1">
                            <a:shade val="2500"/>
                            <a:alpha val="6500"/>
                          </a:schemeClr>
                        </a:solidFill>
                        <a:prstDash val="solid"/>
                      </a:ln>
                      <a:solidFill>
                        <a:srgbClr val="7030A0"/>
                      </a:solidFill>
                      <a:effectLst>
                        <a:innerShdw blurRad="50900" dist="38500" dir="13500000">
                          <a:srgbClr val="000000">
                            <a:alpha val="60000"/>
                          </a:srgbClr>
                        </a:innerShdw>
                      </a:effectLst>
                      <a:latin typeface="NikoshBAN" pitchFamily="2" charset="0"/>
                      <a:cs typeface="NikoshBAN" pitchFamily="2" charset="0"/>
                    </a:rPr>
                    <a:t>স্বা</a:t>
                  </a:r>
                  <a:endParaRPr lang="en-US" sz="29449" b="1" spc="89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2615042" y="2678971"/>
                  <a:ext cx="1710981" cy="1799576"/>
                </a:xfrm>
                <a:prstGeom prst="ellipse">
                  <a:avLst/>
                </a:prstGeom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76200">
                  <a:solidFill>
                    <a:srgbClr val="7030A0"/>
                  </a:solidFill>
                </a:ln>
                <a:effectLst>
                  <a:outerShdw blurRad="225425" dist="50800" dir="5220000" algn="ctr">
                    <a:srgbClr val="000000">
                      <a:alpha val="33000"/>
                    </a:srgbClr>
                  </a:outerShdw>
                </a:effectLst>
                <a:scene3d>
                  <a:camera prst="perspectiveFront" fov="3300000">
                    <a:rot lat="486000" lon="19530000" rev="174000"/>
                  </a:camera>
                  <a:lightRig rig="harsh" dir="t">
                    <a:rot lat="0" lon="0" rev="3000000"/>
                  </a:lightRig>
                </a:scene3d>
                <a:sp3d extrusionH="254000" contourW="19050">
                  <a:bevelT w="82550" h="44450" prst="angle"/>
                  <a:bevelB w="82550" h="44450" prst="angle"/>
                  <a:contourClr>
                    <a:srgbClr val="FFFFFF"/>
                  </a:contourClr>
                </a:sp3d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5302" b="1" spc="89" dirty="0">
                      <a:ln w="13500">
                        <a:solidFill>
                          <a:schemeClr val="accent1">
                            <a:shade val="2500"/>
                            <a:alpha val="6500"/>
                          </a:schemeClr>
                        </a:solidFill>
                        <a:prstDash val="solid"/>
                      </a:ln>
                      <a:solidFill>
                        <a:srgbClr val="00B0F0"/>
                      </a:solidFill>
                      <a:effectLst>
                        <a:innerShdw blurRad="50900" dist="38500" dir="13500000">
                          <a:srgbClr val="000000">
                            <a:alpha val="60000"/>
                          </a:srgbClr>
                        </a:innerShdw>
                      </a:effectLst>
                      <a:latin typeface="NikoshBAN" pitchFamily="2" charset="0"/>
                      <a:cs typeface="NikoshBAN" pitchFamily="2" charset="0"/>
                    </a:rPr>
                    <a:t>গ</a:t>
                  </a:r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4921269" y="2678971"/>
                  <a:ext cx="1662881" cy="1767320"/>
                </a:xfrm>
                <a:prstGeom prst="ellipse">
                  <a:avLst/>
                </a:prstGeom>
                <a:blipFill dpi="0"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76200">
                  <a:solidFill>
                    <a:srgbClr val="00B0F0"/>
                  </a:solidFill>
                </a:ln>
                <a:effectLst>
                  <a:outerShdw blurRad="225425" dist="50800" dir="5220000" algn="ctr">
                    <a:srgbClr val="000000">
                      <a:alpha val="33000"/>
                    </a:srgbClr>
                  </a:outerShdw>
                </a:effectLst>
                <a:scene3d>
                  <a:camera prst="perspectiveFront" fov="3300000">
                    <a:rot lat="486000" lon="19530000" rev="174000"/>
                  </a:camera>
                  <a:lightRig rig="harsh" dir="t">
                    <a:rot lat="0" lon="0" rev="3000000"/>
                  </a:lightRig>
                </a:scene3d>
                <a:sp3d extrusionH="254000" contourW="19050">
                  <a:bevelT w="82550" h="44450" prst="angle"/>
                  <a:bevelB w="82550" h="44450" prst="angle"/>
                  <a:contourClr>
                    <a:srgbClr val="FFFFFF"/>
                  </a:contourClr>
                </a:sp3d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9449" b="1" spc="89" dirty="0">
                      <a:ln w="13500">
                        <a:solidFill>
                          <a:schemeClr val="accent1">
                            <a:shade val="2500"/>
                            <a:alpha val="6500"/>
                          </a:schemeClr>
                        </a:solidFill>
                        <a:prstDash val="solid"/>
                      </a:ln>
                      <a:solidFill>
                        <a:srgbClr val="00B050"/>
                      </a:solidFill>
                      <a:effectLst>
                        <a:innerShdw blurRad="50900" dist="38500" dir="13500000">
                          <a:srgbClr val="000000">
                            <a:alpha val="60000"/>
                          </a:srgbClr>
                        </a:innerShdw>
                      </a:effectLst>
                      <a:latin typeface="NikoshBAN" pitchFamily="2" charset="0"/>
                      <a:cs typeface="NikoshBAN" pitchFamily="2" charset="0"/>
                    </a:rPr>
                    <a:t>ত</a:t>
                  </a:r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7036851" y="2639355"/>
                  <a:ext cx="1587295" cy="1721861"/>
                </a:xfrm>
                <a:prstGeom prst="ellipse">
                  <a:avLst/>
                </a:prstGeom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76200">
                  <a:solidFill>
                    <a:srgbClr val="00B050"/>
                  </a:solidFill>
                </a:ln>
                <a:effectLst>
                  <a:outerShdw blurRad="225425" dist="50800" dir="5220000" algn="ctr">
                    <a:srgbClr val="000000">
                      <a:alpha val="33000"/>
                    </a:srgbClr>
                  </a:outerShdw>
                </a:effectLst>
                <a:scene3d>
                  <a:camera prst="perspectiveFront" fov="3300000">
                    <a:rot lat="486000" lon="19530000" rev="174000"/>
                  </a:camera>
                  <a:lightRig rig="harsh" dir="t">
                    <a:rot lat="0" lon="0" rev="3000000"/>
                  </a:lightRig>
                </a:scene3d>
                <a:sp3d extrusionH="254000" contourW="19050">
                  <a:bevelT w="82550" h="44450" prst="angle"/>
                  <a:bevelB w="82550" h="44450" prst="angle"/>
                  <a:contourClr>
                    <a:srgbClr val="FFFFFF"/>
                  </a:contourClr>
                </a:sp3d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9449" b="1" spc="89" dirty="0">
                      <a:ln w="13500">
                        <a:solidFill>
                          <a:schemeClr val="accent1">
                            <a:shade val="2500"/>
                            <a:alpha val="6500"/>
                          </a:schemeClr>
                        </a:solidFill>
                        <a:prstDash val="solid"/>
                      </a:ln>
                      <a:solidFill>
                        <a:srgbClr val="FF3399"/>
                      </a:solidFill>
                      <a:effectLst>
                        <a:innerShdw blurRad="50900" dist="38500" dir="13500000">
                          <a:srgbClr val="000000">
                            <a:alpha val="60000"/>
                          </a:srgbClr>
                        </a:innerShdw>
                      </a:effectLst>
                      <a:latin typeface="NikoshBAN" pitchFamily="2" charset="0"/>
                      <a:cs typeface="NikoshBAN" pitchFamily="2" charset="0"/>
                    </a:rPr>
                    <a:t>ম</a:t>
                  </a:r>
                </a:p>
              </p:txBody>
            </p:sp>
          </p:grpSp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826" y="785110"/>
                <a:ext cx="3489437" cy="2110352"/>
              </a:xfrm>
              <a:prstGeom prst="rect">
                <a:avLst/>
              </a:prstGeom>
            </p:spPr>
          </p:pic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6730" y="586871"/>
              <a:ext cx="14630399" cy="17753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3430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4521208" y="510988"/>
            <a:ext cx="5809130" cy="1111624"/>
          </a:xfrm>
          <a:prstGeom prst="cloudCallou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80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80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09" y="215153"/>
            <a:ext cx="4215999" cy="170329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1474719" y="2302936"/>
                <a:ext cx="11902108" cy="64633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marL="742950" indent="-742950"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𝐶𝐻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𝐶𝐻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sSub>
                      <m:sSub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𝐶𝐻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OH</m:t>
                    </m:r>
                    <m: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+  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𝑆𝑂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সমীকরণটি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সম্পূর্ণ কর ।</a:t>
                </a:r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719" y="2302936"/>
                <a:ext cx="11902108" cy="6463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1474718" y="3516679"/>
                <a:ext cx="12671588" cy="70788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marL="742950" indent="-742950"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𝐶𝐻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𝐶𝐻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sSub>
                      <m:sSub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𝐶𝐻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O</m:t>
                    </m:r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𝑆𝑂</m:t>
                        </m:r>
                      </m:e>
                      <m:sub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m:rPr>
                        <m:sty m:val="p"/>
                      </m:rPr>
                      <a:rPr lang="en-US" sz="4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𝑁𝑎𝑂𝐻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→</m:t>
                    </m:r>
                  </m:oMath>
                </a14:m>
                <a:r>
                  <a:rPr lang="en-US" sz="4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সমীকরণটি</a:t>
                </a:r>
                <a:r>
                  <a:rPr lang="en-US" sz="4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সম্পূর্ণ কর ।</a:t>
                </a:r>
                <a:r>
                  <a:rPr lang="en-US" sz="4000" dirty="0" smtClean="0">
                    <a:solidFill>
                      <a:schemeClr val="tx1"/>
                    </a:solidFill>
                  </a:rPr>
                  <a:t>   </a:t>
                </a:r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718" y="3516679"/>
                <a:ext cx="12671588" cy="70788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1494133" y="4844623"/>
            <a:ext cx="11595870" cy="726203"/>
            <a:chOff x="439270" y="3707402"/>
            <a:chExt cx="15015883" cy="7262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439270" y="3707402"/>
                  <a:ext cx="15015883" cy="70788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square" rtlCol="0">
                  <a:spAutoFit/>
                </a:bodyPr>
                <a:lstStyle/>
                <a:p>
                  <a:pPr marL="514350" indent="-514350">
                    <a:buFont typeface="Wingdings" panose="05000000000000000000" pitchFamily="2" charset="2"/>
                    <a:buChar char="v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sSub>
                        <m:sSub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            + 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𝑆𝑂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sz="3200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3200" dirty="0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   </a:t>
                  </a:r>
                  <a:r>
                    <a:rPr lang="en-US" sz="4000" dirty="0" err="1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সমীকরণটি</a:t>
                  </a:r>
                  <a:r>
                    <a:rPr lang="en-US" sz="4000" dirty="0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সম্পূর্ণ কর । </a:t>
                  </a:r>
                  <a:endParaRPr lang="en-US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270" y="3707402"/>
                  <a:ext cx="15015883" cy="70788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6" name="Group 15"/>
            <p:cNvGrpSpPr/>
            <p:nvPr/>
          </p:nvGrpSpPr>
          <p:grpSpPr>
            <a:xfrm>
              <a:off x="5258869" y="3752287"/>
              <a:ext cx="860612" cy="681318"/>
              <a:chOff x="7479120" y="6646458"/>
              <a:chExt cx="860612" cy="681318"/>
            </a:xfrm>
          </p:grpSpPr>
          <p:sp>
            <p:nvSpPr>
              <p:cNvPr id="20" name="Hexagon 19"/>
              <p:cNvSpPr/>
              <p:nvPr/>
            </p:nvSpPr>
            <p:spPr>
              <a:xfrm>
                <a:off x="7479120" y="6646458"/>
                <a:ext cx="860612" cy="681318"/>
              </a:xfrm>
              <a:prstGeom prst="hexagon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 algn="ctr">
                  <a:buFont typeface="Wingdings" panose="05000000000000000000" pitchFamily="2" charset="2"/>
                  <a:buChar char="v"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7685307" y="6739607"/>
                <a:ext cx="448236" cy="473346"/>
              </a:xfrm>
              <a:prstGeom prst="ellipse">
                <a:avLst/>
              </a:prstGeom>
              <a:solidFill>
                <a:srgbClr val="FF33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 algn="ctr">
                  <a:buFont typeface="Wingdings" panose="05000000000000000000" pitchFamily="2" charset="2"/>
                  <a:buChar char="v"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1474719" y="6329881"/>
            <a:ext cx="12913661" cy="750893"/>
            <a:chOff x="439270" y="3707402"/>
            <a:chExt cx="15015883" cy="7508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439270" y="3707402"/>
                  <a:ext cx="15015883" cy="70788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square" rtlCol="0">
                  <a:spAutoFit/>
                </a:bodyPr>
                <a:lstStyle/>
                <a:p>
                  <a:pPr marL="514350" indent="-514350">
                    <a:buFont typeface="Wingdings" panose="05000000000000000000" pitchFamily="2" charset="2"/>
                    <a:buChar char="v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sSub>
                        <m:sSub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        −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𝑆𝑂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+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𝑁𝑎𝑂𝐻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sz="3200" dirty="0" smtClean="0">
                      <a:solidFill>
                        <a:schemeClr val="tx1"/>
                      </a:solidFill>
                    </a:rPr>
                    <a:t>  </a:t>
                  </a:r>
                  <a:r>
                    <a:rPr lang="en-US" sz="4000" dirty="0" err="1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সমীকরণটি</a:t>
                  </a:r>
                  <a:r>
                    <a:rPr lang="en-US" sz="4000" dirty="0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সম্পূর্ণ কর । </a:t>
                  </a:r>
                  <a:endParaRPr lang="en-US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270" y="3707402"/>
                  <a:ext cx="15015883" cy="707886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4" name="Group 23"/>
            <p:cNvGrpSpPr/>
            <p:nvPr/>
          </p:nvGrpSpPr>
          <p:grpSpPr>
            <a:xfrm>
              <a:off x="4856414" y="3776977"/>
              <a:ext cx="860612" cy="681318"/>
              <a:chOff x="7076665" y="6671148"/>
              <a:chExt cx="860612" cy="681318"/>
            </a:xfrm>
          </p:grpSpPr>
          <p:sp>
            <p:nvSpPr>
              <p:cNvPr id="28" name="Hexagon 27"/>
              <p:cNvSpPr/>
              <p:nvPr/>
            </p:nvSpPr>
            <p:spPr>
              <a:xfrm>
                <a:off x="7076665" y="6671148"/>
                <a:ext cx="860612" cy="681318"/>
              </a:xfrm>
              <a:prstGeom prst="hexagon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 algn="ctr">
                  <a:buFont typeface="Wingdings" panose="05000000000000000000" pitchFamily="2" charset="2"/>
                  <a:buChar char="v"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7282852" y="6775134"/>
                <a:ext cx="448236" cy="473346"/>
              </a:xfrm>
              <a:prstGeom prst="ellipse">
                <a:avLst/>
              </a:prstGeom>
              <a:solidFill>
                <a:srgbClr val="FF33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 algn="ctr">
                  <a:buFont typeface="Wingdings" panose="05000000000000000000" pitchFamily="2" charset="2"/>
                  <a:buChar char="v"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05721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4675147" y="573741"/>
            <a:ext cx="6314150" cy="986117"/>
          </a:xfrm>
          <a:prstGeom prst="cloudCallou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8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8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80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37091" y="2976283"/>
            <a:ext cx="10590263" cy="193899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প্রশ্নঃ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সাবানের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 । 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ডিটারজেন্টের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 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09" y="215153"/>
            <a:ext cx="4215999" cy="170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5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29091" y="466164"/>
            <a:ext cx="14746236" cy="6826714"/>
            <a:chOff x="-20109" y="-126672"/>
            <a:chExt cx="14862881" cy="5125542"/>
          </a:xfrm>
        </p:grpSpPr>
        <p:grpSp>
          <p:nvGrpSpPr>
            <p:cNvPr id="5" name="Group 4"/>
            <p:cNvGrpSpPr/>
            <p:nvPr/>
          </p:nvGrpSpPr>
          <p:grpSpPr>
            <a:xfrm>
              <a:off x="1011580" y="2442913"/>
              <a:ext cx="13831192" cy="2555957"/>
              <a:chOff x="246918" y="1401544"/>
              <a:chExt cx="8476907" cy="1814296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46918" y="1416264"/>
                <a:ext cx="1738466" cy="1752600"/>
              </a:xfrm>
              <a:prstGeom prst="ellipse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9449" b="1" spc="89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ধ</a:t>
                </a:r>
                <a:endParaRPr lang="en-US" sz="29449" b="1" spc="89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2597836" y="1416264"/>
                <a:ext cx="1710981" cy="1799576"/>
              </a:xfrm>
              <a:prstGeom prst="ellipse">
                <a:avLst/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9400" b="1" spc="89" dirty="0" err="1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ন্য</a:t>
                </a:r>
                <a:endParaRPr lang="en-US" sz="29400" b="1" spc="89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3399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5095080" y="1401544"/>
                <a:ext cx="1662881" cy="1767320"/>
              </a:xfrm>
              <a:prstGeom prst="ellipse">
                <a:avLst/>
              </a:pr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9449" b="1" spc="89" dirty="0" err="1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বা</a:t>
                </a:r>
                <a:endParaRPr lang="en-US" sz="29449" b="1" spc="89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00B0F0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7136530" y="1447003"/>
                <a:ext cx="1587295" cy="1721861"/>
              </a:xfrm>
              <a:prstGeom prst="ellipse">
                <a:avLst/>
              </a:prstGeom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9449" b="1" spc="89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দ</a:t>
                </a:r>
                <a:endParaRPr lang="en-US" sz="29449" b="1" spc="89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7030A0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109" y="-126672"/>
              <a:ext cx="4249348" cy="12788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267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26" y="0"/>
            <a:ext cx="1892329" cy="1756934"/>
          </a:xfrm>
          <a:prstGeom prst="rect">
            <a:avLst/>
          </a:prstGeom>
        </p:spPr>
      </p:pic>
      <p:sp>
        <p:nvSpPr>
          <p:cNvPr id="20" name="Down Ribbon 19"/>
          <p:cNvSpPr/>
          <p:nvPr/>
        </p:nvSpPr>
        <p:spPr>
          <a:xfrm>
            <a:off x="2254943" y="447850"/>
            <a:ext cx="11367347" cy="1935009"/>
          </a:xfrm>
          <a:prstGeom prst="ribbon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spc="50" dirty="0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spc="50" dirty="0" err="1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1500" b="1" spc="50" dirty="0">
              <a:ln w="0"/>
              <a:solidFill>
                <a:sysClr val="windowText" lastClr="0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939915" y="2382859"/>
            <a:ext cx="14565324" cy="5175288"/>
            <a:chOff x="939915" y="2382859"/>
            <a:chExt cx="14565324" cy="5175288"/>
          </a:xfrm>
        </p:grpSpPr>
        <p:sp>
          <p:nvSpPr>
            <p:cNvPr id="24" name="TextBox 23"/>
            <p:cNvSpPr txBox="1"/>
            <p:nvPr/>
          </p:nvSpPr>
          <p:spPr>
            <a:xfrm>
              <a:off x="9942639" y="3941317"/>
              <a:ext cx="5562600" cy="3046988"/>
            </a:xfrm>
            <a:prstGeom prst="rect">
              <a:avLst/>
            </a:prstGeom>
            <a:noFill/>
            <a:ln w="762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800" b="1" spc="50" dirty="0" err="1">
                  <a:ln w="0"/>
                  <a:solidFill>
                    <a:sysClr val="windowText" lastClr="00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শ্রেণিঃ</a:t>
              </a:r>
              <a:r>
                <a:rPr lang="en-US" sz="4800" b="1" spc="50" dirty="0">
                  <a:ln w="0"/>
                  <a:solidFill>
                    <a:sysClr val="windowText" lastClr="00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৯ম-১০ম</a:t>
              </a:r>
            </a:p>
            <a:p>
              <a:pPr algn="ctr"/>
              <a:r>
                <a:rPr lang="en-US" sz="4800" b="1" spc="50" dirty="0" err="1">
                  <a:ln w="0"/>
                  <a:solidFill>
                    <a:sysClr val="windowText" lastClr="00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বিষয়ঃ</a:t>
              </a:r>
              <a:r>
                <a:rPr lang="en-US" sz="4800" b="1" spc="50" dirty="0">
                  <a:ln w="0"/>
                  <a:solidFill>
                    <a:sysClr val="windowText" lastClr="00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spc="50" dirty="0" err="1">
                  <a:ln w="0"/>
                  <a:solidFill>
                    <a:sysClr val="windowText" lastClr="00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রসায়ন</a:t>
              </a:r>
              <a:endParaRPr lang="en-US" sz="4800" b="1" spc="50" dirty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4800" b="1" spc="50" dirty="0" err="1">
                  <a:ln w="0"/>
                  <a:solidFill>
                    <a:sysClr val="windowText" lastClr="00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অধ্যায়ঃ</a:t>
              </a:r>
              <a:r>
                <a:rPr lang="en-US" sz="4800" b="1" spc="50" dirty="0">
                  <a:ln w="0"/>
                  <a:solidFill>
                    <a:sysClr val="windowText" lastClr="00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spc="50" dirty="0" err="1" smtClean="0">
                  <a:ln w="0"/>
                  <a:solidFill>
                    <a:sysClr val="windowText" lastClr="00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দ্বাদশ</a:t>
              </a:r>
              <a:r>
                <a:rPr lang="en-US" sz="4800" b="1" spc="50" dirty="0" smtClean="0">
                  <a:ln w="0"/>
                  <a:solidFill>
                    <a:sysClr val="windowText" lastClr="00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   </a:t>
              </a:r>
              <a:endParaRPr lang="en-US" sz="4800" b="1" spc="50" dirty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4800" b="1" spc="50" dirty="0" err="1">
                  <a:ln w="0"/>
                  <a:solidFill>
                    <a:sysClr val="windowText" lastClr="00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তারিখঃ</a:t>
              </a:r>
              <a:r>
                <a:rPr lang="en-US" sz="4800" b="1" spc="50" dirty="0">
                  <a:ln w="0"/>
                  <a:solidFill>
                    <a:sysClr val="windowText" lastClr="00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spc="50" dirty="0" smtClean="0">
                  <a:ln w="0"/>
                  <a:solidFill>
                    <a:sysClr val="windowText" lastClr="00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২৭/১২/২০১৯ </a:t>
              </a:r>
              <a:r>
                <a:rPr lang="en-US" sz="4800" b="1" spc="50" dirty="0" err="1" smtClean="0">
                  <a:ln w="0"/>
                  <a:solidFill>
                    <a:sysClr val="windowText" lastClr="00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ইং</a:t>
              </a:r>
              <a:r>
                <a:rPr lang="en-US" sz="4800" b="1" spc="50" dirty="0" smtClean="0">
                  <a:ln w="0"/>
                  <a:solidFill>
                    <a:sysClr val="windowText" lastClr="00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800" b="1" spc="50" dirty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915" y="2382859"/>
              <a:ext cx="2167731" cy="259483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76200">
              <a:solidFill>
                <a:srgbClr val="D6009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6" name="Rounded Rectangle 25"/>
            <p:cNvSpPr/>
            <p:nvPr/>
          </p:nvSpPr>
          <p:spPr>
            <a:xfrm>
              <a:off x="3466395" y="3740807"/>
              <a:ext cx="6269275" cy="3817340"/>
            </a:xfrm>
            <a:prstGeom prst="roundRect">
              <a:avLst/>
            </a:prstGeom>
            <a:solidFill>
              <a:schemeClr val="bg1"/>
            </a:solidFill>
            <a:ln w="762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en-US" sz="2800" b="1" dirty="0" err="1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মোঃ</a:t>
              </a:r>
              <a:r>
                <a:rPr lang="en-US" sz="2800" b="1" dirty="0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সাইফুর</a:t>
              </a:r>
              <a:r>
                <a:rPr lang="en-US" sz="2800" b="1" dirty="0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রহমান</a:t>
              </a:r>
              <a:endParaRPr lang="en-US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just"/>
              <a:r>
                <a:rPr lang="en-US" sz="2800" b="1" dirty="0" err="1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সহকারী</a:t>
              </a:r>
              <a:r>
                <a:rPr lang="en-US" sz="2800" b="1" dirty="0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2800" b="1" dirty="0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2800" b="1" dirty="0" err="1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বিজ্ঞান</a:t>
              </a:r>
              <a:r>
                <a:rPr lang="en-US" sz="2800" b="1" dirty="0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)</a:t>
              </a:r>
            </a:p>
            <a:p>
              <a:pPr algn="just"/>
              <a:r>
                <a:rPr lang="en-US" sz="2800" b="1" dirty="0" err="1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বি,এস,সি</a:t>
              </a:r>
              <a:r>
                <a:rPr lang="en-US" sz="2800" b="1" dirty="0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2800" b="1" dirty="0" err="1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অনার্স</a:t>
              </a:r>
              <a:r>
                <a:rPr lang="en-US" sz="2800" b="1" dirty="0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), </a:t>
              </a:r>
              <a:r>
                <a:rPr lang="en-US" sz="2800" b="1" dirty="0" err="1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এম,এস,সি</a:t>
              </a:r>
              <a:r>
                <a:rPr lang="en-US" sz="2800" b="1" dirty="0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2800" b="1" dirty="0" err="1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রসায়ন</a:t>
              </a:r>
              <a:r>
                <a:rPr lang="en-US" sz="2800" b="1" dirty="0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), </a:t>
              </a:r>
              <a:r>
                <a:rPr lang="en-US" sz="2800" b="1" dirty="0" err="1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বি,এড</a:t>
              </a:r>
              <a:endParaRPr lang="en-US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just"/>
              <a:r>
                <a:rPr lang="en-US" sz="2800" b="1" dirty="0" err="1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কবিরাজপুর</a:t>
              </a:r>
              <a:r>
                <a:rPr lang="en-US" sz="2800" b="1" dirty="0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শিহাব</a:t>
              </a:r>
              <a:r>
                <a:rPr lang="en-US" sz="2800" b="1" dirty="0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মাধ্যমিক</a:t>
              </a:r>
              <a:r>
                <a:rPr lang="en-US" sz="2800" b="1" dirty="0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en-US" sz="2800" b="1" dirty="0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,</a:t>
              </a:r>
            </a:p>
            <a:p>
              <a:pPr algn="just"/>
              <a:r>
                <a:rPr lang="en-US" sz="2800" b="1" dirty="0" err="1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রাজৈর</a:t>
              </a:r>
              <a:r>
                <a:rPr lang="en-US" sz="2800" b="1" dirty="0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800" b="1" dirty="0" err="1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মাদারীপুর</a:t>
              </a:r>
              <a:r>
                <a:rPr lang="en-US" sz="2800" b="1" dirty="0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।</a:t>
              </a:r>
            </a:p>
            <a:p>
              <a:pPr algn="just"/>
              <a:r>
                <a:rPr lang="en-US" sz="2800" b="1" dirty="0" err="1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মোবাইল</a:t>
              </a:r>
              <a:r>
                <a:rPr lang="en-US" sz="2800" b="1" dirty="0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নম্বরঃ</a:t>
              </a:r>
              <a:r>
                <a:rPr lang="en-US" sz="2800" b="1" dirty="0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০১৭১২৭৮৩৯১০</a:t>
              </a:r>
            </a:p>
            <a:p>
              <a:pPr algn="just"/>
              <a:r>
                <a:rPr lang="en-US" sz="2800" b="1" dirty="0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itchFamily="34" charset="0"/>
                  <a:cs typeface="Arial" pitchFamily="34" charset="0"/>
                </a:rPr>
                <a:t>E-mail: saifurrajoir@gmail.com</a:t>
              </a: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9280" y="7815050"/>
            <a:ext cx="1852577" cy="86010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2290" y="0"/>
            <a:ext cx="1935009" cy="19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838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61406" y="6813104"/>
            <a:ext cx="3472287" cy="186204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11500" b="1" spc="50" dirty="0" err="1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সাবান</a:t>
            </a:r>
            <a:r>
              <a:rPr lang="en-US" sz="11500" b="1" spc="50" dirty="0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1500" b="1" spc="50" dirty="0">
              <a:ln w="0"/>
              <a:solidFill>
                <a:sysClr val="windowText" lastClr="0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835" y="2151529"/>
            <a:ext cx="7942729" cy="49126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88234" y="402400"/>
            <a:ext cx="10618633" cy="144655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8800" b="1" spc="50" dirty="0" err="1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8800" b="1" spc="50" dirty="0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spc="50" dirty="0" err="1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8800" b="1" spc="50" dirty="0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spc="50" dirty="0" err="1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8800" b="1" spc="50" dirty="0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spc="50" dirty="0" err="1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8800" b="1" spc="50" dirty="0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spc="50" dirty="0" err="1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8800" b="1" spc="50" dirty="0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  <a:endParaRPr lang="en-US" sz="8800" b="1" spc="50" dirty="0">
              <a:ln w="0"/>
              <a:solidFill>
                <a:sysClr val="windowText" lastClr="0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975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412" y="2172800"/>
            <a:ext cx="5785084" cy="476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549" y="916621"/>
            <a:ext cx="6450779" cy="541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61406" y="6813104"/>
            <a:ext cx="3472287" cy="186204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11500" b="1" spc="50" dirty="0" err="1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সাবান</a:t>
            </a:r>
            <a:r>
              <a:rPr lang="en-US" sz="11500" b="1" spc="50" dirty="0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1500" b="1" spc="50" dirty="0">
              <a:ln w="0"/>
              <a:solidFill>
                <a:sysClr val="windowText" lastClr="0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88234" y="402400"/>
            <a:ext cx="10618633" cy="144655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8800" b="1" spc="50" dirty="0" err="1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8800" b="1" spc="50" dirty="0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spc="50" dirty="0" err="1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8800" b="1" spc="50" dirty="0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spc="50" dirty="0" err="1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8800" b="1" spc="50" dirty="0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spc="50" dirty="0" err="1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8800" b="1" spc="50" dirty="0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spc="50" dirty="0" err="1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8800" b="1" spc="50" dirty="0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  <a:endParaRPr lang="en-US" sz="8800" b="1" spc="50" dirty="0">
              <a:ln w="0"/>
              <a:solidFill>
                <a:sysClr val="windowText" lastClr="0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140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8234" y="402400"/>
            <a:ext cx="10618633" cy="14465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8800" b="1" spc="50" dirty="0" err="1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8800" b="1" spc="50" dirty="0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spc="50" dirty="0" err="1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8800" b="1" spc="50" dirty="0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spc="50" dirty="0" err="1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8800" b="1" spc="50" dirty="0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spc="50" dirty="0" err="1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8800" b="1" spc="50" dirty="0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spc="50" dirty="0" err="1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8800" b="1" spc="50" dirty="0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  <a:endParaRPr lang="en-US" sz="8800" b="1" spc="50" dirty="0">
              <a:ln w="0"/>
              <a:solidFill>
                <a:sysClr val="windowText" lastClr="0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39828" y="6813104"/>
            <a:ext cx="5515442" cy="186204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11500" b="1" spc="50" dirty="0" err="1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ডিটারজেন্ট</a:t>
            </a:r>
            <a:r>
              <a:rPr lang="en-US" sz="11500" b="1" spc="50" dirty="0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1500" b="1" spc="50" dirty="0">
              <a:ln w="0"/>
              <a:solidFill>
                <a:sysClr val="windowText" lastClr="0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234" y="2028244"/>
            <a:ext cx="10058400" cy="496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132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964" y="2097741"/>
            <a:ext cx="8803341" cy="43744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88234" y="402400"/>
            <a:ext cx="10618633" cy="144655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8800" b="1" spc="50" dirty="0" err="1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8800" b="1" spc="50" dirty="0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spc="50" dirty="0" err="1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8800" b="1" spc="50" dirty="0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spc="50" dirty="0" err="1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8800" b="1" spc="50" dirty="0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spc="50" dirty="0" err="1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8800" b="1" spc="50" dirty="0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spc="50" dirty="0" err="1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8800" b="1" spc="50" dirty="0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  <a:endParaRPr lang="en-US" sz="8800" b="1" spc="50" dirty="0">
              <a:ln w="0"/>
              <a:solidFill>
                <a:sysClr val="windowText" lastClr="0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150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02541" y="557834"/>
            <a:ext cx="11797553" cy="221599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138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সাবান</a:t>
            </a:r>
            <a:r>
              <a:rPr lang="en-US" sz="138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38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ডিটারজেন্ট</a:t>
            </a:r>
            <a:r>
              <a:rPr lang="en-US" sz="138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138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54890" y="5519337"/>
            <a:ext cx="14128376" cy="1323439"/>
            <a:chOff x="1541930" y="5856529"/>
            <a:chExt cx="11797553" cy="13234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1541930" y="5856529"/>
                  <a:ext cx="11797553" cy="1323439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8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8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𝐶𝐻</m:t>
                            </m:r>
                          </m:e>
                          <m:sub>
                            <m:r>
                              <a:rPr lang="en-US" sz="8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8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8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8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𝐶𝐻</m:t>
                            </m:r>
                          </m:e>
                          <m:sub>
                            <m:r>
                              <a:rPr lang="en-US" sz="8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8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8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en-US" sz="8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  <m:sSub>
                          <m:sSubPr>
                            <m:ctrlPr>
                              <a:rPr lang="en-US" sz="8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8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𝐶𝐻</m:t>
                            </m:r>
                          </m:e>
                          <m:sub>
                            <m:r>
                              <a:rPr lang="en-US" sz="8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8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     −</m:t>
                        </m:r>
                        <m:r>
                          <a:rPr lang="en-US" sz="8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sSub>
                          <m:sSubPr>
                            <m:ctrlPr>
                              <a:rPr lang="en-US" sz="8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8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8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sz="8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Na</m:t>
                        </m:r>
                      </m:oMath>
                    </m:oMathPara>
                  </a14:m>
                  <a:endParaRPr lang="en-US" sz="8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1930" y="5856529"/>
                  <a:ext cx="11797553" cy="132343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" name="Group 5"/>
            <p:cNvGrpSpPr/>
            <p:nvPr/>
          </p:nvGrpSpPr>
          <p:grpSpPr>
            <a:xfrm>
              <a:off x="8611278" y="6072372"/>
              <a:ext cx="1275520" cy="1082809"/>
              <a:chOff x="12499647" y="4579644"/>
              <a:chExt cx="1279040" cy="1082809"/>
            </a:xfrm>
          </p:grpSpPr>
          <p:sp>
            <p:nvSpPr>
              <p:cNvPr id="7" name="Hexagon 6"/>
              <p:cNvSpPr/>
              <p:nvPr/>
            </p:nvSpPr>
            <p:spPr>
              <a:xfrm>
                <a:off x="12499647" y="4579644"/>
                <a:ext cx="1279040" cy="1082809"/>
              </a:xfrm>
              <a:prstGeom prst="hexagon">
                <a:avLst/>
              </a:prstGeom>
              <a:noFill/>
              <a:ln w="76200">
                <a:solidFill>
                  <a:srgbClr val="FF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12863306" y="4783222"/>
                <a:ext cx="553965" cy="644706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solidFill>
                    <a:schemeClr val="tx1"/>
                  </a:solidFill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3700976" y="3482479"/>
                <a:ext cx="8836204" cy="156966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6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6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9600" b="1" i="1" spc="5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𝟏𝟕</m:t>
                          </m:r>
                        </m:sub>
                      </m:sSub>
                      <m:sSub>
                        <m:sSubPr>
                          <m:ctrlPr>
                            <a:rPr lang="en-US" sz="9600" b="1" i="1" spc="5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600" b="1" i="1" spc="5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sz="9600" b="1" i="1" spc="50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𝟑𝟓</m:t>
                          </m:r>
                        </m:sub>
                      </m:sSub>
                      <m:r>
                        <a:rPr lang="en-US" sz="9600" b="1" i="0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𝐂𝐎</m:t>
                      </m:r>
                      <m:r>
                        <a:rPr lang="en-US" sz="9600" b="1" i="0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𝐎𝐍𝐚</m:t>
                      </m:r>
                      <m:r>
                        <a:rPr lang="en-US" sz="9600" b="1" i="0" spc="5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9600" b="1" spc="50" dirty="0">
                  <a:ln w="0"/>
                  <a:solidFill>
                    <a:schemeClr val="tx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0976" y="3482479"/>
                <a:ext cx="8836204" cy="156966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070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184" y="7761262"/>
            <a:ext cx="1858611" cy="8601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7184" y="2352689"/>
            <a:ext cx="87526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………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6824" y="3368352"/>
            <a:ext cx="14737976" cy="3785652"/>
          </a:xfrm>
          <a:prstGeom prst="rect">
            <a:avLst/>
          </a:prstGeom>
          <a:noFill/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1143000" indent="-1143000">
              <a:buFont typeface="+mj-lt"/>
              <a:buAutoNum type="arabicPeriod"/>
            </a:pP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সাবান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ডিটারজেন্ট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করতে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</a:p>
          <a:p>
            <a:pPr marL="1143000" indent="-1143000">
              <a:buFont typeface="+mj-lt"/>
              <a:buAutoNum type="arabicPeriod"/>
            </a:pP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সাবান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ডিটারজেন্টের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বর্ণনা করতে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 marL="1143000" indent="-1143000">
              <a:buFont typeface="+mj-lt"/>
              <a:buAutoNum type="arabicPeriod"/>
            </a:pP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সাবান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ডিটারজেন্ট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ময়লা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পরিস্কার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বর্ণনা 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80" y="-1"/>
            <a:ext cx="1935009" cy="1935009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4123764" y="431060"/>
            <a:ext cx="7637930" cy="1503948"/>
          </a:xfrm>
          <a:prstGeom prst="cloudCallou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শিখণফল</a:t>
            </a:r>
            <a:r>
              <a:rPr lang="en-US" sz="9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29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৯ম-১০ম PH</Template>
  <TotalTime>1398</TotalTime>
  <Words>416</Words>
  <Application>Microsoft Office PowerPoint</Application>
  <PresentationFormat>Custom</PresentationFormat>
  <Paragraphs>93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  <vt:variant>
        <vt:lpstr>Custom Shows</vt:lpstr>
      </vt:variant>
      <vt:variant>
        <vt:i4>1</vt:i4>
      </vt:variant>
    </vt:vector>
  </HeadingPairs>
  <TitlesOfParts>
    <vt:vector size="30" baseType="lpstr">
      <vt:lpstr>Arial</vt:lpstr>
      <vt:lpstr>Cambria Math</vt:lpstr>
      <vt:lpstr>NikoshBAN</vt:lpstr>
      <vt:lpstr>Verdana</vt:lpstr>
      <vt:lpstr>Wingdings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214</cp:revision>
  <dcterms:created xsi:type="dcterms:W3CDTF">2019-11-16T00:14:51Z</dcterms:created>
  <dcterms:modified xsi:type="dcterms:W3CDTF">2020-01-02T13:03:20Z</dcterms:modified>
</cp:coreProperties>
</file>