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4"/>
  </p:notesMasterIdLst>
  <p:sldIdLst>
    <p:sldId id="271" r:id="rId3"/>
    <p:sldId id="273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919" autoAdjust="0"/>
  </p:normalViewPr>
  <p:slideViewPr>
    <p:cSldViewPr>
      <p:cViewPr varScale="1">
        <p:scale>
          <a:sx n="62" d="100"/>
          <a:sy n="62" d="100"/>
        </p:scale>
        <p:origin x="-1596" y="-5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DFC29-75B2-4DC9-9895-E2B318E846C0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7E036-3BA0-4E86-A387-666946C1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199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আবহ সৃষ্টিতে উদ্দীপনা মূলক এই ছবি সংযোজন করা হলো, শিক্ষক চাইলে তা পরিবর্তন করে নিতে পারেন।</a:t>
            </a:r>
            <a:endParaRPr lang="en-US" sz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7E036-3BA0-4E86-A387-666946C156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4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পাঠশিরোনাম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করার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জন্য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ছবিটি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দেখিয়ে</a:t>
            </a:r>
            <a:r>
              <a:rPr lang="en-US" baseline="0" dirty="0" smtClean="0"/>
              <a:t>  </a:t>
            </a:r>
            <a:r>
              <a:rPr lang="bn-IN" baseline="0" dirty="0" smtClean="0"/>
              <a:t>উল</a:t>
            </a:r>
            <a:r>
              <a:rPr lang="en-US" baseline="0" dirty="0" err="1" smtClean="0"/>
              <a:t>্লেখিত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এজাতীয়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প্রশ্ন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শিক্ষার্থীর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কাছে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উত্তর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চাওয়া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যেতে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পারে</a:t>
            </a:r>
            <a:r>
              <a:rPr lang="en-US" baseline="0" dirty="0" smtClean="0"/>
              <a:t>। </a:t>
            </a:r>
            <a:r>
              <a:rPr lang="en-US" baseline="0" dirty="0" err="1" smtClean="0"/>
              <a:t>শিক্ষক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নিজের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মত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আরো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প্রশ্ন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করে</a:t>
            </a:r>
            <a:r>
              <a:rPr lang="en-US" baseline="0" dirty="0" smtClean="0"/>
              <a:t>  </a:t>
            </a:r>
            <a:r>
              <a:rPr lang="en-US" dirty="0" err="1" smtClean="0"/>
              <a:t>পাঠশিরোনাম</a:t>
            </a:r>
            <a:r>
              <a:rPr lang="bn-IN" dirty="0" smtClean="0"/>
              <a:t> বের করার চেষ্টা</a:t>
            </a:r>
            <a:r>
              <a:rPr lang="bn-IN" baseline="0" dirty="0" smtClean="0"/>
              <a:t> করতে পারেন।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7E036-3BA0-4E86-A387-666946C1560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9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baseline="0" dirty="0" smtClean="0"/>
              <a:t>শিখন ফল অনুযায়ী ধারাবাহিক ভাবে</a:t>
            </a:r>
            <a:r>
              <a:rPr lang="en-US" baseline="0" dirty="0" smtClean="0"/>
              <a:t> </a:t>
            </a:r>
            <a:r>
              <a:rPr lang="bn-IN" baseline="0" dirty="0" smtClean="0"/>
              <a:t>পাঠ উপস্থাপন করার জন্য </a:t>
            </a:r>
            <a:r>
              <a:rPr lang="bn-IN" dirty="0" smtClean="0"/>
              <a:t>এই স্লাইডটি রাখা</a:t>
            </a:r>
            <a:r>
              <a:rPr lang="bn-IN" baseline="0" dirty="0" smtClean="0"/>
              <a:t> হয়েছে।</a:t>
            </a:r>
            <a:r>
              <a:rPr lang="bn-IN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7E036-3BA0-4E86-A387-666946C156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87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উদ্ভিদ</a:t>
            </a:r>
            <a:r>
              <a:rPr lang="bn-IN" baseline="0" dirty="0" smtClean="0"/>
              <a:t> নিজের খাদ্য নিজে তৈরি করতে পারে  প্রাণী কি তা পারে দেখাওর জন্য এই ছবি।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7E036-3BA0-4E86-A387-666946C1560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91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বাস্তুতন্ত্রকে</a:t>
            </a:r>
            <a:r>
              <a:rPr lang="bn-IN" baseline="0" dirty="0" smtClean="0"/>
              <a:t> কার্যকরী রাখার জন্য যে সকল জীব ভূমিকা রাখে তাদের তিনটির মধ্যে খাদ্য শিকলের মাধ্যমে দুটি যেমন  </a:t>
            </a:r>
            <a:r>
              <a:rPr lang="bn-IN" sz="12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উৎপাদক ও খাদক দেখানো</a:t>
            </a:r>
            <a:r>
              <a:rPr lang="bn-IN" sz="1200" baseline="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হয়েছে । যা খাদ্য শিকল গঠন করে । </a:t>
            </a:r>
            <a:r>
              <a:rPr lang="bn-IN" sz="14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শক্তির </a:t>
            </a:r>
            <a:r>
              <a:rPr lang="bn-IN" sz="12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স্থানান্তর হচ্ছে তা দেখানোর</a:t>
            </a:r>
            <a:r>
              <a:rPr lang="bn-IN" sz="1200" baseline="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চেষ্টা মাত্র।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7E036-3BA0-4E86-A387-666946C1560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77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এক্ষেত্রে জোড়ায় আলোচনার মাধ্যমে শিক্ষার্থীরা প্রশ্নের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পুরো প্রক্রিয়াটি ব্যাখ্যা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করতে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শিক্ষার্থীদের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সহায়তা ক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রা যেতে পারে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প্রয়োজনে ছোট ছোট প্রশ্ন ক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রে কাজটি সম্পন করা যেতে পারে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।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42ABC-2C80-4A00-A86C-0A3B903FDBDA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542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None/>
            </a:pPr>
            <a:r>
              <a:rPr lang="bn-IN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এপর্যায়ে শিক্ষকের সহায়তায় তারা এই কাজটি করতে পারবে।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42ABC-2C80-4A00-A86C-0A3B903FDBDA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178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তার প্রয়োজন মত আরো প্রশ্ন শ্রেণির উদ্দ্যেশে করে পাঠের মূল্যায়ন করবেন আশা করি।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42ABC-2C80-4A00-A86C-0A3B903FDBDA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086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২৭-০৯-২০১৪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আফরোজা,রংপুর।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২৭-০৯-২০১৪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আফরোজা,রংপুর।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২৭-০৯-২০১৪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আফরোজা,রংপুর।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২৭-০৯-২০১৪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আফরোজা,রংপুর।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২৭-০৯-২০১৪ 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আফরোজা,রংপুর।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২৭-০৯-২০১৪ 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আফরোজা,রংপুর।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২৭-০৯-২০১৪ 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আফরোজা,রংপুর।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২৭-০৯-২০১৪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bn-BD" smtClean="0"/>
              <a:t>আফরোজা,রংপুর।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২৭-০৯-২০১৪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আফরোজা,রংপুর।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২৭-০৯-২০১৪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আফরোজা,রংপুর।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২৭-০৯-২০১৪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আফরোজা,রংপুর।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03200" cmpd="tri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" name="Picture 2" descr="C:\Users\User\Desktop\Quit.png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6477000"/>
            <a:ext cx="274637" cy="274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pn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4600" y="5175795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229"/>
            <a:ext cx="9113520" cy="4981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43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51451" y="291703"/>
            <a:ext cx="2763549" cy="1021556"/>
          </a:xfrm>
          <a:prstGeom prst="round2Diag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" y="2895600"/>
            <a:ext cx="8823960" cy="646986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তোমাদের এলাকার </a:t>
            </a:r>
            <a:r>
              <a:rPr lang="bn-IN" sz="32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বাস্তুতন্ত্রের ভিত্তিতে খাদ্যজালের প্রবাহ চিত্র আঁক </a:t>
            </a:r>
            <a:r>
              <a:rPr lang="bn-IN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00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27960" y="5334000"/>
            <a:ext cx="2362200" cy="1200329"/>
          </a:xfrm>
          <a:prstGeom prst="rect">
            <a:avLst/>
          </a:prstGeom>
          <a:solidFill>
            <a:srgbClr val="0070C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7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" y="152400"/>
            <a:ext cx="8717279" cy="463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97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3074801" y="119811"/>
            <a:ext cx="3252788" cy="665660"/>
          </a:xfrm>
          <a:prstGeom prst="ellipse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Wave 7"/>
          <p:cNvSpPr/>
          <p:nvPr/>
        </p:nvSpPr>
        <p:spPr>
          <a:xfrm rot="5400000">
            <a:off x="2552700" y="3848100"/>
            <a:ext cx="4114800" cy="228600"/>
          </a:xfrm>
          <a:prstGeom prst="wave">
            <a:avLst>
              <a:gd name="adj1" fmla="val 20000"/>
              <a:gd name="adj2" fmla="val -1000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0" y="1905000"/>
            <a:ext cx="3352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অষ্টম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বিষয়-বিজ্ঞান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চতুর্দশ</a:t>
            </a:r>
          </a:p>
          <a:p>
            <a:pPr lvl="0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সময়ঃ ৪০মিঃ</a:t>
            </a:r>
          </a:p>
          <a:p>
            <a:pPr lvl="0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তারিখঃ ০২/০১/২০২০ 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2175587"/>
            <a:ext cx="3718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latin typeface="NikoshBAN" pitchFamily="2" charset="0"/>
                <a:cs typeface="NikoshBAN" pitchFamily="2" charset="0"/>
              </a:rPr>
              <a:t>মোঃ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ফিরোজ কবির </a:t>
            </a:r>
            <a:endParaRPr lang="bn-BD" sz="2000" b="1" dirty="0">
              <a:latin typeface="NikoshBAN" pitchFamily="2" charset="0"/>
              <a:cs typeface="NikoshBAN" pitchFamily="2" charset="0"/>
            </a:endParaRPr>
          </a:p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সহকারী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শিক্ষক</a:t>
            </a:r>
          </a:p>
          <a:p>
            <a:r>
              <a:rPr lang="bn-IN" sz="3600" b="1" dirty="0">
                <a:latin typeface="NikoshBAN" pitchFamily="2" charset="0"/>
                <a:cs typeface="NikoshBAN" pitchFamily="2" charset="0"/>
              </a:rPr>
              <a:t>দারিয়া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 হাই  স্কুল</a:t>
            </a:r>
            <a:endParaRPr lang="bn-IN" sz="3600" b="1" dirty="0">
              <a:latin typeface="NikoshBAN" pitchFamily="2" charset="0"/>
              <a:cs typeface="NikoshBAN" pitchFamily="2" charset="0"/>
            </a:endParaRPr>
          </a:p>
          <a:p>
            <a:r>
              <a:rPr lang="bn-IN" sz="3600" b="1" dirty="0">
                <a:latin typeface="NikoshBAN" pitchFamily="2" charset="0"/>
                <a:cs typeface="NikoshBAN" pitchFamily="2" charset="0"/>
              </a:rPr>
              <a:t>নবাবগঞ্জ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,দিনাজপুর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PB\Downloads\ecotoxicity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85" y="121920"/>
            <a:ext cx="9095293" cy="6355080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85" y="121920"/>
            <a:ext cx="9082515" cy="62331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830" y="152400"/>
            <a:ext cx="9238013" cy="632460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822575"/>
            <a:ext cx="25908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179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85800" y="1828800"/>
            <a:ext cx="8153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 --- </a:t>
            </a:r>
          </a:p>
          <a:p>
            <a:pPr marL="514350" indent="-514350">
              <a:buFontTx/>
              <a:buAutoNum type="arabicPeriod"/>
            </a:pP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খাদ্য শৃঙ্খল কী তা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বলতে পারবে  । </a:t>
            </a:r>
            <a:endParaRPr lang="bn-IN" sz="28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Tx/>
              <a:buAutoNum type="arabicPeriod"/>
            </a:pPr>
            <a:endParaRPr lang="bn-BD" sz="28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2.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একটি বাস্তুতন্ত্রে সকল জীব পুষ্টি চাহিদার জন্য কেমন করে ধারাবাহিক ভাবে সংযুক্ত তা ব্যাখ্যা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করতে পারবে 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bn-BD" sz="28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খাদ্যজাল কী এবং কীভাবে গঠিত হচ্ছে তা বর্ণনা করতে পারবে।</a:t>
            </a:r>
            <a:endParaRPr lang="en-US" sz="28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533400"/>
            <a:ext cx="213360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608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Users\PB\Downloads\photo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9400" y="1828800"/>
            <a:ext cx="6477000" cy="38862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04800" y="3581400"/>
            <a:ext cx="1143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CO</a:t>
            </a:r>
            <a:r>
              <a:rPr lang="en-US" sz="3200" baseline="-250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2</a:t>
            </a:r>
            <a:endParaRPr lang="en-US" sz="3200" baseline="-250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4419600"/>
            <a:ext cx="10668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 পানি</a:t>
            </a:r>
            <a:endParaRPr lang="en-US" sz="28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76800" y="4038600"/>
            <a:ext cx="16002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    শর্করা</a:t>
            </a:r>
            <a:endParaRPr lang="en-US" sz="28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62400" y="5181601"/>
            <a:ext cx="1143000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O</a:t>
            </a:r>
            <a:r>
              <a:rPr lang="en-US" sz="2800" baseline="-250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2</a:t>
            </a:r>
            <a:endParaRPr lang="en-US" sz="2800" baseline="-250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81200" y="914400"/>
            <a:ext cx="3886200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IN" sz="28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সকল সবুজ উদ্ভিদ উৎপাদক</a:t>
            </a:r>
            <a:endParaRPr lang="en-US" sz="2800" baseline="-250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81200" y="228600"/>
            <a:ext cx="3886200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সকল শক্তির উৎস কোথায়?</a:t>
            </a:r>
            <a:endParaRPr lang="en-US" sz="2800" baseline="-250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5983069"/>
            <a:ext cx="7620000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  সকল প্রথম স্তরের খাদক প্রাণী খাদ্যের জন্য উৎপাদকের উপর নির্ভরশীল</a:t>
            </a:r>
            <a:endParaRPr lang="en-US" sz="2400" baseline="-250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39668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6" presetClass="emph" presetSubtype="0" repeatCount="indefinite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7" grpId="1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C:\Users\PB\Downloads\short toed snake eagles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8425" y="228600"/>
            <a:ext cx="2619375" cy="17430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Picture 5" descr="C:\Users\PB\Downloads\frog eating insec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2667000"/>
            <a:ext cx="3200400" cy="20939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4" name="Picture 6" descr="C:\Users\PB\Downloads\frog_snak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48377" y="914400"/>
            <a:ext cx="3104823" cy="2286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5" name="Picture 7" descr="C:\Users\PB\Downloads\Grasshoppe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42643" y="4267200"/>
            <a:ext cx="3227325" cy="2590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" name="Picture 8" descr="C:\Users\PB\Downloads\img_3250.jpg"/>
          <p:cNvPicPr>
            <a:picLocks noChangeAspect="1" noChangeArrowheads="1"/>
          </p:cNvPicPr>
          <p:nvPr/>
        </p:nvPicPr>
        <p:blipFill>
          <a:blip r:embed="rId7" cstate="print">
            <a:lum bright="30000"/>
          </a:blip>
          <a:srcRect/>
          <a:stretch>
            <a:fillRect/>
          </a:stretch>
        </p:blipFill>
        <p:spPr bwMode="auto">
          <a:xfrm>
            <a:off x="457200" y="2895600"/>
            <a:ext cx="2514600" cy="3544763"/>
          </a:xfrm>
          <a:prstGeom prst="rect">
            <a:avLst/>
          </a:prstGeom>
          <a:noFill/>
        </p:spPr>
      </p:pic>
      <p:sp>
        <p:nvSpPr>
          <p:cNvPr id="21" name="Down Arrow 20"/>
          <p:cNvSpPr/>
          <p:nvPr/>
        </p:nvSpPr>
        <p:spPr>
          <a:xfrm rot="14753943">
            <a:off x="6708008" y="1758544"/>
            <a:ext cx="384416" cy="608091"/>
          </a:xfrm>
          <a:prstGeom prst="downArrow">
            <a:avLst>
              <a:gd name="adj1" fmla="val 50000"/>
              <a:gd name="adj2" fmla="val 4967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3124200" y="5791200"/>
            <a:ext cx="533400" cy="381000"/>
          </a:xfrm>
          <a:prstGeom prst="rightArrow">
            <a:avLst>
              <a:gd name="adj1" fmla="val 50000"/>
              <a:gd name="adj2" fmla="val 4806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 rot="18814150">
            <a:off x="6597229" y="4872336"/>
            <a:ext cx="639856" cy="279732"/>
          </a:xfrm>
          <a:prstGeom prst="rightArrow">
            <a:avLst>
              <a:gd name="adj1" fmla="val 50000"/>
              <a:gd name="adj2" fmla="val 4806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ight Arrow 23"/>
          <p:cNvSpPr/>
          <p:nvPr/>
        </p:nvSpPr>
        <p:spPr>
          <a:xfrm rot="13946350">
            <a:off x="5409047" y="3156642"/>
            <a:ext cx="655113" cy="394509"/>
          </a:xfrm>
          <a:prstGeom prst="rightArrow">
            <a:avLst>
              <a:gd name="adj1" fmla="val 50000"/>
              <a:gd name="adj2" fmla="val 4806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5" name="Picture 2" descr="C:\Users\Doel-1612i3\Downloads\22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6199"/>
            <a:ext cx="9906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" name="Straight Connector 25"/>
          <p:cNvCxnSpPr/>
          <p:nvPr/>
        </p:nvCxnSpPr>
        <p:spPr>
          <a:xfrm rot="16200000" flipH="1">
            <a:off x="609600" y="1905000"/>
            <a:ext cx="1981200" cy="30480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-114300" y="1943100"/>
            <a:ext cx="2209800" cy="45720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876300" y="1714500"/>
            <a:ext cx="2514600" cy="121920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342900" y="2095500"/>
            <a:ext cx="2057400" cy="1588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647700" y="1714500"/>
            <a:ext cx="2286000" cy="68580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457200" y="2438400"/>
            <a:ext cx="1676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8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NikoshBAN" pitchFamily="2" charset="0"/>
                <a:cs typeface="NikoshBAN" pitchFamily="2" charset="0"/>
              </a:rPr>
              <a:t>উৎপাদক </a:t>
            </a:r>
            <a:endParaRPr lang="en-US" sz="2800" baseline="-25000" dirty="0">
              <a:solidFill>
                <a:prstClr val="black">
                  <a:lumMod val="95000"/>
                  <a:lumOff val="5000"/>
                </a:prst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3200400" y="1066800"/>
            <a:ext cx="685800" cy="5259388"/>
            <a:chOff x="3276600" y="1066800"/>
            <a:chExt cx="685800" cy="5259388"/>
          </a:xfrm>
        </p:grpSpPr>
        <p:cxnSp>
          <p:nvCxnSpPr>
            <p:cNvPr id="58" name="Straight Connector 57"/>
            <p:cNvCxnSpPr/>
            <p:nvPr/>
          </p:nvCxnSpPr>
          <p:spPr>
            <a:xfrm rot="5400000">
              <a:off x="648494" y="3695700"/>
              <a:ext cx="5257006" cy="79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3276600" y="6324600"/>
              <a:ext cx="6858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3276600" y="1066800"/>
              <a:ext cx="6858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3" name="Rectangle 72"/>
          <p:cNvSpPr/>
          <p:nvPr/>
        </p:nvSpPr>
        <p:spPr>
          <a:xfrm rot="16200000">
            <a:off x="3024071" y="3148131"/>
            <a:ext cx="9989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খাদক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133600" y="152401"/>
            <a:ext cx="35814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খাদ্য শৃঙ্খল 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676400" y="3886200"/>
            <a:ext cx="5257800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২য় স্তরের খাদক খায় ১ম স্তরের খাদককে।</a:t>
            </a:r>
            <a:endParaRPr lang="en-US" sz="3600" baseline="-250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7" name="Rectangle 76"/>
          <p:cNvSpPr/>
          <p:nvPr/>
        </p:nvSpPr>
        <p:spPr>
          <a:xfrm rot="16682489">
            <a:off x="737133" y="1285087"/>
            <a:ext cx="1156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শক্তি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6200" y="6091535"/>
            <a:ext cx="8991600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IN" sz="28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শক্তির </a:t>
            </a:r>
            <a:r>
              <a:rPr lang="bn-IN" sz="24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স্থানান্তর হচ্ছে। বাস্তুতন্ত্রে সকল জীব </a:t>
            </a:r>
            <a:r>
              <a:rPr lang="bn-IN" sz="28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পুষ্টির চাহিদার </a:t>
            </a:r>
            <a:r>
              <a:rPr lang="bn-IN" sz="24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দিক থেকে ধারাবাহিক ভাবে যুক্ত।</a:t>
            </a:r>
            <a:endParaRPr lang="en-US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65816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75" grpId="0" animBg="1"/>
      <p:bldP spid="76" grpId="0" animBg="1"/>
      <p:bldP spid="7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B\Downloads\90987_html_64dee60f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6511" y="784152"/>
            <a:ext cx="8698889" cy="592144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733800" y="6096000"/>
            <a:ext cx="4648200" cy="523220"/>
          </a:xfrm>
          <a:custGeom>
            <a:avLst/>
            <a:gdLst>
              <a:gd name="connsiteX0" fmla="*/ 0 w 5791196"/>
              <a:gd name="connsiteY0" fmla="*/ 0 h 584775"/>
              <a:gd name="connsiteX1" fmla="*/ 5791196 w 5791196"/>
              <a:gd name="connsiteY1" fmla="*/ 0 h 584775"/>
              <a:gd name="connsiteX2" fmla="*/ 5791196 w 5791196"/>
              <a:gd name="connsiteY2" fmla="*/ 584775 h 584775"/>
              <a:gd name="connsiteX3" fmla="*/ 0 w 5791196"/>
              <a:gd name="connsiteY3" fmla="*/ 584775 h 584775"/>
              <a:gd name="connsiteX4" fmla="*/ 0 w 5791196"/>
              <a:gd name="connsiteY4" fmla="*/ 0 h 584775"/>
              <a:gd name="connsiteX0" fmla="*/ 0 w 5791196"/>
              <a:gd name="connsiteY0" fmla="*/ 0 h 584775"/>
              <a:gd name="connsiteX1" fmla="*/ 5777341 w 5791196"/>
              <a:gd name="connsiteY1" fmla="*/ 96982 h 584775"/>
              <a:gd name="connsiteX2" fmla="*/ 5791196 w 5791196"/>
              <a:gd name="connsiteY2" fmla="*/ 584775 h 584775"/>
              <a:gd name="connsiteX3" fmla="*/ 0 w 5791196"/>
              <a:gd name="connsiteY3" fmla="*/ 584775 h 584775"/>
              <a:gd name="connsiteX4" fmla="*/ 0 w 5791196"/>
              <a:gd name="connsiteY4" fmla="*/ 0 h 584775"/>
              <a:gd name="connsiteX0" fmla="*/ 0 w 5791196"/>
              <a:gd name="connsiteY0" fmla="*/ 0 h 501647"/>
              <a:gd name="connsiteX1" fmla="*/ 5777341 w 5791196"/>
              <a:gd name="connsiteY1" fmla="*/ 13854 h 501647"/>
              <a:gd name="connsiteX2" fmla="*/ 5791196 w 5791196"/>
              <a:gd name="connsiteY2" fmla="*/ 501647 h 501647"/>
              <a:gd name="connsiteX3" fmla="*/ 0 w 5791196"/>
              <a:gd name="connsiteY3" fmla="*/ 501647 h 501647"/>
              <a:gd name="connsiteX4" fmla="*/ 0 w 5791196"/>
              <a:gd name="connsiteY4" fmla="*/ 0 h 501647"/>
              <a:gd name="connsiteX0" fmla="*/ 0 w 5777341"/>
              <a:gd name="connsiteY0" fmla="*/ 0 h 501647"/>
              <a:gd name="connsiteX1" fmla="*/ 5777341 w 5777341"/>
              <a:gd name="connsiteY1" fmla="*/ 13854 h 501647"/>
              <a:gd name="connsiteX2" fmla="*/ 5749633 w 5777341"/>
              <a:gd name="connsiteY2" fmla="*/ 376956 h 501647"/>
              <a:gd name="connsiteX3" fmla="*/ 0 w 5777341"/>
              <a:gd name="connsiteY3" fmla="*/ 501647 h 501647"/>
              <a:gd name="connsiteX4" fmla="*/ 0 w 5777341"/>
              <a:gd name="connsiteY4" fmla="*/ 0 h 501647"/>
              <a:gd name="connsiteX0" fmla="*/ 0 w 5777341"/>
              <a:gd name="connsiteY0" fmla="*/ 0 h 404665"/>
              <a:gd name="connsiteX1" fmla="*/ 5777341 w 5777341"/>
              <a:gd name="connsiteY1" fmla="*/ 13854 h 404665"/>
              <a:gd name="connsiteX2" fmla="*/ 5749633 w 5777341"/>
              <a:gd name="connsiteY2" fmla="*/ 376956 h 404665"/>
              <a:gd name="connsiteX3" fmla="*/ 0 w 5777341"/>
              <a:gd name="connsiteY3" fmla="*/ 404665 h 404665"/>
              <a:gd name="connsiteX4" fmla="*/ 0 w 5777341"/>
              <a:gd name="connsiteY4" fmla="*/ 0 h 404665"/>
              <a:gd name="connsiteX0" fmla="*/ 0 w 5777342"/>
              <a:gd name="connsiteY0" fmla="*/ 0 h 446229"/>
              <a:gd name="connsiteX1" fmla="*/ 5777341 w 5777342"/>
              <a:gd name="connsiteY1" fmla="*/ 13854 h 446229"/>
              <a:gd name="connsiteX2" fmla="*/ 5777342 w 5777342"/>
              <a:gd name="connsiteY2" fmla="*/ 446229 h 446229"/>
              <a:gd name="connsiteX3" fmla="*/ 0 w 5777342"/>
              <a:gd name="connsiteY3" fmla="*/ 404665 h 446229"/>
              <a:gd name="connsiteX4" fmla="*/ 0 w 5777342"/>
              <a:gd name="connsiteY4" fmla="*/ 0 h 446229"/>
              <a:gd name="connsiteX0" fmla="*/ 0 w 5777342"/>
              <a:gd name="connsiteY0" fmla="*/ 0 h 473938"/>
              <a:gd name="connsiteX1" fmla="*/ 5777341 w 5777342"/>
              <a:gd name="connsiteY1" fmla="*/ 13854 h 473938"/>
              <a:gd name="connsiteX2" fmla="*/ 5777342 w 5777342"/>
              <a:gd name="connsiteY2" fmla="*/ 446229 h 473938"/>
              <a:gd name="connsiteX3" fmla="*/ 0 w 5777342"/>
              <a:gd name="connsiteY3" fmla="*/ 473938 h 473938"/>
              <a:gd name="connsiteX4" fmla="*/ 0 w 5777342"/>
              <a:gd name="connsiteY4" fmla="*/ 0 h 473938"/>
              <a:gd name="connsiteX0" fmla="*/ 0 w 5777342"/>
              <a:gd name="connsiteY0" fmla="*/ 0 h 473938"/>
              <a:gd name="connsiteX1" fmla="*/ 5777341 w 5777342"/>
              <a:gd name="connsiteY1" fmla="*/ 69272 h 473938"/>
              <a:gd name="connsiteX2" fmla="*/ 5777342 w 5777342"/>
              <a:gd name="connsiteY2" fmla="*/ 446229 h 473938"/>
              <a:gd name="connsiteX3" fmla="*/ 0 w 5777342"/>
              <a:gd name="connsiteY3" fmla="*/ 473938 h 473938"/>
              <a:gd name="connsiteX4" fmla="*/ 0 w 5777342"/>
              <a:gd name="connsiteY4" fmla="*/ 0 h 473938"/>
              <a:gd name="connsiteX0" fmla="*/ 0 w 5777342"/>
              <a:gd name="connsiteY0" fmla="*/ 0 h 473938"/>
              <a:gd name="connsiteX1" fmla="*/ 5777341 w 5777342"/>
              <a:gd name="connsiteY1" fmla="*/ 13854 h 473938"/>
              <a:gd name="connsiteX2" fmla="*/ 5777342 w 5777342"/>
              <a:gd name="connsiteY2" fmla="*/ 446229 h 473938"/>
              <a:gd name="connsiteX3" fmla="*/ 0 w 5777342"/>
              <a:gd name="connsiteY3" fmla="*/ 473938 h 473938"/>
              <a:gd name="connsiteX4" fmla="*/ 0 w 5777342"/>
              <a:gd name="connsiteY4" fmla="*/ 0 h 473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77342" h="473938">
                <a:moveTo>
                  <a:pt x="0" y="0"/>
                </a:moveTo>
                <a:lnTo>
                  <a:pt x="5777341" y="13854"/>
                </a:lnTo>
                <a:cubicBezTo>
                  <a:pt x="5777341" y="157979"/>
                  <a:pt x="5777342" y="302104"/>
                  <a:pt x="5777342" y="446229"/>
                </a:cubicBezTo>
                <a:lnTo>
                  <a:pt x="0" y="47393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বিভিন্ন খাদ্য শৃঙ্খল পরস্পর সম্পর্কযুক্ত</a:t>
            </a:r>
            <a:r>
              <a:rPr lang="bn-IN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6106180"/>
            <a:ext cx="25146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খাদ্য শৃঙ্খল 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95800" y="2514600"/>
            <a:ext cx="26670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খাদ্য জাল 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28800" y="177225"/>
            <a:ext cx="54102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চিত্রে কী দেখছ? 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9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PB\Downloads\unnam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990600"/>
            <a:ext cx="8382000" cy="4800600"/>
          </a:xfrm>
          <a:prstGeom prst="rect">
            <a:avLst/>
          </a:prstGeom>
          <a:noFill/>
        </p:spPr>
      </p:pic>
      <p:sp>
        <p:nvSpPr>
          <p:cNvPr id="79" name="Rectangle 78"/>
          <p:cNvSpPr/>
          <p:nvPr/>
        </p:nvSpPr>
        <p:spPr>
          <a:xfrm>
            <a:off x="533400" y="59436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চিত্র হতে খাদ্যশৃঙ্খল গুলো উল্লেখ করে খাদ্যজাল তৈরী কর।   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33600" y="152400"/>
            <a:ext cx="57150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দলগত কাজঃ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   সময়-৮মিনিট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3" name="Picture 2" descr="C:\Users\Doel-1612i3\Downloads\2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"/>
            <a:ext cx="9906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Straight Connector 23"/>
          <p:cNvCxnSpPr/>
          <p:nvPr/>
        </p:nvCxnSpPr>
        <p:spPr>
          <a:xfrm>
            <a:off x="1600200" y="914400"/>
            <a:ext cx="5257800" cy="266700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 flipH="1">
            <a:off x="1028700" y="1485900"/>
            <a:ext cx="990600" cy="30480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-647700" y="2400300"/>
            <a:ext cx="3124200" cy="45720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524000" y="990600"/>
            <a:ext cx="3429000" cy="251460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600200" y="838200"/>
            <a:ext cx="4724400" cy="198120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267494" y="2094706"/>
            <a:ext cx="2057400" cy="1588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1143000" y="1447800"/>
            <a:ext cx="2819400" cy="205740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719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1295400"/>
            <a:ext cx="4966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১। নিচের কোন খাদ্যশৃঙ্খলটি সঠিক</a:t>
            </a:r>
            <a:r>
              <a:rPr lang="bn-BD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?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1905000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ফাইটোপ্লাঙ্কটন        ছোট মাছ       জুয়োপ্লাঙ্কটন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25908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শামুক        মাছ        ক্ষুদিপানা       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350520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ফল         পতঙ্গ        পাখি               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3400" y="43434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ঘ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.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9" name="Picture 7" descr="C:\Users\User\Desktop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057400"/>
            <a:ext cx="41910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C:\Users\User\Desktop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819400"/>
            <a:ext cx="457200" cy="394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7" descr="C:\Users\User\Desktop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7543800" y="4267200"/>
            <a:ext cx="419100" cy="457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8" descr="C:\Users\User\Desktop\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581400"/>
            <a:ext cx="53340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2971800" y="457200"/>
            <a:ext cx="2667000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  মূল্যায়ন</a:t>
            </a:r>
            <a:endParaRPr lang="en-US" sz="3600" baseline="-250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895600" y="2209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724400" y="2209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828800" y="2971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124200" y="2971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600200" y="388461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200400" y="38100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676400" y="4724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90600" y="4444425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ঘাস        কচ্ছপ         ছোট মাছ                       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3276600" y="4724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34340" y="5106591"/>
            <a:ext cx="3832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IN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ফাইটোপ্লাঙ্কটন কী?</a:t>
            </a:r>
            <a:endParaRPr lang="en-US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9100" y="5833271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৩।  খাদ্যজাল কী ? উদাহরণ দাও।</a:t>
            </a:r>
            <a:endParaRPr lang="en-US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92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2" grpId="0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391</Words>
  <Application>Microsoft Office PowerPoint</Application>
  <PresentationFormat>On-screen Show (4:3)</PresentationFormat>
  <Paragraphs>65</Paragraphs>
  <Slides>11</Slides>
  <Notes>8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PB</dc:creator>
  <cp:lastModifiedBy>a</cp:lastModifiedBy>
  <cp:revision>40</cp:revision>
  <dcterms:created xsi:type="dcterms:W3CDTF">2006-08-16T00:00:00Z</dcterms:created>
  <dcterms:modified xsi:type="dcterms:W3CDTF">2020-01-02T00:47:18Z</dcterms:modified>
</cp:coreProperties>
</file>