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84" r:id="rId2"/>
    <p:sldId id="283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7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20EBBB-3681-4850-A023-7A98E61273DC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5CA9C7-6007-4C7C-8954-AB52928832F3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r>
            <a:rPr lang="bn-IN" sz="3600" b="1" u="none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বাংলাদেশ ও মালয়েশিয়ার মিল ও অমিলগুলো</a:t>
          </a:r>
          <a:r>
            <a:rPr lang="en-US" sz="3600" b="1" u="none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u="none" dirty="0" err="1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bn-IN" sz="3600" b="1" u="none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করতে পারবে</a:t>
          </a:r>
          <a:r>
            <a:rPr lang="en-US" sz="3600" b="1" u="none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;</a:t>
          </a:r>
          <a:endParaRPr lang="en-US" sz="3600" b="1" u="none" dirty="0">
            <a:ln>
              <a:solidFill>
                <a:schemeClr val="tx1"/>
              </a:solidFill>
            </a:ln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A14D6A4-6500-4E9A-AEEC-1D0490F8F91B}" type="parTrans" cxnId="{4C3C06F1-DF04-41EE-8FBC-1BBE1F1F3BF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0CF5BB8-B61A-415C-B4F0-F34095609A14}" type="sibTrans" cxnId="{4C3C06F1-DF04-41EE-8FBC-1BBE1F1F3BF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F0DAC61-3020-4D77-88D5-CA98F310B0ED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r>
            <a:rPr lang="bn-BD" sz="36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মালয়েশিয়ার অবস্থান ও ভৌগলিক বিবরণ </a:t>
          </a:r>
          <a:r>
            <a:rPr lang="en-US" sz="3600" b="1" dirty="0" err="1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36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bn-BD" sz="36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পারবে</a:t>
          </a:r>
          <a:r>
            <a:rPr lang="en-US" sz="36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;</a:t>
          </a:r>
          <a:endParaRPr lang="en-US" sz="3600" b="1" dirty="0">
            <a:ln>
              <a:solidFill>
                <a:schemeClr val="tx1"/>
              </a:solidFill>
            </a:ln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38B5BCC-A69B-43B9-9DEC-8974B29F0EC5}" type="parTrans" cxnId="{A8CE5C28-9402-4B30-9F72-EC06207A015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2C15C7B-AD92-454A-A53E-8DC41654B81C}" type="sibTrans" cxnId="{A8CE5C28-9402-4B30-9F72-EC06207A015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028856F-E3BA-45AB-8F91-E8C2AD707DD5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r>
            <a:rPr lang="bn-BD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মালয়েশিয়ার অর্থনীতি</a:t>
          </a:r>
          <a:r>
            <a:rPr lang="en-US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 </a:t>
          </a:r>
          <a:r>
            <a:rPr lang="en-US" sz="3200" b="1" dirty="0" err="1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উপর</a:t>
          </a:r>
          <a:r>
            <a:rPr lang="en-US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প্রভাব</a:t>
          </a:r>
          <a:r>
            <a:rPr lang="en-US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বিস্তারকারী</a:t>
          </a:r>
          <a:r>
            <a:rPr lang="en-US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উপাদানগুলোর</a:t>
          </a:r>
          <a:r>
            <a:rPr lang="en-US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 পারবে।</a:t>
          </a:r>
          <a:endParaRPr lang="en-US" sz="3200" b="1" dirty="0">
            <a:ln>
              <a:solidFill>
                <a:schemeClr val="tx1"/>
              </a:solidFill>
            </a:ln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9F6531-6407-4BE7-9428-8806E2699E8C}" type="parTrans" cxnId="{AED4B841-2E8C-444B-A3DB-AA0C3BB5078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033E3C5-BF77-472C-8809-406D27AC6A35}" type="sibTrans" cxnId="{AED4B841-2E8C-444B-A3DB-AA0C3BB5078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9DAA7C9-869B-44DE-B59F-6C06FE9865A9}" type="pres">
      <dgm:prSet presAssocID="{C420EBBB-3681-4850-A023-7A98E61273D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92452A9-0D53-4E99-BCD6-5FCA59485FCD}" type="pres">
      <dgm:prSet presAssocID="{C420EBBB-3681-4850-A023-7A98E61273DC}" presName="Name1" presStyleCnt="0"/>
      <dgm:spPr/>
    </dgm:pt>
    <dgm:pt modelId="{2D08B622-ACB5-4884-8526-9B5C7A731B7B}" type="pres">
      <dgm:prSet presAssocID="{C420EBBB-3681-4850-A023-7A98E61273DC}" presName="cycle" presStyleCnt="0"/>
      <dgm:spPr/>
    </dgm:pt>
    <dgm:pt modelId="{507382E3-EF04-49A7-9651-0B245E86C2AE}" type="pres">
      <dgm:prSet presAssocID="{C420EBBB-3681-4850-A023-7A98E61273DC}" presName="srcNode" presStyleLbl="node1" presStyleIdx="0" presStyleCnt="3"/>
      <dgm:spPr/>
    </dgm:pt>
    <dgm:pt modelId="{0640891F-3ABB-42CC-80FD-18917B15E956}" type="pres">
      <dgm:prSet presAssocID="{C420EBBB-3681-4850-A023-7A98E61273DC}" presName="conn" presStyleLbl="parChTrans1D2" presStyleIdx="0" presStyleCnt="1"/>
      <dgm:spPr/>
      <dgm:t>
        <a:bodyPr/>
        <a:lstStyle/>
        <a:p>
          <a:endParaRPr lang="en-US"/>
        </a:p>
      </dgm:t>
    </dgm:pt>
    <dgm:pt modelId="{3A65F0A3-221B-40C3-850C-0575E9957546}" type="pres">
      <dgm:prSet presAssocID="{C420EBBB-3681-4850-A023-7A98E61273DC}" presName="extraNode" presStyleLbl="node1" presStyleIdx="0" presStyleCnt="3"/>
      <dgm:spPr/>
    </dgm:pt>
    <dgm:pt modelId="{416EFD22-CE0E-464D-ADC4-66F73C811A06}" type="pres">
      <dgm:prSet presAssocID="{C420EBBB-3681-4850-A023-7A98E61273DC}" presName="dstNode" presStyleLbl="node1" presStyleIdx="0" presStyleCnt="3"/>
      <dgm:spPr/>
    </dgm:pt>
    <dgm:pt modelId="{13BC9BA7-C5EF-42AE-8DD9-A2EBF4890DEE}" type="pres">
      <dgm:prSet presAssocID="{FF5CA9C7-6007-4C7C-8954-AB52928832F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6DDA9E-2CB7-40EC-BF06-0380A1D69E0F}" type="pres">
      <dgm:prSet presAssocID="{FF5CA9C7-6007-4C7C-8954-AB52928832F3}" presName="accent_1" presStyleCnt="0"/>
      <dgm:spPr/>
    </dgm:pt>
    <dgm:pt modelId="{0AB7D367-0218-4041-83AA-A2932852E84C}" type="pres">
      <dgm:prSet presAssocID="{FF5CA9C7-6007-4C7C-8954-AB52928832F3}" presName="accentRepeatNode" presStyleLbl="solidFgAcc1" presStyleIdx="0" presStyleCnt="3"/>
      <dgm:spPr/>
    </dgm:pt>
    <dgm:pt modelId="{DC6F91CC-4E4D-4019-89F3-F1655A6D7939}" type="pres">
      <dgm:prSet presAssocID="{3F0DAC61-3020-4D77-88D5-CA98F310B0ED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139B07-929D-4440-BD60-34C2379EEC80}" type="pres">
      <dgm:prSet presAssocID="{3F0DAC61-3020-4D77-88D5-CA98F310B0ED}" presName="accent_2" presStyleCnt="0"/>
      <dgm:spPr/>
    </dgm:pt>
    <dgm:pt modelId="{C24AA0E1-843C-4E57-9D1B-F45FB2889610}" type="pres">
      <dgm:prSet presAssocID="{3F0DAC61-3020-4D77-88D5-CA98F310B0ED}" presName="accentRepeatNode" presStyleLbl="solidFgAcc1" presStyleIdx="1" presStyleCnt="3"/>
      <dgm:spPr/>
    </dgm:pt>
    <dgm:pt modelId="{5ABDE9BF-31BB-4609-BDCB-407E9920F7B5}" type="pres">
      <dgm:prSet presAssocID="{8028856F-E3BA-45AB-8F91-E8C2AD707DD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A49D8A-6833-45A2-BE19-026576626B53}" type="pres">
      <dgm:prSet presAssocID="{8028856F-E3BA-45AB-8F91-E8C2AD707DD5}" presName="accent_3" presStyleCnt="0"/>
      <dgm:spPr/>
    </dgm:pt>
    <dgm:pt modelId="{B3D4E420-430F-4A9C-A586-CAE8B81F2999}" type="pres">
      <dgm:prSet presAssocID="{8028856F-E3BA-45AB-8F91-E8C2AD707DD5}" presName="accentRepeatNode" presStyleLbl="solidFgAcc1" presStyleIdx="2" presStyleCnt="3"/>
      <dgm:spPr/>
    </dgm:pt>
  </dgm:ptLst>
  <dgm:cxnLst>
    <dgm:cxn modelId="{AED4B841-2E8C-444B-A3DB-AA0C3BB50783}" srcId="{C420EBBB-3681-4850-A023-7A98E61273DC}" destId="{8028856F-E3BA-45AB-8F91-E8C2AD707DD5}" srcOrd="2" destOrd="0" parTransId="{819F6531-6407-4BE7-9428-8806E2699E8C}" sibTransId="{3033E3C5-BF77-472C-8809-406D27AC6A35}"/>
    <dgm:cxn modelId="{1D43AE03-2C2A-4D1B-8364-38D65818E4B8}" type="presOf" srcId="{3F0DAC61-3020-4D77-88D5-CA98F310B0ED}" destId="{DC6F91CC-4E4D-4019-89F3-F1655A6D7939}" srcOrd="0" destOrd="0" presId="urn:microsoft.com/office/officeart/2008/layout/VerticalCurvedList"/>
    <dgm:cxn modelId="{68ABF41F-D412-4C84-92F4-0EE6C3767725}" type="presOf" srcId="{C420EBBB-3681-4850-A023-7A98E61273DC}" destId="{29DAA7C9-869B-44DE-B59F-6C06FE9865A9}" srcOrd="0" destOrd="0" presId="urn:microsoft.com/office/officeart/2008/layout/VerticalCurvedList"/>
    <dgm:cxn modelId="{35A67528-E9DE-43ED-BCF3-1E089AB12318}" type="presOf" srcId="{8028856F-E3BA-45AB-8F91-E8C2AD707DD5}" destId="{5ABDE9BF-31BB-4609-BDCB-407E9920F7B5}" srcOrd="0" destOrd="0" presId="urn:microsoft.com/office/officeart/2008/layout/VerticalCurvedList"/>
    <dgm:cxn modelId="{A8CE5C28-9402-4B30-9F72-EC06207A015F}" srcId="{C420EBBB-3681-4850-A023-7A98E61273DC}" destId="{3F0DAC61-3020-4D77-88D5-CA98F310B0ED}" srcOrd="1" destOrd="0" parTransId="{B38B5BCC-A69B-43B9-9DEC-8974B29F0EC5}" sibTransId="{62C15C7B-AD92-454A-A53E-8DC41654B81C}"/>
    <dgm:cxn modelId="{349F8088-21BC-4BE5-8FFD-1A3B6B7E86A0}" type="presOf" srcId="{B0CF5BB8-B61A-415C-B4F0-F34095609A14}" destId="{0640891F-3ABB-42CC-80FD-18917B15E956}" srcOrd="0" destOrd="0" presId="urn:microsoft.com/office/officeart/2008/layout/VerticalCurvedList"/>
    <dgm:cxn modelId="{4C3C06F1-DF04-41EE-8FBC-1BBE1F1F3BF7}" srcId="{C420EBBB-3681-4850-A023-7A98E61273DC}" destId="{FF5CA9C7-6007-4C7C-8954-AB52928832F3}" srcOrd="0" destOrd="0" parTransId="{FA14D6A4-6500-4E9A-AEEC-1D0490F8F91B}" sibTransId="{B0CF5BB8-B61A-415C-B4F0-F34095609A14}"/>
    <dgm:cxn modelId="{4D58C5AB-98BD-4BC3-BC36-44E30EE5885C}" type="presOf" srcId="{FF5CA9C7-6007-4C7C-8954-AB52928832F3}" destId="{13BC9BA7-C5EF-42AE-8DD9-A2EBF4890DEE}" srcOrd="0" destOrd="0" presId="urn:microsoft.com/office/officeart/2008/layout/VerticalCurvedList"/>
    <dgm:cxn modelId="{69D04997-510E-41F5-A198-88EC25FC1F89}" type="presParOf" srcId="{29DAA7C9-869B-44DE-B59F-6C06FE9865A9}" destId="{E92452A9-0D53-4E99-BCD6-5FCA59485FCD}" srcOrd="0" destOrd="0" presId="urn:microsoft.com/office/officeart/2008/layout/VerticalCurvedList"/>
    <dgm:cxn modelId="{A81FC2D8-2F82-4B57-B3B8-1B604C5EF6AC}" type="presParOf" srcId="{E92452A9-0D53-4E99-BCD6-5FCA59485FCD}" destId="{2D08B622-ACB5-4884-8526-9B5C7A731B7B}" srcOrd="0" destOrd="0" presId="urn:microsoft.com/office/officeart/2008/layout/VerticalCurvedList"/>
    <dgm:cxn modelId="{FF26F863-8330-454A-9D7B-8790574E2AA3}" type="presParOf" srcId="{2D08B622-ACB5-4884-8526-9B5C7A731B7B}" destId="{507382E3-EF04-49A7-9651-0B245E86C2AE}" srcOrd="0" destOrd="0" presId="urn:microsoft.com/office/officeart/2008/layout/VerticalCurvedList"/>
    <dgm:cxn modelId="{D5DCD891-9D3A-4982-8042-A01F18E4855F}" type="presParOf" srcId="{2D08B622-ACB5-4884-8526-9B5C7A731B7B}" destId="{0640891F-3ABB-42CC-80FD-18917B15E956}" srcOrd="1" destOrd="0" presId="urn:microsoft.com/office/officeart/2008/layout/VerticalCurvedList"/>
    <dgm:cxn modelId="{AA0F4BA1-180D-427A-8206-ED4EC64FF138}" type="presParOf" srcId="{2D08B622-ACB5-4884-8526-9B5C7A731B7B}" destId="{3A65F0A3-221B-40C3-850C-0575E9957546}" srcOrd="2" destOrd="0" presId="urn:microsoft.com/office/officeart/2008/layout/VerticalCurvedList"/>
    <dgm:cxn modelId="{0724C564-6F37-4632-9830-D69EA99A9444}" type="presParOf" srcId="{2D08B622-ACB5-4884-8526-9B5C7A731B7B}" destId="{416EFD22-CE0E-464D-ADC4-66F73C811A06}" srcOrd="3" destOrd="0" presId="urn:microsoft.com/office/officeart/2008/layout/VerticalCurvedList"/>
    <dgm:cxn modelId="{D80748DF-E4CA-4573-A2ED-D7E406EE77A2}" type="presParOf" srcId="{E92452A9-0D53-4E99-BCD6-5FCA59485FCD}" destId="{13BC9BA7-C5EF-42AE-8DD9-A2EBF4890DEE}" srcOrd="1" destOrd="0" presId="urn:microsoft.com/office/officeart/2008/layout/VerticalCurvedList"/>
    <dgm:cxn modelId="{B0E52133-12C6-49AB-B387-B3FD1E824877}" type="presParOf" srcId="{E92452A9-0D53-4E99-BCD6-5FCA59485FCD}" destId="{906DDA9E-2CB7-40EC-BF06-0380A1D69E0F}" srcOrd="2" destOrd="0" presId="urn:microsoft.com/office/officeart/2008/layout/VerticalCurvedList"/>
    <dgm:cxn modelId="{2FC21646-9677-446C-ACE0-2C23B07CE051}" type="presParOf" srcId="{906DDA9E-2CB7-40EC-BF06-0380A1D69E0F}" destId="{0AB7D367-0218-4041-83AA-A2932852E84C}" srcOrd="0" destOrd="0" presId="urn:microsoft.com/office/officeart/2008/layout/VerticalCurvedList"/>
    <dgm:cxn modelId="{D77FFB6E-9BB6-4DCC-9F7A-B9FC24EA063A}" type="presParOf" srcId="{E92452A9-0D53-4E99-BCD6-5FCA59485FCD}" destId="{DC6F91CC-4E4D-4019-89F3-F1655A6D7939}" srcOrd="3" destOrd="0" presId="urn:microsoft.com/office/officeart/2008/layout/VerticalCurvedList"/>
    <dgm:cxn modelId="{4A61C18E-CE03-4DC2-B304-660DF6005361}" type="presParOf" srcId="{E92452A9-0D53-4E99-BCD6-5FCA59485FCD}" destId="{DC139B07-929D-4440-BD60-34C2379EEC80}" srcOrd="4" destOrd="0" presId="urn:microsoft.com/office/officeart/2008/layout/VerticalCurvedList"/>
    <dgm:cxn modelId="{D380E5A7-B6E0-4D66-80BB-3F57A6EC808F}" type="presParOf" srcId="{DC139B07-929D-4440-BD60-34C2379EEC80}" destId="{C24AA0E1-843C-4E57-9D1B-F45FB2889610}" srcOrd="0" destOrd="0" presId="urn:microsoft.com/office/officeart/2008/layout/VerticalCurvedList"/>
    <dgm:cxn modelId="{7719C011-5C8E-45D8-A0E7-58071C2738A8}" type="presParOf" srcId="{E92452A9-0D53-4E99-BCD6-5FCA59485FCD}" destId="{5ABDE9BF-31BB-4609-BDCB-407E9920F7B5}" srcOrd="5" destOrd="0" presId="urn:microsoft.com/office/officeart/2008/layout/VerticalCurvedList"/>
    <dgm:cxn modelId="{3F780D60-ECB1-4DAC-A3EE-24C3D919DDD4}" type="presParOf" srcId="{E92452A9-0D53-4E99-BCD6-5FCA59485FCD}" destId="{15A49D8A-6833-45A2-BE19-026576626B53}" srcOrd="6" destOrd="0" presId="urn:microsoft.com/office/officeart/2008/layout/VerticalCurvedList"/>
    <dgm:cxn modelId="{9A8B1E6E-3C54-4598-9BBE-BD786EC06934}" type="presParOf" srcId="{15A49D8A-6833-45A2-BE19-026576626B53}" destId="{B3D4E420-430F-4A9C-A586-CAE8B81F2999}" srcOrd="0" destOrd="0" presId="urn:microsoft.com/office/officeart/2008/layout/VerticalCurvedList"/>
  </dgm:cxnLst>
  <dgm:bg/>
  <dgm:whole>
    <a:ln>
      <a:solidFill>
        <a:schemeClr val="bg1"/>
      </a:solidFill>
    </a:ln>
  </dgm:whole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17BFDF-6BC9-4AFC-A38A-E907BA2B908F}" type="doc">
      <dgm:prSet loTypeId="urn:microsoft.com/office/officeart/2005/8/layout/pList1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F939DB-0FDD-402D-8106-D6A613D23899}">
      <dgm:prSet phldrT="[Text]" custT="1"/>
      <dgm:spPr/>
      <dgm:t>
        <a:bodyPr/>
        <a:lstStyle/>
        <a:p>
          <a:endParaRPr lang="en-US" sz="3200" b="1" dirty="0">
            <a:ln>
              <a:solidFill>
                <a:srgbClr val="002060"/>
              </a:solidFill>
            </a:ln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720CF63-CA83-4BF6-AE48-44AFE30EA13D}" type="parTrans" cxnId="{86F4E833-DC0C-4539-B4EA-E6EDE9B920C2}">
      <dgm:prSet/>
      <dgm:spPr/>
      <dgm:t>
        <a:bodyPr/>
        <a:lstStyle/>
        <a:p>
          <a:endParaRPr lang="en-US"/>
        </a:p>
      </dgm:t>
    </dgm:pt>
    <dgm:pt modelId="{F10F221E-9319-45D3-9E20-DFF6D52E0865}" type="sibTrans" cxnId="{86F4E833-DC0C-4539-B4EA-E6EDE9B920C2}">
      <dgm:prSet/>
      <dgm:spPr/>
      <dgm:t>
        <a:bodyPr/>
        <a:lstStyle/>
        <a:p>
          <a:endParaRPr lang="en-US"/>
        </a:p>
      </dgm:t>
    </dgm:pt>
    <dgm:pt modelId="{ECC8B515-8454-439B-8B5B-281395EC5F56}">
      <dgm:prSet phldrT="[Text]" custT="1"/>
      <dgm:spPr/>
      <dgm:t>
        <a:bodyPr/>
        <a:lstStyle/>
        <a:p>
          <a:endParaRPr lang="en-US" sz="2800" b="1" dirty="0">
            <a:ln>
              <a:solidFill>
                <a:srgbClr val="7030A0"/>
              </a:solidFill>
            </a:ln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C6074B-57F5-4D15-A80A-F650FCCE4707}" type="parTrans" cxnId="{B80D5AEE-C99D-4A65-AA62-F5999FE2E1CC}">
      <dgm:prSet/>
      <dgm:spPr/>
      <dgm:t>
        <a:bodyPr/>
        <a:lstStyle/>
        <a:p>
          <a:endParaRPr lang="en-US"/>
        </a:p>
      </dgm:t>
    </dgm:pt>
    <dgm:pt modelId="{24C56FAA-D03C-45B3-84C4-E335B24746F0}" type="sibTrans" cxnId="{B80D5AEE-C99D-4A65-AA62-F5999FE2E1CC}">
      <dgm:prSet/>
      <dgm:spPr/>
      <dgm:t>
        <a:bodyPr/>
        <a:lstStyle/>
        <a:p>
          <a:endParaRPr lang="en-US"/>
        </a:p>
      </dgm:t>
    </dgm:pt>
    <dgm:pt modelId="{CE23DA77-3014-4067-9056-9D00428A26FA}">
      <dgm:prSet phldrT="[Text]" custT="1"/>
      <dgm:spPr/>
      <dgm:t>
        <a:bodyPr/>
        <a:lstStyle/>
        <a:p>
          <a:endParaRPr lang="en-US" sz="3200" b="1" dirty="0">
            <a:ln>
              <a:solidFill>
                <a:srgbClr val="002060"/>
              </a:solidFill>
            </a:ln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50311FB-EC29-4C60-97B4-3ECBAA11C6DB}" type="parTrans" cxnId="{DC652248-2FA8-472B-A0B2-A69F1EFB0715}">
      <dgm:prSet/>
      <dgm:spPr/>
      <dgm:t>
        <a:bodyPr/>
        <a:lstStyle/>
        <a:p>
          <a:endParaRPr lang="en-US"/>
        </a:p>
      </dgm:t>
    </dgm:pt>
    <dgm:pt modelId="{7748244B-FEFC-4574-9727-B07EFD92571A}" type="sibTrans" cxnId="{DC652248-2FA8-472B-A0B2-A69F1EFB0715}">
      <dgm:prSet/>
      <dgm:spPr/>
      <dgm:t>
        <a:bodyPr/>
        <a:lstStyle/>
        <a:p>
          <a:endParaRPr lang="en-US"/>
        </a:p>
      </dgm:t>
    </dgm:pt>
    <dgm:pt modelId="{8C7D4F6E-3B36-4070-AB47-6A4EF48A6BD3}">
      <dgm:prSet phldrT="[Text]" custT="1"/>
      <dgm:spPr/>
      <dgm:t>
        <a:bodyPr/>
        <a:lstStyle/>
        <a:p>
          <a:endParaRPr lang="en-US" sz="3200" b="1" dirty="0">
            <a:ln>
              <a:solidFill>
                <a:srgbClr val="00B0F0"/>
              </a:solidFill>
            </a:ln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56B2F6A-092A-4324-A251-5124E8A8B9EB}" type="parTrans" cxnId="{CF197605-D990-4A88-A039-2DC04230B8E7}">
      <dgm:prSet/>
      <dgm:spPr/>
      <dgm:t>
        <a:bodyPr/>
        <a:lstStyle/>
        <a:p>
          <a:endParaRPr lang="en-US"/>
        </a:p>
      </dgm:t>
    </dgm:pt>
    <dgm:pt modelId="{753E0ECD-A616-47F3-90AB-C31D3D5BC210}" type="sibTrans" cxnId="{CF197605-D990-4A88-A039-2DC04230B8E7}">
      <dgm:prSet/>
      <dgm:spPr/>
      <dgm:t>
        <a:bodyPr/>
        <a:lstStyle/>
        <a:p>
          <a:endParaRPr lang="en-US"/>
        </a:p>
      </dgm:t>
    </dgm:pt>
    <dgm:pt modelId="{BF2F9487-A03A-4D8C-AB25-A3A89FD2B3B4}" type="pres">
      <dgm:prSet presAssocID="{4517BFDF-6BC9-4AFC-A38A-E907BA2B908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F92862-7C09-4564-BB94-7E7BDEAF54C9}" type="pres">
      <dgm:prSet presAssocID="{DDF939DB-0FDD-402D-8106-D6A613D23899}" presName="compNode" presStyleCnt="0"/>
      <dgm:spPr/>
    </dgm:pt>
    <dgm:pt modelId="{D7DD9DB4-E568-42CA-8726-1E99971BF7D8}" type="pres">
      <dgm:prSet presAssocID="{DDF939DB-0FDD-402D-8106-D6A613D23899}" presName="pictRect" presStyleLbl="node1" presStyleIdx="0" presStyleCnt="4" custScaleY="13600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000" b="-4000"/>
          </a:stretch>
        </a:blipFill>
      </dgm:spPr>
    </dgm:pt>
    <dgm:pt modelId="{CC277C7F-905E-40A3-9903-8F59DC619A52}" type="pres">
      <dgm:prSet presAssocID="{DDF939DB-0FDD-402D-8106-D6A613D23899}" presName="textRect" presStyleLbl="revTx" presStyleIdx="0" presStyleCnt="4" custLinFactNeighborX="-9661" custLinFactNeighborY="43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4DD227-E0F6-440E-ADA2-D3F40D594A9C}" type="pres">
      <dgm:prSet presAssocID="{F10F221E-9319-45D3-9E20-DFF6D52E086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E781A96-D52A-48BF-AF45-709DA2B8CD47}" type="pres">
      <dgm:prSet presAssocID="{ECC8B515-8454-439B-8B5B-281395EC5F56}" presName="compNode" presStyleCnt="0"/>
      <dgm:spPr/>
    </dgm:pt>
    <dgm:pt modelId="{6BE0E005-8005-4D73-8302-3A83ECA2502F}" type="pres">
      <dgm:prSet presAssocID="{ECC8B515-8454-439B-8B5B-281395EC5F56}" presName="pictRect" presStyleLbl="node1" presStyleIdx="1" presStyleCnt="4" custScaleX="114614" custScaleY="12970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000" r="-4000"/>
          </a:stretch>
        </a:blipFill>
      </dgm:spPr>
    </dgm:pt>
    <dgm:pt modelId="{8B462781-C057-4BD8-BBDD-47492280FA9B}" type="pres">
      <dgm:prSet presAssocID="{ECC8B515-8454-439B-8B5B-281395EC5F56}" presName="textRect" presStyleLbl="revTx" presStyleIdx="1" presStyleCnt="4" custScaleX="90777" custScaleY="862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25B4D5-1EF5-4F08-9BD9-2398D63C9FC1}" type="pres">
      <dgm:prSet presAssocID="{24C56FAA-D03C-45B3-84C4-E335B24746F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4EE738F-7F07-4136-B1A7-224473C904C5}" type="pres">
      <dgm:prSet presAssocID="{CE23DA77-3014-4067-9056-9D00428A26FA}" presName="compNode" presStyleCnt="0"/>
      <dgm:spPr/>
    </dgm:pt>
    <dgm:pt modelId="{F12DDACE-0085-40DD-AFB9-61F50CDACA5C}" type="pres">
      <dgm:prSet presAssocID="{CE23DA77-3014-4067-9056-9D00428A26FA}" presName="pictRect" presStyleLbl="node1" presStyleIdx="2" presStyleCnt="4" custScaleX="108235" custScaleY="12393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79013C9C-A71C-4C29-8EBC-6845E5A888C2}" type="pres">
      <dgm:prSet presAssocID="{CE23DA77-3014-4067-9056-9D00428A26FA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604B60-7D56-4B4F-90FD-D25122B29D06}" type="pres">
      <dgm:prSet presAssocID="{7748244B-FEFC-4574-9727-B07EFD92571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C3FF7CC-3836-4E60-930B-5F23DB21E016}" type="pres">
      <dgm:prSet presAssocID="{8C7D4F6E-3B36-4070-AB47-6A4EF48A6BD3}" presName="compNode" presStyleCnt="0"/>
      <dgm:spPr/>
    </dgm:pt>
    <dgm:pt modelId="{38F0C2AD-807E-44B3-AB20-D4BBD74BDF8C}" type="pres">
      <dgm:prSet presAssocID="{8C7D4F6E-3B36-4070-AB47-6A4EF48A6BD3}" presName="pictRect" presStyleLbl="node1" presStyleIdx="3" presStyleCnt="4" custScaleX="119746" custScaleY="146989" custLinFactNeighborX="0" custLinFactNeighborY="1115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818C0578-4F7F-44A1-B671-1105CD71CC72}" type="pres">
      <dgm:prSet presAssocID="{8C7D4F6E-3B36-4070-AB47-6A4EF48A6BD3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0D5AEE-C99D-4A65-AA62-F5999FE2E1CC}" srcId="{4517BFDF-6BC9-4AFC-A38A-E907BA2B908F}" destId="{ECC8B515-8454-439B-8B5B-281395EC5F56}" srcOrd="1" destOrd="0" parTransId="{44C6074B-57F5-4D15-A80A-F650FCCE4707}" sibTransId="{24C56FAA-D03C-45B3-84C4-E335B24746F0}"/>
    <dgm:cxn modelId="{3CE2A6C7-E401-47FC-992D-DC61BB686E09}" type="presOf" srcId="{4517BFDF-6BC9-4AFC-A38A-E907BA2B908F}" destId="{BF2F9487-A03A-4D8C-AB25-A3A89FD2B3B4}" srcOrd="0" destOrd="0" presId="urn:microsoft.com/office/officeart/2005/8/layout/pList1#1"/>
    <dgm:cxn modelId="{86F4E833-DC0C-4539-B4EA-E6EDE9B920C2}" srcId="{4517BFDF-6BC9-4AFC-A38A-E907BA2B908F}" destId="{DDF939DB-0FDD-402D-8106-D6A613D23899}" srcOrd="0" destOrd="0" parTransId="{7720CF63-CA83-4BF6-AE48-44AFE30EA13D}" sibTransId="{F10F221E-9319-45D3-9E20-DFF6D52E0865}"/>
    <dgm:cxn modelId="{DC652248-2FA8-472B-A0B2-A69F1EFB0715}" srcId="{4517BFDF-6BC9-4AFC-A38A-E907BA2B908F}" destId="{CE23DA77-3014-4067-9056-9D00428A26FA}" srcOrd="2" destOrd="0" parTransId="{750311FB-EC29-4C60-97B4-3ECBAA11C6DB}" sibTransId="{7748244B-FEFC-4574-9727-B07EFD92571A}"/>
    <dgm:cxn modelId="{CF197605-D990-4A88-A039-2DC04230B8E7}" srcId="{4517BFDF-6BC9-4AFC-A38A-E907BA2B908F}" destId="{8C7D4F6E-3B36-4070-AB47-6A4EF48A6BD3}" srcOrd="3" destOrd="0" parTransId="{756B2F6A-092A-4324-A251-5124E8A8B9EB}" sibTransId="{753E0ECD-A616-47F3-90AB-C31D3D5BC210}"/>
    <dgm:cxn modelId="{78954368-1086-4E26-871D-1932B8812F70}" type="presOf" srcId="{DDF939DB-0FDD-402D-8106-D6A613D23899}" destId="{CC277C7F-905E-40A3-9903-8F59DC619A52}" srcOrd="0" destOrd="0" presId="urn:microsoft.com/office/officeart/2005/8/layout/pList1#1"/>
    <dgm:cxn modelId="{EC102D4D-FA28-4F41-807E-D6C67596DFF4}" type="presOf" srcId="{8C7D4F6E-3B36-4070-AB47-6A4EF48A6BD3}" destId="{818C0578-4F7F-44A1-B671-1105CD71CC72}" srcOrd="0" destOrd="0" presId="urn:microsoft.com/office/officeart/2005/8/layout/pList1#1"/>
    <dgm:cxn modelId="{2E3F1465-F718-435C-A7E9-2EC54ECDE07D}" type="presOf" srcId="{CE23DA77-3014-4067-9056-9D00428A26FA}" destId="{79013C9C-A71C-4C29-8EBC-6845E5A888C2}" srcOrd="0" destOrd="0" presId="urn:microsoft.com/office/officeart/2005/8/layout/pList1#1"/>
    <dgm:cxn modelId="{A930F8EA-E3A3-414C-9D7E-3B8E5AC41F06}" type="presOf" srcId="{ECC8B515-8454-439B-8B5B-281395EC5F56}" destId="{8B462781-C057-4BD8-BBDD-47492280FA9B}" srcOrd="0" destOrd="0" presId="urn:microsoft.com/office/officeart/2005/8/layout/pList1#1"/>
    <dgm:cxn modelId="{F3258DC9-4050-4E34-BFE5-E08681A0BC56}" type="presOf" srcId="{24C56FAA-D03C-45B3-84C4-E335B24746F0}" destId="{7E25B4D5-1EF5-4F08-9BD9-2398D63C9FC1}" srcOrd="0" destOrd="0" presId="urn:microsoft.com/office/officeart/2005/8/layout/pList1#1"/>
    <dgm:cxn modelId="{3E9191AD-46B2-442C-B4E8-A86E221D1465}" type="presOf" srcId="{7748244B-FEFC-4574-9727-B07EFD92571A}" destId="{97604B60-7D56-4B4F-90FD-D25122B29D06}" srcOrd="0" destOrd="0" presId="urn:microsoft.com/office/officeart/2005/8/layout/pList1#1"/>
    <dgm:cxn modelId="{1E841FD0-02C7-4AAA-B81D-A2A906880F96}" type="presOf" srcId="{F10F221E-9319-45D3-9E20-DFF6D52E0865}" destId="{624DD227-E0F6-440E-ADA2-D3F40D594A9C}" srcOrd="0" destOrd="0" presId="urn:microsoft.com/office/officeart/2005/8/layout/pList1#1"/>
    <dgm:cxn modelId="{52D7A266-43D6-439C-8137-649DD1DA8F31}" type="presParOf" srcId="{BF2F9487-A03A-4D8C-AB25-A3A89FD2B3B4}" destId="{FAF92862-7C09-4564-BB94-7E7BDEAF54C9}" srcOrd="0" destOrd="0" presId="urn:microsoft.com/office/officeart/2005/8/layout/pList1#1"/>
    <dgm:cxn modelId="{369F56A8-1C91-477F-964E-EC0CF465462A}" type="presParOf" srcId="{FAF92862-7C09-4564-BB94-7E7BDEAF54C9}" destId="{D7DD9DB4-E568-42CA-8726-1E99971BF7D8}" srcOrd="0" destOrd="0" presId="urn:microsoft.com/office/officeart/2005/8/layout/pList1#1"/>
    <dgm:cxn modelId="{63D7CD53-AC0B-4AF1-8CFF-7A4DFEC0F3DA}" type="presParOf" srcId="{FAF92862-7C09-4564-BB94-7E7BDEAF54C9}" destId="{CC277C7F-905E-40A3-9903-8F59DC619A52}" srcOrd="1" destOrd="0" presId="urn:microsoft.com/office/officeart/2005/8/layout/pList1#1"/>
    <dgm:cxn modelId="{41B316C0-BB72-4F02-80C2-5BBD19BFD605}" type="presParOf" srcId="{BF2F9487-A03A-4D8C-AB25-A3A89FD2B3B4}" destId="{624DD227-E0F6-440E-ADA2-D3F40D594A9C}" srcOrd="1" destOrd="0" presId="urn:microsoft.com/office/officeart/2005/8/layout/pList1#1"/>
    <dgm:cxn modelId="{BF3DAAA1-6EEA-4F32-A0F8-58B8FB9840FB}" type="presParOf" srcId="{BF2F9487-A03A-4D8C-AB25-A3A89FD2B3B4}" destId="{3E781A96-D52A-48BF-AF45-709DA2B8CD47}" srcOrd="2" destOrd="0" presId="urn:microsoft.com/office/officeart/2005/8/layout/pList1#1"/>
    <dgm:cxn modelId="{DC1A7FA6-6CCE-421F-9A00-0B8627DCD5A1}" type="presParOf" srcId="{3E781A96-D52A-48BF-AF45-709DA2B8CD47}" destId="{6BE0E005-8005-4D73-8302-3A83ECA2502F}" srcOrd="0" destOrd="0" presId="urn:microsoft.com/office/officeart/2005/8/layout/pList1#1"/>
    <dgm:cxn modelId="{E2C307E8-454C-458F-BAAA-D87538986E42}" type="presParOf" srcId="{3E781A96-D52A-48BF-AF45-709DA2B8CD47}" destId="{8B462781-C057-4BD8-BBDD-47492280FA9B}" srcOrd="1" destOrd="0" presId="urn:microsoft.com/office/officeart/2005/8/layout/pList1#1"/>
    <dgm:cxn modelId="{6A8E6057-4998-421B-98F8-14548884DB32}" type="presParOf" srcId="{BF2F9487-A03A-4D8C-AB25-A3A89FD2B3B4}" destId="{7E25B4D5-1EF5-4F08-9BD9-2398D63C9FC1}" srcOrd="3" destOrd="0" presId="urn:microsoft.com/office/officeart/2005/8/layout/pList1#1"/>
    <dgm:cxn modelId="{1D07123E-0E6B-43F0-9EC4-8D73654C3E52}" type="presParOf" srcId="{BF2F9487-A03A-4D8C-AB25-A3A89FD2B3B4}" destId="{54EE738F-7F07-4136-B1A7-224473C904C5}" srcOrd="4" destOrd="0" presId="urn:microsoft.com/office/officeart/2005/8/layout/pList1#1"/>
    <dgm:cxn modelId="{374ADB79-B8DD-4CCD-89EC-62D326EB117D}" type="presParOf" srcId="{54EE738F-7F07-4136-B1A7-224473C904C5}" destId="{F12DDACE-0085-40DD-AFB9-61F50CDACA5C}" srcOrd="0" destOrd="0" presId="urn:microsoft.com/office/officeart/2005/8/layout/pList1#1"/>
    <dgm:cxn modelId="{6E1C0011-1C1B-49D1-A432-64525978E5C7}" type="presParOf" srcId="{54EE738F-7F07-4136-B1A7-224473C904C5}" destId="{79013C9C-A71C-4C29-8EBC-6845E5A888C2}" srcOrd="1" destOrd="0" presId="urn:microsoft.com/office/officeart/2005/8/layout/pList1#1"/>
    <dgm:cxn modelId="{7E66392F-CDC5-49B6-9424-2EEAE7A8623D}" type="presParOf" srcId="{BF2F9487-A03A-4D8C-AB25-A3A89FD2B3B4}" destId="{97604B60-7D56-4B4F-90FD-D25122B29D06}" srcOrd="5" destOrd="0" presId="urn:microsoft.com/office/officeart/2005/8/layout/pList1#1"/>
    <dgm:cxn modelId="{38B29D70-AF3D-4B0D-88BD-17BAC22B4CBD}" type="presParOf" srcId="{BF2F9487-A03A-4D8C-AB25-A3A89FD2B3B4}" destId="{BC3FF7CC-3836-4E60-930B-5F23DB21E016}" srcOrd="6" destOrd="0" presId="urn:microsoft.com/office/officeart/2005/8/layout/pList1#1"/>
    <dgm:cxn modelId="{E1149872-46CE-4CC3-B1C5-BB8DA82358D9}" type="presParOf" srcId="{BC3FF7CC-3836-4E60-930B-5F23DB21E016}" destId="{38F0C2AD-807E-44B3-AB20-D4BBD74BDF8C}" srcOrd="0" destOrd="0" presId="urn:microsoft.com/office/officeart/2005/8/layout/pList1#1"/>
    <dgm:cxn modelId="{28A9B02A-0D7D-42FF-BAA4-62BF08A86A02}" type="presParOf" srcId="{BC3FF7CC-3836-4E60-930B-5F23DB21E016}" destId="{818C0578-4F7F-44A1-B671-1105CD71CC72}" srcOrd="1" destOrd="0" presId="urn:microsoft.com/office/officeart/2005/8/layout/pList1#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AB237-84D2-4099-AC64-24F0C06E263E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A0245-2949-4194-B91A-7ACFB7EB52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D3A-8132-438E-9E92-86647BA1A5F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2487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F7A40-8F84-42B9-A98E-0D899AEF3B0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6303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18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F7A40-8F84-42B9-A98E-0D899AEF3B0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9394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F7A40-8F84-42B9-A98E-0D899AEF3B0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3698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F7A40-8F84-42B9-A98E-0D899AEF3B0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1981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F7A40-8F84-42B9-A98E-0D899AEF3B0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9462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F7A40-8F84-42B9-A98E-0D899AEF3B0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16032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F7A40-8F84-42B9-A98E-0D899AEF3B0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92319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F7A40-8F84-42B9-A98E-0D899AEF3B0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34023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F7A40-8F84-42B9-A98E-0D899AEF3B0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51474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F7A40-8F84-42B9-A98E-0D899AEF3B0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9555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F7A40-8F84-42B9-A98E-0D899AEF3B0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2893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F7A40-8F84-42B9-A98E-0D899AEF3B0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0805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F7A40-8F84-42B9-A98E-0D899AEF3B0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0998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F7A40-8F84-42B9-A98E-0D899AEF3B0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3805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F7A40-8F84-42B9-A98E-0D899AEF3B0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0250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F7A40-8F84-42B9-A98E-0D899AEF3B0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5284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F7A40-8F84-42B9-A98E-0D899AEF3B0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0628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F7A40-8F84-42B9-A98E-0D899AEF3B0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4657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argisara1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711" y="204041"/>
            <a:ext cx="8873197" cy="64014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3A296-08B4-43C4-B035-FFF709046616}" type="datetime8">
              <a:rPr lang="bn-BD" smtClean="0"/>
              <a:pPr/>
              <a:t>21 জানু. 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FC20-9830-446D-8B58-C14A2B99A09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27759" y="1010347"/>
            <a:ext cx="72433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ln w="28575">
                  <a:solidFill>
                    <a:schemeClr val="accent5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শিক্ষার্থীকে</a:t>
            </a:r>
          </a:p>
          <a:p>
            <a:r>
              <a:rPr lang="bn-BD" sz="8800" b="1" dirty="0" smtClean="0">
                <a:ln w="28575">
                  <a:solidFill>
                    <a:schemeClr val="accent5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8800" b="1" dirty="0" smtClean="0">
                <a:ln w="28575">
                  <a:solidFill>
                    <a:schemeClr val="accent5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8800" b="1" dirty="0" smtClean="0">
                <a:ln w="28575">
                  <a:solidFill>
                    <a:schemeClr val="accent5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8800" b="1" dirty="0">
              <a:ln w="28575">
                <a:solidFill>
                  <a:schemeClr val="accent5"/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63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/>
          <p:nvPr/>
        </p:nvGrpSpPr>
        <p:grpSpPr>
          <a:xfrm>
            <a:off x="381000" y="381000"/>
            <a:ext cx="8991600" cy="6019800"/>
            <a:chOff x="381000" y="381000"/>
            <a:chExt cx="8991600" cy="6019800"/>
          </a:xfrm>
        </p:grpSpPr>
        <p:grpSp>
          <p:nvGrpSpPr>
            <p:cNvPr id="3" name="Group 15"/>
            <p:cNvGrpSpPr/>
            <p:nvPr/>
          </p:nvGrpSpPr>
          <p:grpSpPr>
            <a:xfrm>
              <a:off x="381000" y="381000"/>
              <a:ext cx="8991600" cy="6019800"/>
              <a:chOff x="381000" y="381000"/>
              <a:chExt cx="8991600" cy="6019800"/>
            </a:xfrm>
          </p:grpSpPr>
          <p:grpSp>
            <p:nvGrpSpPr>
              <p:cNvPr id="4" name="Group 16"/>
              <p:cNvGrpSpPr/>
              <p:nvPr/>
            </p:nvGrpSpPr>
            <p:grpSpPr>
              <a:xfrm>
                <a:off x="609600" y="533401"/>
                <a:ext cx="7924800" cy="5472248"/>
                <a:chOff x="609600" y="533401"/>
                <a:chExt cx="7924800" cy="5472248"/>
              </a:xfrm>
            </p:grpSpPr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5008" r="11698"/>
                <a:stretch/>
              </p:blipFill>
              <p:spPr>
                <a:xfrm>
                  <a:off x="822436" y="533401"/>
                  <a:ext cx="7711964" cy="5472248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38" name="Rectangle 37"/>
                <p:cNvSpPr/>
                <p:nvPr/>
              </p:nvSpPr>
              <p:spPr>
                <a:xfrm>
                  <a:off x="609600" y="4648200"/>
                  <a:ext cx="2819400" cy="13574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1447800" y="1447800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ভারত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165144" y="1447800"/>
                <a:ext cx="609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মায়ানমার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733800" y="2094131"/>
                <a:ext cx="381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থাইল্যা</a:t>
                </a:r>
                <a:r>
                  <a:rPr lang="bn-IN" dirty="0" smtClean="0"/>
                  <a:t>ন্ড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209800" y="2286000"/>
                <a:ext cx="12601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বঙ্গোপসাগর</a:t>
                </a:r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800600" y="3886200"/>
                <a:ext cx="13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dirty="0" smtClean="0"/>
                  <a:t>ইন্দোনেশিয়া</a:t>
                </a:r>
                <a:endParaRPr lang="en-US" dirty="0"/>
              </a:p>
            </p:txBody>
          </p:sp>
          <p:grpSp>
            <p:nvGrpSpPr>
              <p:cNvPr id="5" name="Group 22"/>
              <p:cNvGrpSpPr/>
              <p:nvPr/>
            </p:nvGrpSpPr>
            <p:grpSpPr>
              <a:xfrm>
                <a:off x="796257" y="3698615"/>
                <a:ext cx="1279286" cy="557682"/>
                <a:chOff x="796257" y="3698615"/>
                <a:chExt cx="1279286" cy="557682"/>
              </a:xfrm>
              <a:noFill/>
            </p:grpSpPr>
            <p:sp>
              <p:nvSpPr>
                <p:cNvPr id="35" name="Rounded Rectangular Callout 34"/>
                <p:cNvSpPr/>
                <p:nvPr/>
              </p:nvSpPr>
              <p:spPr>
                <a:xfrm rot="12265234">
                  <a:off x="796257" y="3698615"/>
                  <a:ext cx="1279286" cy="557682"/>
                </a:xfrm>
                <a:prstGeom prst="wedgeRoundRectCallout">
                  <a:avLst>
                    <a:gd name="adj1" fmla="val -23233"/>
                    <a:gd name="adj2" fmla="val 151005"/>
                    <a:gd name="adj3" fmla="val 16667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 rot="1294463">
                  <a:off x="989530" y="3773508"/>
                  <a:ext cx="876300" cy="369332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dirty="0" smtClean="0"/>
                    <a:t>শ্রীলংকা</a:t>
                  </a:r>
                  <a:endParaRPr lang="en-US" dirty="0"/>
                </a:p>
              </p:txBody>
            </p:sp>
          </p:grpSp>
          <p:grpSp>
            <p:nvGrpSpPr>
              <p:cNvPr id="6" name="Group 23"/>
              <p:cNvGrpSpPr/>
              <p:nvPr/>
            </p:nvGrpSpPr>
            <p:grpSpPr>
              <a:xfrm rot="20056679">
                <a:off x="2183537" y="3424273"/>
                <a:ext cx="1481320" cy="598084"/>
                <a:chOff x="1383390" y="2927713"/>
                <a:chExt cx="1204225" cy="428428"/>
              </a:xfrm>
              <a:noFill/>
            </p:grpSpPr>
            <p:sp>
              <p:nvSpPr>
                <p:cNvPr id="33" name="Rounded Rectangular Callout 32"/>
                <p:cNvSpPr/>
                <p:nvPr/>
              </p:nvSpPr>
              <p:spPr>
                <a:xfrm rot="12265234">
                  <a:off x="1383390" y="2927713"/>
                  <a:ext cx="1134948" cy="327051"/>
                </a:xfrm>
                <a:prstGeom prst="wedgeRoundRectCallout">
                  <a:avLst>
                    <a:gd name="adj1" fmla="val -8058"/>
                    <a:gd name="adj2" fmla="val 450435"/>
                    <a:gd name="adj3" fmla="val 16667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 rot="1294463">
                  <a:off x="1444268" y="2981340"/>
                  <a:ext cx="1143347" cy="37480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800" dirty="0" smtClean="0">
                      <a:solidFill>
                        <a:srgbClr val="006600"/>
                      </a:solidFill>
                    </a:rPr>
                    <a:t>বাংলাদেশ</a:t>
                  </a:r>
                  <a:endParaRPr lang="en-US" sz="2800" dirty="0">
                    <a:solidFill>
                      <a:srgbClr val="006600"/>
                    </a:solidFill>
                  </a:endParaRPr>
                </a:p>
              </p:txBody>
            </p:sp>
          </p:grpSp>
          <p:sp>
            <p:nvSpPr>
              <p:cNvPr id="25" name="TextBox 24"/>
              <p:cNvSpPr txBox="1"/>
              <p:nvPr/>
            </p:nvSpPr>
            <p:spPr>
              <a:xfrm>
                <a:off x="3962400" y="2895600"/>
                <a:ext cx="2209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1600" dirty="0" smtClean="0"/>
                  <a:t>দক্ষিণ চীন সাগর</a:t>
                </a:r>
                <a:endParaRPr lang="en-US" sz="16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962400" y="3429000"/>
                <a:ext cx="1447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dirty="0" smtClean="0">
                    <a:solidFill>
                      <a:srgbClr val="EC8F14"/>
                    </a:solidFill>
                  </a:rPr>
                  <a:t>মালয়েশিয়া</a:t>
                </a:r>
                <a:endParaRPr lang="en-US" dirty="0">
                  <a:solidFill>
                    <a:srgbClr val="EC8F14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791200" y="3459112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dirty="0" smtClean="0"/>
                  <a:t>সেলিবিশ সাগর</a:t>
                </a:r>
                <a:endParaRPr lang="en-US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774744" y="6031468"/>
                <a:ext cx="10258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dirty="0" smtClean="0"/>
                  <a:t>দক্ষিণ</a:t>
                </a:r>
                <a:endParaRPr lang="en-US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81000" y="3059668"/>
                <a:ext cx="10258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পশ্চিম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8346744" y="3084859"/>
                <a:ext cx="10258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dirty="0" smtClean="0"/>
                  <a:t>পূর্ব</a:t>
                </a:r>
                <a:endParaRPr lang="en-US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558154" y="381000"/>
                <a:ext cx="10258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dirty="0" smtClean="0"/>
                  <a:t>উত্তর</a:t>
                </a:r>
                <a:endParaRPr lang="en-US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114800" y="838200"/>
                <a:ext cx="1295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চীন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6172200" y="5638800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অস্ট্রেলিয়া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8"/>
          <p:cNvGrpSpPr/>
          <p:nvPr/>
        </p:nvGrpSpPr>
        <p:grpSpPr>
          <a:xfrm>
            <a:off x="131928" y="932885"/>
            <a:ext cx="8610600" cy="6050578"/>
            <a:chOff x="304800" y="381000"/>
            <a:chExt cx="8610600" cy="6050578"/>
          </a:xfrm>
        </p:grpSpPr>
        <p:grpSp>
          <p:nvGrpSpPr>
            <p:cNvPr id="8" name="Group 69"/>
            <p:cNvGrpSpPr/>
            <p:nvPr/>
          </p:nvGrpSpPr>
          <p:grpSpPr>
            <a:xfrm>
              <a:off x="304800" y="381000"/>
              <a:ext cx="8610600" cy="6050578"/>
              <a:chOff x="304800" y="381000"/>
              <a:chExt cx="8610600" cy="6050578"/>
            </a:xfrm>
          </p:grpSpPr>
          <p:grpSp>
            <p:nvGrpSpPr>
              <p:cNvPr id="9" name="Group 71"/>
              <p:cNvGrpSpPr/>
              <p:nvPr/>
            </p:nvGrpSpPr>
            <p:grpSpPr>
              <a:xfrm>
                <a:off x="688273" y="1285573"/>
                <a:ext cx="7608148" cy="4017774"/>
                <a:chOff x="-55770" y="1311560"/>
                <a:chExt cx="8770481" cy="4191668"/>
              </a:xfrm>
            </p:grpSpPr>
            <p:grpSp>
              <p:nvGrpSpPr>
                <p:cNvPr id="10" name="Group 78"/>
                <p:cNvGrpSpPr/>
                <p:nvPr/>
              </p:nvGrpSpPr>
              <p:grpSpPr>
                <a:xfrm>
                  <a:off x="-55770" y="1311560"/>
                  <a:ext cx="8770481" cy="4191668"/>
                  <a:chOff x="-55770" y="1311560"/>
                  <a:chExt cx="8770481" cy="4191668"/>
                </a:xfrm>
              </p:grpSpPr>
              <p:pic>
                <p:nvPicPr>
                  <p:cNvPr id="81" name="Picture 80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9945" y="1311560"/>
                    <a:ext cx="8584766" cy="4191668"/>
                  </a:xfrm>
                  <a:prstGeom prst="rect">
                    <a:avLst/>
                  </a:prstGeom>
                </p:spPr>
              </p:pic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3733800" y="1600200"/>
                    <a:ext cx="1600200" cy="3853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IN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দক্ষিণ চীন সাগর</a:t>
                    </a:r>
                    <a:endParaRPr lang="en-US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83" name="TextBox 82"/>
                  <p:cNvSpPr txBox="1"/>
                  <p:nvPr/>
                </p:nvSpPr>
                <p:spPr>
                  <a:xfrm>
                    <a:off x="6553200" y="4419600"/>
                    <a:ext cx="1371600" cy="3853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IN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ইন্দোনেশিয়া</a:t>
                    </a:r>
                    <a:endParaRPr lang="en-US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84" name="TextBox 83"/>
                  <p:cNvSpPr txBox="1"/>
                  <p:nvPr/>
                </p:nvSpPr>
                <p:spPr>
                  <a:xfrm rot="4314775">
                    <a:off x="-1313013" y="2793547"/>
                    <a:ext cx="3117642" cy="6031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IN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ভা র ত   ম হা </a:t>
                    </a:r>
                    <a:r>
                      <a:rPr lang="bn-IN" sz="2800" dirty="0" smtClean="0"/>
                      <a:t>সা গ র</a:t>
                    </a:r>
                    <a:endParaRPr lang="en-US" sz="2800" dirty="0"/>
                  </a:p>
                </p:txBody>
              </p:sp>
            </p:grpSp>
            <p:sp>
              <p:nvSpPr>
                <p:cNvPr id="80" name="Rectangle 79"/>
                <p:cNvSpPr/>
                <p:nvPr/>
              </p:nvSpPr>
              <p:spPr>
                <a:xfrm>
                  <a:off x="2895600" y="2601296"/>
                  <a:ext cx="2931155" cy="866964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bn-IN" sz="4800" b="1" dirty="0" smtClean="0">
                      <a:ln w="18000">
                        <a:solidFill>
                          <a:schemeClr val="accent2">
                            <a:satMod val="140000"/>
                          </a:schemeClr>
                        </a:solidFill>
                        <a:prstDash val="solid"/>
                        <a:miter lim="800000"/>
                      </a:ln>
                      <a:solidFill>
                        <a:schemeClr val="tx1"/>
                      </a:solidFill>
                      <a:effectLst>
                        <a:outerShdw blurRad="25500" dist="23000" dir="7020000" algn="tl">
                          <a:srgbClr val="000000">
                            <a:alpha val="50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মালয়েশিয়া </a:t>
                  </a:r>
                  <a:endParaRPr lang="en-US" sz="4800" b="1" cap="none" spc="0" dirty="0">
                    <a:ln w="18000">
                      <a:solidFill>
                        <a:schemeClr val="accent2">
                          <a:satMod val="140000"/>
                        </a:schemeClr>
                      </a:solidFill>
                      <a:prstDash val="solid"/>
                      <a:miter lim="800000"/>
                    </a:ln>
                    <a:solidFill>
                      <a:schemeClr val="tx1"/>
                    </a:solidFill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73" name="TextBox 72"/>
              <p:cNvSpPr txBox="1"/>
              <p:nvPr/>
            </p:nvSpPr>
            <p:spPr>
              <a:xfrm>
                <a:off x="1333501" y="916632"/>
                <a:ext cx="129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থাইল্যান্ড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8305799" y="1219200"/>
                <a:ext cx="609601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</a:t>
                </a:r>
              </a:p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লি</a:t>
                </a:r>
              </a:p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</a:t>
                </a:r>
              </a:p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</a:t>
                </a:r>
              </a:p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সা</a:t>
                </a:r>
              </a:p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</a:p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774744" y="6031468"/>
                <a:ext cx="10258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000" dirty="0" smtClean="0"/>
                  <a:t>দক্ষিণ</a:t>
                </a:r>
                <a:endParaRPr lang="en-US" sz="2000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04800" y="3790890"/>
                <a:ext cx="10258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পশ্চিম</a:t>
                </a:r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7620000" y="3581400"/>
                <a:ext cx="10258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পূর্ব</a:t>
                </a:r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3558154" y="381000"/>
                <a:ext cx="10258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000" dirty="0" smtClean="0"/>
                  <a:t>উত্তর</a:t>
                </a:r>
                <a:endParaRPr lang="en-US" dirty="0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3048000" y="4953000"/>
              <a:ext cx="9276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সিংগাপুর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5474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403" y="516700"/>
            <a:ext cx="8431797" cy="5731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7200" y="533400"/>
            <a:ext cx="38100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মালয়েশিয়ার রাজনৈতিক বিভাগ</a:t>
            </a:r>
            <a:endParaRPr lang="en-US" sz="2400" b="1" dirty="0">
              <a:ln>
                <a:solidFill>
                  <a:srgbClr val="00B0F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533401"/>
            <a:ext cx="3276600" cy="923330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সাংকেতিক চিহ্ন</a:t>
            </a:r>
          </a:p>
          <a:p>
            <a:pPr lvl="0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 সীমানা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_ __ _ _ _</a:t>
            </a:r>
            <a:endParaRPr lang="en-US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Minus 12"/>
          <p:cNvSpPr/>
          <p:nvPr/>
        </p:nvSpPr>
        <p:spPr>
          <a:xfrm rot="2462558">
            <a:off x="700538" y="4088660"/>
            <a:ext cx="580332" cy="330322"/>
          </a:xfrm>
          <a:prstGeom prst="mathMinu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4" name="Minus 13"/>
          <p:cNvSpPr/>
          <p:nvPr/>
        </p:nvSpPr>
        <p:spPr>
          <a:xfrm rot="2967031">
            <a:off x="896617" y="4608077"/>
            <a:ext cx="608146" cy="259630"/>
          </a:xfrm>
          <a:prstGeom prst="mathMinu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5" name="Minus 14"/>
          <p:cNvSpPr/>
          <p:nvPr/>
        </p:nvSpPr>
        <p:spPr>
          <a:xfrm rot="19738805">
            <a:off x="2460732" y="3229106"/>
            <a:ext cx="304488" cy="254528"/>
          </a:xfrm>
          <a:prstGeom prst="mathMinu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6" name="Minus 15"/>
          <p:cNvSpPr/>
          <p:nvPr/>
        </p:nvSpPr>
        <p:spPr>
          <a:xfrm rot="6335276">
            <a:off x="2294616" y="4667190"/>
            <a:ext cx="490611" cy="379405"/>
          </a:xfrm>
          <a:prstGeom prst="mathMinu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7" name="Minus 16"/>
          <p:cNvSpPr/>
          <p:nvPr/>
        </p:nvSpPr>
        <p:spPr>
          <a:xfrm>
            <a:off x="4617116" y="5539064"/>
            <a:ext cx="621634" cy="266672"/>
          </a:xfrm>
          <a:prstGeom prst="mathMinu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8" name="Minus 17"/>
          <p:cNvSpPr/>
          <p:nvPr/>
        </p:nvSpPr>
        <p:spPr>
          <a:xfrm rot="20155804">
            <a:off x="5158466" y="5429159"/>
            <a:ext cx="426210" cy="302827"/>
          </a:xfrm>
          <a:prstGeom prst="mathMinu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9" name="Minus 18"/>
          <p:cNvSpPr/>
          <p:nvPr/>
        </p:nvSpPr>
        <p:spPr>
          <a:xfrm rot="1513079">
            <a:off x="5600700" y="5438255"/>
            <a:ext cx="551136" cy="262584"/>
          </a:xfrm>
          <a:prstGeom prst="mathMinu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0" name="Minus 19"/>
          <p:cNvSpPr/>
          <p:nvPr/>
        </p:nvSpPr>
        <p:spPr>
          <a:xfrm rot="18780122">
            <a:off x="6031627" y="5410576"/>
            <a:ext cx="457200" cy="317938"/>
          </a:xfrm>
          <a:prstGeom prst="mathMinu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1" name="Minus 20"/>
          <p:cNvSpPr/>
          <p:nvPr/>
        </p:nvSpPr>
        <p:spPr>
          <a:xfrm rot="18309392">
            <a:off x="6625156" y="3992030"/>
            <a:ext cx="466177" cy="285851"/>
          </a:xfrm>
          <a:prstGeom prst="mathMinu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2" name="Minus 21"/>
          <p:cNvSpPr/>
          <p:nvPr/>
        </p:nvSpPr>
        <p:spPr>
          <a:xfrm rot="17765292">
            <a:off x="6277595" y="5070225"/>
            <a:ext cx="526787" cy="313280"/>
          </a:xfrm>
          <a:prstGeom prst="mathMinu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3" name="Minus 22"/>
          <p:cNvSpPr/>
          <p:nvPr/>
        </p:nvSpPr>
        <p:spPr>
          <a:xfrm rot="21237290">
            <a:off x="7116085" y="3868361"/>
            <a:ext cx="594362" cy="359587"/>
          </a:xfrm>
          <a:prstGeom prst="mathMinu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4" name="Minus 23"/>
          <p:cNvSpPr/>
          <p:nvPr/>
        </p:nvSpPr>
        <p:spPr>
          <a:xfrm rot="19644555">
            <a:off x="7808146" y="3647090"/>
            <a:ext cx="723900" cy="317938"/>
          </a:xfrm>
          <a:prstGeom prst="mathMinu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5" name="Minus 24"/>
          <p:cNvSpPr/>
          <p:nvPr/>
        </p:nvSpPr>
        <p:spPr>
          <a:xfrm rot="6226755">
            <a:off x="8170096" y="3166793"/>
            <a:ext cx="723900" cy="317938"/>
          </a:xfrm>
          <a:prstGeom prst="mathMinu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6" name="Minus 25"/>
          <p:cNvSpPr/>
          <p:nvPr/>
        </p:nvSpPr>
        <p:spPr>
          <a:xfrm rot="2977502">
            <a:off x="8025491" y="2632002"/>
            <a:ext cx="635396" cy="312285"/>
          </a:xfrm>
          <a:prstGeom prst="mathMinu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7" name="Minus 26"/>
          <p:cNvSpPr/>
          <p:nvPr/>
        </p:nvSpPr>
        <p:spPr>
          <a:xfrm>
            <a:off x="7365780" y="2318845"/>
            <a:ext cx="723900" cy="317938"/>
          </a:xfrm>
          <a:prstGeom prst="mathMinu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8" name="Minus 27"/>
          <p:cNvSpPr/>
          <p:nvPr/>
        </p:nvSpPr>
        <p:spPr>
          <a:xfrm>
            <a:off x="6934200" y="2286000"/>
            <a:ext cx="431580" cy="317938"/>
          </a:xfrm>
          <a:prstGeom prst="mathMinu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9" name="Minus 28"/>
          <p:cNvSpPr/>
          <p:nvPr/>
        </p:nvSpPr>
        <p:spPr>
          <a:xfrm rot="929652">
            <a:off x="3157506" y="2979404"/>
            <a:ext cx="490611" cy="379405"/>
          </a:xfrm>
          <a:prstGeom prst="mathMinu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0" name="Minus 29"/>
          <p:cNvSpPr/>
          <p:nvPr/>
        </p:nvSpPr>
        <p:spPr>
          <a:xfrm rot="1387261">
            <a:off x="3728499" y="3221481"/>
            <a:ext cx="490611" cy="379405"/>
          </a:xfrm>
          <a:prstGeom prst="mathMinu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1" name="Minus 30"/>
          <p:cNvSpPr/>
          <p:nvPr/>
        </p:nvSpPr>
        <p:spPr>
          <a:xfrm rot="5835124">
            <a:off x="4702512" y="5112553"/>
            <a:ext cx="490611" cy="379405"/>
          </a:xfrm>
          <a:prstGeom prst="mathMinu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2" name="Minus 31"/>
          <p:cNvSpPr/>
          <p:nvPr/>
        </p:nvSpPr>
        <p:spPr>
          <a:xfrm rot="4480031">
            <a:off x="4619627" y="4562113"/>
            <a:ext cx="490611" cy="379405"/>
          </a:xfrm>
          <a:prstGeom prst="mathMinu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3" name="Minus 32"/>
          <p:cNvSpPr/>
          <p:nvPr/>
        </p:nvSpPr>
        <p:spPr>
          <a:xfrm rot="3477953">
            <a:off x="4483360" y="4052827"/>
            <a:ext cx="490611" cy="379405"/>
          </a:xfrm>
          <a:prstGeom prst="mathMinu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4" name="Minus 33"/>
          <p:cNvSpPr/>
          <p:nvPr/>
        </p:nvSpPr>
        <p:spPr>
          <a:xfrm rot="3477953">
            <a:off x="4080877" y="3556141"/>
            <a:ext cx="490611" cy="379405"/>
          </a:xfrm>
          <a:prstGeom prst="mathMinu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5" name="Minus 34"/>
          <p:cNvSpPr/>
          <p:nvPr/>
        </p:nvSpPr>
        <p:spPr>
          <a:xfrm rot="5400000">
            <a:off x="2332945" y="4112095"/>
            <a:ext cx="490611" cy="379405"/>
          </a:xfrm>
          <a:prstGeom prst="mathMinu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6" name="Minus 35"/>
          <p:cNvSpPr/>
          <p:nvPr/>
        </p:nvSpPr>
        <p:spPr>
          <a:xfrm rot="6285355">
            <a:off x="2262704" y="3579185"/>
            <a:ext cx="490611" cy="379405"/>
          </a:xfrm>
          <a:prstGeom prst="mathMinu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7" name="Minus 36"/>
          <p:cNvSpPr/>
          <p:nvPr/>
        </p:nvSpPr>
        <p:spPr>
          <a:xfrm rot="3477953">
            <a:off x="1316952" y="5057933"/>
            <a:ext cx="522071" cy="379405"/>
          </a:xfrm>
          <a:prstGeom prst="mathMinu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8" name="Minus 37"/>
          <p:cNvSpPr/>
          <p:nvPr/>
        </p:nvSpPr>
        <p:spPr>
          <a:xfrm rot="20387217">
            <a:off x="2034371" y="5496165"/>
            <a:ext cx="490611" cy="403734"/>
          </a:xfrm>
          <a:prstGeom prst="mathMinu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9" name="Minus 38"/>
          <p:cNvSpPr/>
          <p:nvPr/>
        </p:nvSpPr>
        <p:spPr>
          <a:xfrm rot="3477953">
            <a:off x="1706464" y="5508331"/>
            <a:ext cx="490611" cy="379405"/>
          </a:xfrm>
          <a:prstGeom prst="mathMinu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0" name="Minus 39"/>
          <p:cNvSpPr/>
          <p:nvPr/>
        </p:nvSpPr>
        <p:spPr>
          <a:xfrm rot="5400000">
            <a:off x="2147779" y="5184025"/>
            <a:ext cx="522071" cy="379405"/>
          </a:xfrm>
          <a:prstGeom prst="mathMinu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1" name="Minus 40"/>
          <p:cNvSpPr/>
          <p:nvPr/>
        </p:nvSpPr>
        <p:spPr>
          <a:xfrm rot="19235012">
            <a:off x="2674526" y="2919168"/>
            <a:ext cx="490611" cy="379405"/>
          </a:xfrm>
          <a:prstGeom prst="mathMinu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4" name="Minus 43"/>
          <p:cNvSpPr/>
          <p:nvPr/>
        </p:nvSpPr>
        <p:spPr>
          <a:xfrm rot="2343871">
            <a:off x="258518" y="3722640"/>
            <a:ext cx="490611" cy="403735"/>
          </a:xfrm>
          <a:prstGeom prst="mathMinu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2" name="Minus 41"/>
          <p:cNvSpPr/>
          <p:nvPr/>
        </p:nvSpPr>
        <p:spPr>
          <a:xfrm rot="17994041">
            <a:off x="6429998" y="4568066"/>
            <a:ext cx="526787" cy="313280"/>
          </a:xfrm>
          <a:prstGeom prst="mathMinu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9648" y="2057806"/>
            <a:ext cx="1199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থাইল্যন্ড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40988" y="5260354"/>
            <a:ext cx="13452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ইন্দোনেশিয়া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73710" y="2057806"/>
            <a:ext cx="2314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 চীন সাগর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8721" y="5722019"/>
            <a:ext cx="1270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ঙ্গাপুর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117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9651" y="1219200"/>
            <a:ext cx="7384006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1784" y="4249247"/>
            <a:ext cx="1578429" cy="1381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4572000"/>
            <a:ext cx="1752600" cy="1231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ight Arrow 8"/>
          <p:cNvSpPr/>
          <p:nvPr/>
        </p:nvSpPr>
        <p:spPr>
          <a:xfrm rot="11794681">
            <a:off x="2147892" y="5608653"/>
            <a:ext cx="1143000" cy="2667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22493">
            <a:off x="3602488" y="3450376"/>
            <a:ext cx="2018332" cy="1486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22493">
            <a:off x="2905086" y="2949638"/>
            <a:ext cx="2018332" cy="1489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22493">
            <a:off x="3109750" y="4043740"/>
            <a:ext cx="2018332" cy="1486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257300" y="1219200"/>
            <a:ext cx="131651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থাইল্যন্ড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57899" y="5486447"/>
            <a:ext cx="13716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ইন্দোনেশিয়া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43279" y="500095"/>
            <a:ext cx="5562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3600" b="1" dirty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মালয়েশিয়ার </a:t>
            </a:r>
            <a:r>
              <a:rPr lang="bn-BD" sz="3600" b="1" dirty="0">
                <a:ln>
                  <a:solidFill>
                    <a:srgbClr val="C0504D">
                      <a:lumMod val="40000"/>
                      <a:lumOff val="60000"/>
                    </a:srgbClr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ভৌগলিক </a:t>
            </a:r>
            <a:r>
              <a:rPr lang="bn-BD" sz="3600" b="1" dirty="0" smtClean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অবস্থান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91229" y="4617058"/>
            <a:ext cx="1023971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জলাভূমি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572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বালুময়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0601" y="3899519"/>
            <a:ext cx="92113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পর্বতশ্রেণি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33800" y="2514600"/>
            <a:ext cx="1066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মধ্যভাগে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3914253" y="2878254"/>
            <a:ext cx="352947" cy="403518"/>
          </a:xfrm>
          <a:prstGeom prst="downArrow">
            <a:avLst/>
          </a:prstGeom>
          <a:solidFill>
            <a:srgbClr val="F913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73818" y="5100936"/>
            <a:ext cx="93889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সিঙ্গপুর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" y="2659824"/>
            <a:ext cx="876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মালয় উপদ্বীপ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3666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6" grpId="0" animBg="1"/>
      <p:bldP spid="7" grpId="0"/>
      <p:bldP spid="17" grpId="0" animBg="1"/>
      <p:bldP spid="18" grpId="0"/>
      <p:bldP spid="19" grpId="0" animBg="1"/>
      <p:bldP spid="13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95378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মালয়েশিয়ার অবস্থান চিহ্নিত করে নিকটবর্তী দুইটি দেশের নাম লিখ।</a:t>
            </a:r>
            <a:endParaRPr lang="en-US" sz="2800" b="1" dirty="0">
              <a:ln>
                <a:solidFill>
                  <a:schemeClr val="accent6">
                    <a:lumMod val="75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0626" y="304800"/>
            <a:ext cx="21275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600" b="1" u="sng" dirty="0" smtClean="0">
                <a:ln>
                  <a:solidFill>
                    <a:srgbClr val="7030A0"/>
                  </a:solidFill>
                </a:ln>
                <a:solidFill>
                  <a:prstClr val="black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 </a:t>
            </a:r>
            <a:r>
              <a:rPr lang="bn-BD" sz="3600" b="1" u="sng" dirty="0" smtClean="0">
                <a:ln>
                  <a:solidFill>
                    <a:srgbClr val="7030A0"/>
                  </a:solidFill>
                </a:ln>
                <a:solidFill>
                  <a:prstClr val="black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u="sng" dirty="0">
              <a:ln>
                <a:solidFill>
                  <a:srgbClr val="7030A0"/>
                </a:solidFill>
              </a:ln>
              <a:solidFill>
                <a:prstClr val="black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66" b="4609"/>
          <a:stretch/>
        </p:blipFill>
        <p:spPr>
          <a:xfrm>
            <a:off x="609600" y="604390"/>
            <a:ext cx="7976986" cy="54154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02304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/>
          <p:nvPr/>
        </p:nvGrpSpPr>
        <p:grpSpPr>
          <a:xfrm>
            <a:off x="2286000" y="1600035"/>
            <a:ext cx="3886200" cy="3577771"/>
            <a:chOff x="2438400" y="1600200"/>
            <a:chExt cx="3886200" cy="3577771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010031799"/>
                </p:ext>
              </p:extLst>
            </p:nvPr>
          </p:nvGraphicFramePr>
          <p:xfrm>
            <a:off x="2438400" y="1600200"/>
            <a:ext cx="3886200" cy="3577771"/>
          </p:xfrm>
          <a:graphic>
            <a:graphicData uri="http://schemas.openxmlformats.org/presentationml/2006/ole">
              <p:oleObj spid="_x0000_s1026" name="Bitmap Image" r:id="rId4" imgW="1800360" imgH="1657440" progId="PBrush">
                <p:embed/>
              </p:oleObj>
            </a:graphicData>
          </a:graphic>
        </p:graphicFrame>
        <p:cxnSp>
          <p:nvCxnSpPr>
            <p:cNvPr id="10" name="Straight Connector 9"/>
            <p:cNvCxnSpPr/>
            <p:nvPr/>
          </p:nvCxnSpPr>
          <p:spPr>
            <a:xfrm>
              <a:off x="4608081" y="2146361"/>
              <a:ext cx="0" cy="2743200"/>
            </a:xfrm>
            <a:prstGeom prst="line">
              <a:avLst/>
            </a:prstGeom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495800" y="2133600"/>
              <a:ext cx="0" cy="2743200"/>
            </a:xfrm>
            <a:prstGeom prst="line">
              <a:avLst/>
            </a:prstGeom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276600" y="3048000"/>
              <a:ext cx="838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৫০%</a:t>
              </a:r>
              <a:endPara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কৃষি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953000" y="3048000"/>
              <a:ext cx="979755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bn-BD" sz="2800" b="1" dirty="0">
                  <a:ln>
                    <a:solidFill>
                      <a:schemeClr val="bg1"/>
                    </a:solidFill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৫০</a:t>
              </a:r>
              <a:r>
                <a:rPr lang="bn-BD" sz="2800" b="1" dirty="0" smtClean="0">
                  <a:ln>
                    <a:solidFill>
                      <a:schemeClr val="bg1"/>
                    </a:solidFill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%</a:t>
              </a:r>
              <a:endParaRPr lang="bn-IN" sz="28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/>
              <a:r>
                <a:rPr lang="bn-IN" sz="2800" b="1" dirty="0" smtClean="0">
                  <a:ln>
                    <a:solidFill>
                      <a:schemeClr val="bg1"/>
                    </a:solidFill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অন্যান্য</a:t>
              </a:r>
              <a:endParaRPr lang="en-US" sz="28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95700" y="506706"/>
            <a:ext cx="20955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</a:t>
            </a:r>
            <a:endParaRPr lang="bn-BD" sz="4400" b="1" dirty="0" smtClean="0">
              <a:ln>
                <a:solidFill>
                  <a:srgbClr val="00B0F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321" y="506706"/>
            <a:ext cx="3083592" cy="2312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42" name="Picture 318" descr="C:\Users\DOEL PC\Desktop\Malaysia\pal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47" y="4080810"/>
            <a:ext cx="3103666" cy="2319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44" name="Picture 320" descr="C:\Users\DOEL PC\Desktop\Malaysia\Mauritius-Touris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1559" y="4002107"/>
            <a:ext cx="3198258" cy="2398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48" name="Picture 324" descr="C:\Users\DOEL PC\Desktop\Malaysia\snakehead_fishing_malaysia_lure_6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92"/>
          <a:stretch/>
        </p:blipFill>
        <p:spPr bwMode="auto">
          <a:xfrm>
            <a:off x="5932755" y="457200"/>
            <a:ext cx="2774218" cy="3011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554267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99112" y="3810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শিল্পপণ্যের মধ্যে রয়েছে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1300" y="953157"/>
            <a:ext cx="3124200" cy="2082800"/>
          </a:xfrm>
          <a:prstGeom prst="roundRect">
            <a:avLst>
              <a:gd name="adj" fmla="val 16667"/>
            </a:avLst>
          </a:prstGeom>
          <a:ln w="57150">
            <a:solidFill>
              <a:srgbClr val="F9135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966" y="3154800"/>
            <a:ext cx="3052293" cy="2743200"/>
          </a:xfrm>
          <a:prstGeom prst="roundRect">
            <a:avLst>
              <a:gd name="adj" fmla="val 16667"/>
            </a:avLst>
          </a:prstGeom>
          <a:ln w="57150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7138" y="3051723"/>
            <a:ext cx="3378200" cy="2846277"/>
          </a:xfrm>
          <a:prstGeom prst="roundRect">
            <a:avLst>
              <a:gd name="adj" fmla="val 16667"/>
            </a:avLst>
          </a:prstGeom>
          <a:ln w="57150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810000" y="3154800"/>
            <a:ext cx="10668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রাবার</a:t>
            </a:r>
            <a:endParaRPr lang="en-US" sz="2800" b="1" dirty="0">
              <a:ln>
                <a:solidFill>
                  <a:srgbClr val="7030A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5935334"/>
            <a:ext cx="10668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endParaRPr lang="en-US" sz="2800" b="1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7228" y="5935334"/>
            <a:ext cx="16764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চীনামাটি</a:t>
            </a:r>
            <a:endParaRPr lang="en-US" sz="2800" b="1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5507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722" y="685800"/>
            <a:ext cx="2686707" cy="21723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3310" y="2809073"/>
            <a:ext cx="2441886" cy="20493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 rot="844606">
            <a:off x="3662274" y="965956"/>
            <a:ext cx="4958256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মালয়েশিয়ার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 খনিজ সম্পদ গুলো -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3150152"/>
            <a:ext cx="1008993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7091" y="4431284"/>
            <a:ext cx="762000" cy="5232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লৌহ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9600" y="5867426"/>
            <a:ext cx="1066800" cy="5232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পেট্রোল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4457560"/>
            <a:ext cx="2604999" cy="19330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901600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143000"/>
            <a:ext cx="8146613" cy="5105400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1403131" y="1660634"/>
            <a:ext cx="804041" cy="1041087"/>
          </a:xfrm>
          <a:custGeom>
            <a:avLst/>
            <a:gdLst>
              <a:gd name="connsiteX0" fmla="*/ 173421 w 804041"/>
              <a:gd name="connsiteY0" fmla="*/ 252249 h 1041087"/>
              <a:gd name="connsiteX1" fmla="*/ 315310 w 804041"/>
              <a:gd name="connsiteY1" fmla="*/ 126125 h 1041087"/>
              <a:gd name="connsiteX2" fmla="*/ 378372 w 804041"/>
              <a:gd name="connsiteY2" fmla="*/ 110359 h 1041087"/>
              <a:gd name="connsiteX3" fmla="*/ 425669 w 804041"/>
              <a:gd name="connsiteY3" fmla="*/ 94594 h 1041087"/>
              <a:gd name="connsiteX4" fmla="*/ 536028 w 804041"/>
              <a:gd name="connsiteY4" fmla="*/ 110359 h 1041087"/>
              <a:gd name="connsiteX5" fmla="*/ 583324 w 804041"/>
              <a:gd name="connsiteY5" fmla="*/ 126125 h 1041087"/>
              <a:gd name="connsiteX6" fmla="*/ 614855 w 804041"/>
              <a:gd name="connsiteY6" fmla="*/ 173421 h 1041087"/>
              <a:gd name="connsiteX7" fmla="*/ 630621 w 804041"/>
              <a:gd name="connsiteY7" fmla="*/ 220718 h 1041087"/>
              <a:gd name="connsiteX8" fmla="*/ 646386 w 804041"/>
              <a:gd name="connsiteY8" fmla="*/ 315311 h 1041087"/>
              <a:gd name="connsiteX9" fmla="*/ 693683 w 804041"/>
              <a:gd name="connsiteY9" fmla="*/ 346842 h 1041087"/>
              <a:gd name="connsiteX10" fmla="*/ 804041 w 804041"/>
              <a:gd name="connsiteY10" fmla="*/ 378373 h 1041087"/>
              <a:gd name="connsiteX11" fmla="*/ 740979 w 804041"/>
              <a:gd name="connsiteY11" fmla="*/ 520263 h 1041087"/>
              <a:gd name="connsiteX12" fmla="*/ 725214 w 804041"/>
              <a:gd name="connsiteY12" fmla="*/ 567559 h 1041087"/>
              <a:gd name="connsiteX13" fmla="*/ 709448 w 804041"/>
              <a:gd name="connsiteY13" fmla="*/ 614856 h 1041087"/>
              <a:gd name="connsiteX14" fmla="*/ 693683 w 804041"/>
              <a:gd name="connsiteY14" fmla="*/ 693683 h 1041087"/>
              <a:gd name="connsiteX15" fmla="*/ 662152 w 804041"/>
              <a:gd name="connsiteY15" fmla="*/ 788276 h 1041087"/>
              <a:gd name="connsiteX16" fmla="*/ 614855 w 804041"/>
              <a:gd name="connsiteY16" fmla="*/ 930166 h 1041087"/>
              <a:gd name="connsiteX17" fmla="*/ 567559 w 804041"/>
              <a:gd name="connsiteY17" fmla="*/ 961697 h 1041087"/>
              <a:gd name="connsiteX18" fmla="*/ 488731 w 804041"/>
              <a:gd name="connsiteY18" fmla="*/ 1040525 h 1041087"/>
              <a:gd name="connsiteX19" fmla="*/ 394138 w 804041"/>
              <a:gd name="connsiteY19" fmla="*/ 1024759 h 1041087"/>
              <a:gd name="connsiteX20" fmla="*/ 346841 w 804041"/>
              <a:gd name="connsiteY20" fmla="*/ 977463 h 1041087"/>
              <a:gd name="connsiteX21" fmla="*/ 331076 w 804041"/>
              <a:gd name="connsiteY21" fmla="*/ 930166 h 1041087"/>
              <a:gd name="connsiteX22" fmla="*/ 299545 w 804041"/>
              <a:gd name="connsiteY22" fmla="*/ 882869 h 1041087"/>
              <a:gd name="connsiteX23" fmla="*/ 268014 w 804041"/>
              <a:gd name="connsiteY23" fmla="*/ 756745 h 1041087"/>
              <a:gd name="connsiteX24" fmla="*/ 252248 w 804041"/>
              <a:gd name="connsiteY24" fmla="*/ 362607 h 1041087"/>
              <a:gd name="connsiteX25" fmla="*/ 220717 w 804041"/>
              <a:gd name="connsiteY25" fmla="*/ 283780 h 1041087"/>
              <a:gd name="connsiteX26" fmla="*/ 173421 w 804041"/>
              <a:gd name="connsiteY26" fmla="*/ 252249 h 1041087"/>
              <a:gd name="connsiteX27" fmla="*/ 110359 w 804041"/>
              <a:gd name="connsiteY27" fmla="*/ 157656 h 1041087"/>
              <a:gd name="connsiteX28" fmla="*/ 78828 w 804041"/>
              <a:gd name="connsiteY28" fmla="*/ 110359 h 1041087"/>
              <a:gd name="connsiteX29" fmla="*/ 0 w 804041"/>
              <a:gd name="connsiteY29" fmla="*/ 94594 h 1041087"/>
              <a:gd name="connsiteX30" fmla="*/ 31531 w 804041"/>
              <a:gd name="connsiteY30" fmla="*/ 47297 h 1041087"/>
              <a:gd name="connsiteX31" fmla="*/ 78828 w 804041"/>
              <a:gd name="connsiteY31" fmla="*/ 31532 h 1041087"/>
              <a:gd name="connsiteX32" fmla="*/ 110359 w 804041"/>
              <a:gd name="connsiteY32" fmla="*/ 0 h 1041087"/>
              <a:gd name="connsiteX33" fmla="*/ 283779 w 804041"/>
              <a:gd name="connsiteY33" fmla="*/ 15766 h 1041087"/>
              <a:gd name="connsiteX34" fmla="*/ 331076 w 804041"/>
              <a:gd name="connsiteY34" fmla="*/ 63063 h 1041087"/>
              <a:gd name="connsiteX35" fmla="*/ 378372 w 804041"/>
              <a:gd name="connsiteY35" fmla="*/ 94594 h 104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04041" h="1041087">
                <a:moveTo>
                  <a:pt x="173421" y="252249"/>
                </a:moveTo>
                <a:cubicBezTo>
                  <a:pt x="427237" y="220521"/>
                  <a:pt x="213900" y="288383"/>
                  <a:pt x="315310" y="126125"/>
                </a:cubicBezTo>
                <a:cubicBezTo>
                  <a:pt x="326794" y="107751"/>
                  <a:pt x="357538" y="116312"/>
                  <a:pt x="378372" y="110359"/>
                </a:cubicBezTo>
                <a:cubicBezTo>
                  <a:pt x="394351" y="105794"/>
                  <a:pt x="409903" y="99849"/>
                  <a:pt x="425669" y="94594"/>
                </a:cubicBezTo>
                <a:cubicBezTo>
                  <a:pt x="462455" y="99849"/>
                  <a:pt x="499590" y="103071"/>
                  <a:pt x="536028" y="110359"/>
                </a:cubicBezTo>
                <a:cubicBezTo>
                  <a:pt x="552323" y="113618"/>
                  <a:pt x="570347" y="115744"/>
                  <a:pt x="583324" y="126125"/>
                </a:cubicBezTo>
                <a:cubicBezTo>
                  <a:pt x="598120" y="137962"/>
                  <a:pt x="606381" y="156474"/>
                  <a:pt x="614855" y="173421"/>
                </a:cubicBezTo>
                <a:cubicBezTo>
                  <a:pt x="622287" y="188285"/>
                  <a:pt x="625366" y="204952"/>
                  <a:pt x="630621" y="220718"/>
                </a:cubicBezTo>
                <a:cubicBezTo>
                  <a:pt x="635876" y="252249"/>
                  <a:pt x="632090" y="286720"/>
                  <a:pt x="646386" y="315311"/>
                </a:cubicBezTo>
                <a:cubicBezTo>
                  <a:pt x="654860" y="332259"/>
                  <a:pt x="676735" y="338368"/>
                  <a:pt x="693683" y="346842"/>
                </a:cubicBezTo>
                <a:cubicBezTo>
                  <a:pt x="716297" y="358149"/>
                  <a:pt x="783840" y="373323"/>
                  <a:pt x="804041" y="378373"/>
                </a:cubicBezTo>
                <a:cubicBezTo>
                  <a:pt x="754073" y="453323"/>
                  <a:pt x="778501" y="407694"/>
                  <a:pt x="740979" y="520263"/>
                </a:cubicBezTo>
                <a:lnTo>
                  <a:pt x="725214" y="567559"/>
                </a:lnTo>
                <a:cubicBezTo>
                  <a:pt x="719959" y="583325"/>
                  <a:pt x="712707" y="598560"/>
                  <a:pt x="709448" y="614856"/>
                </a:cubicBezTo>
                <a:cubicBezTo>
                  <a:pt x="704193" y="641132"/>
                  <a:pt x="700733" y="667831"/>
                  <a:pt x="693683" y="693683"/>
                </a:cubicBezTo>
                <a:cubicBezTo>
                  <a:pt x="684938" y="725748"/>
                  <a:pt x="667616" y="755492"/>
                  <a:pt x="662152" y="788276"/>
                </a:cubicBezTo>
                <a:cubicBezTo>
                  <a:pt x="651582" y="851694"/>
                  <a:pt x="659191" y="885830"/>
                  <a:pt x="614855" y="930166"/>
                </a:cubicBezTo>
                <a:cubicBezTo>
                  <a:pt x="601457" y="943564"/>
                  <a:pt x="583324" y="951187"/>
                  <a:pt x="567559" y="961697"/>
                </a:cubicBezTo>
                <a:cubicBezTo>
                  <a:pt x="550742" y="986922"/>
                  <a:pt x="526569" y="1036321"/>
                  <a:pt x="488731" y="1040525"/>
                </a:cubicBezTo>
                <a:cubicBezTo>
                  <a:pt x="456961" y="1044055"/>
                  <a:pt x="425669" y="1030014"/>
                  <a:pt x="394138" y="1024759"/>
                </a:cubicBezTo>
                <a:cubicBezTo>
                  <a:pt x="378372" y="1008994"/>
                  <a:pt x="359208" y="996014"/>
                  <a:pt x="346841" y="977463"/>
                </a:cubicBezTo>
                <a:cubicBezTo>
                  <a:pt x="337623" y="963636"/>
                  <a:pt x="338508" y="945030"/>
                  <a:pt x="331076" y="930166"/>
                </a:cubicBezTo>
                <a:cubicBezTo>
                  <a:pt x="322602" y="913218"/>
                  <a:pt x="308019" y="899816"/>
                  <a:pt x="299545" y="882869"/>
                </a:cubicBezTo>
                <a:cubicBezTo>
                  <a:pt x="283384" y="850546"/>
                  <a:pt x="274011" y="786734"/>
                  <a:pt x="268014" y="756745"/>
                </a:cubicBezTo>
                <a:cubicBezTo>
                  <a:pt x="262759" y="625366"/>
                  <a:pt x="265331" y="493439"/>
                  <a:pt x="252248" y="362607"/>
                </a:cubicBezTo>
                <a:cubicBezTo>
                  <a:pt x="249432" y="334448"/>
                  <a:pt x="237166" y="306808"/>
                  <a:pt x="220717" y="283780"/>
                </a:cubicBezTo>
                <a:cubicBezTo>
                  <a:pt x="209704" y="268362"/>
                  <a:pt x="189186" y="262759"/>
                  <a:pt x="173421" y="252249"/>
                </a:cubicBezTo>
                <a:lnTo>
                  <a:pt x="110359" y="157656"/>
                </a:lnTo>
                <a:cubicBezTo>
                  <a:pt x="99849" y="141890"/>
                  <a:pt x="97408" y="114075"/>
                  <a:pt x="78828" y="110359"/>
                </a:cubicBezTo>
                <a:lnTo>
                  <a:pt x="0" y="94594"/>
                </a:lnTo>
                <a:cubicBezTo>
                  <a:pt x="10510" y="78828"/>
                  <a:pt x="16735" y="59134"/>
                  <a:pt x="31531" y="47297"/>
                </a:cubicBezTo>
                <a:cubicBezTo>
                  <a:pt x="44508" y="36916"/>
                  <a:pt x="64578" y="40082"/>
                  <a:pt x="78828" y="31532"/>
                </a:cubicBezTo>
                <a:cubicBezTo>
                  <a:pt x="91574" y="23884"/>
                  <a:pt x="99849" y="10511"/>
                  <a:pt x="110359" y="0"/>
                </a:cubicBezTo>
                <a:cubicBezTo>
                  <a:pt x="168166" y="5255"/>
                  <a:pt x="227967" y="-180"/>
                  <a:pt x="283779" y="15766"/>
                </a:cubicBezTo>
                <a:cubicBezTo>
                  <a:pt x="305217" y="21891"/>
                  <a:pt x="313948" y="48789"/>
                  <a:pt x="331076" y="63063"/>
                </a:cubicBezTo>
                <a:cubicBezTo>
                  <a:pt x="345632" y="75193"/>
                  <a:pt x="378372" y="94594"/>
                  <a:pt x="378372" y="94594"/>
                </a:cubicBezTo>
              </a:path>
            </a:pathLst>
          </a:custGeom>
          <a:solidFill>
            <a:srgbClr val="00B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4470117" y="4183029"/>
            <a:ext cx="937455" cy="600852"/>
          </a:xfrm>
          <a:custGeom>
            <a:avLst/>
            <a:gdLst>
              <a:gd name="connsiteX0" fmla="*/ 54586 w 937455"/>
              <a:gd name="connsiteY0" fmla="*/ 88 h 600852"/>
              <a:gd name="connsiteX1" fmla="*/ 70352 w 937455"/>
              <a:gd name="connsiteY1" fmla="*/ 78916 h 600852"/>
              <a:gd name="connsiteX2" fmla="*/ 149180 w 937455"/>
              <a:gd name="connsiteY2" fmla="*/ 157743 h 600852"/>
              <a:gd name="connsiteX3" fmla="*/ 196476 w 937455"/>
              <a:gd name="connsiteY3" fmla="*/ 173509 h 600852"/>
              <a:gd name="connsiteX4" fmla="*/ 228007 w 937455"/>
              <a:gd name="connsiteY4" fmla="*/ 220805 h 600852"/>
              <a:gd name="connsiteX5" fmla="*/ 243773 w 937455"/>
              <a:gd name="connsiteY5" fmla="*/ 268102 h 600852"/>
              <a:gd name="connsiteX6" fmla="*/ 291069 w 937455"/>
              <a:gd name="connsiteY6" fmla="*/ 283868 h 600852"/>
              <a:gd name="connsiteX7" fmla="*/ 480255 w 937455"/>
              <a:gd name="connsiteY7" fmla="*/ 252337 h 600852"/>
              <a:gd name="connsiteX8" fmla="*/ 669442 w 937455"/>
              <a:gd name="connsiteY8" fmla="*/ 268102 h 600852"/>
              <a:gd name="connsiteX9" fmla="*/ 732504 w 937455"/>
              <a:gd name="connsiteY9" fmla="*/ 362695 h 600852"/>
              <a:gd name="connsiteX10" fmla="*/ 811331 w 937455"/>
              <a:gd name="connsiteY10" fmla="*/ 441523 h 600852"/>
              <a:gd name="connsiteX11" fmla="*/ 921690 w 937455"/>
              <a:gd name="connsiteY11" fmla="*/ 441523 h 600852"/>
              <a:gd name="connsiteX12" fmla="*/ 937455 w 937455"/>
              <a:gd name="connsiteY12" fmla="*/ 504585 h 600852"/>
              <a:gd name="connsiteX13" fmla="*/ 921690 w 937455"/>
              <a:gd name="connsiteY13" fmla="*/ 567647 h 600852"/>
              <a:gd name="connsiteX14" fmla="*/ 874393 w 937455"/>
              <a:gd name="connsiteY14" fmla="*/ 583412 h 600852"/>
              <a:gd name="connsiteX15" fmla="*/ 622145 w 937455"/>
              <a:gd name="connsiteY15" fmla="*/ 567647 h 600852"/>
              <a:gd name="connsiteX16" fmla="*/ 559083 w 937455"/>
              <a:gd name="connsiteY16" fmla="*/ 551881 h 600852"/>
              <a:gd name="connsiteX17" fmla="*/ 511786 w 937455"/>
              <a:gd name="connsiteY17" fmla="*/ 536116 h 600852"/>
              <a:gd name="connsiteX18" fmla="*/ 354131 w 937455"/>
              <a:gd name="connsiteY18" fmla="*/ 551881 h 600852"/>
              <a:gd name="connsiteX19" fmla="*/ 212242 w 937455"/>
              <a:gd name="connsiteY19" fmla="*/ 599178 h 600852"/>
              <a:gd name="connsiteX20" fmla="*/ 164945 w 937455"/>
              <a:gd name="connsiteY20" fmla="*/ 567647 h 600852"/>
              <a:gd name="connsiteX21" fmla="*/ 149180 w 937455"/>
              <a:gd name="connsiteY21" fmla="*/ 378461 h 600852"/>
              <a:gd name="connsiteX22" fmla="*/ 133414 w 937455"/>
              <a:gd name="connsiteY22" fmla="*/ 331164 h 600852"/>
              <a:gd name="connsiteX23" fmla="*/ 38821 w 937455"/>
              <a:gd name="connsiteY23" fmla="*/ 299633 h 600852"/>
              <a:gd name="connsiteX24" fmla="*/ 23055 w 937455"/>
              <a:gd name="connsiteY24" fmla="*/ 94681 h 600852"/>
              <a:gd name="connsiteX25" fmla="*/ 54586 w 937455"/>
              <a:gd name="connsiteY25" fmla="*/ 88 h 60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37455" h="600852">
                <a:moveTo>
                  <a:pt x="54586" y="88"/>
                </a:moveTo>
                <a:cubicBezTo>
                  <a:pt x="62469" y="-2539"/>
                  <a:pt x="60943" y="53826"/>
                  <a:pt x="70352" y="78916"/>
                </a:cubicBezTo>
                <a:cubicBezTo>
                  <a:pt x="84905" y="117724"/>
                  <a:pt x="113606" y="139956"/>
                  <a:pt x="149180" y="157743"/>
                </a:cubicBezTo>
                <a:cubicBezTo>
                  <a:pt x="164044" y="165175"/>
                  <a:pt x="180711" y="168254"/>
                  <a:pt x="196476" y="173509"/>
                </a:cubicBezTo>
                <a:cubicBezTo>
                  <a:pt x="206986" y="189274"/>
                  <a:pt x="219533" y="203858"/>
                  <a:pt x="228007" y="220805"/>
                </a:cubicBezTo>
                <a:cubicBezTo>
                  <a:pt x="235439" y="235669"/>
                  <a:pt x="232022" y="256351"/>
                  <a:pt x="243773" y="268102"/>
                </a:cubicBezTo>
                <a:cubicBezTo>
                  <a:pt x="255524" y="279853"/>
                  <a:pt x="275304" y="278613"/>
                  <a:pt x="291069" y="283868"/>
                </a:cubicBezTo>
                <a:cubicBezTo>
                  <a:pt x="357489" y="267263"/>
                  <a:pt x="406438" y="252337"/>
                  <a:pt x="480255" y="252337"/>
                </a:cubicBezTo>
                <a:cubicBezTo>
                  <a:pt x="543536" y="252337"/>
                  <a:pt x="606380" y="262847"/>
                  <a:pt x="669442" y="268102"/>
                </a:cubicBezTo>
                <a:cubicBezTo>
                  <a:pt x="697147" y="351222"/>
                  <a:pt x="666895" y="283965"/>
                  <a:pt x="732504" y="362695"/>
                </a:cubicBezTo>
                <a:cubicBezTo>
                  <a:pt x="798196" y="441525"/>
                  <a:pt x="724619" y="383714"/>
                  <a:pt x="811331" y="441523"/>
                </a:cubicBezTo>
                <a:cubicBezTo>
                  <a:pt x="845022" y="430292"/>
                  <a:pt x="887046" y="406879"/>
                  <a:pt x="921690" y="441523"/>
                </a:cubicBezTo>
                <a:cubicBezTo>
                  <a:pt x="937011" y="456844"/>
                  <a:pt x="932200" y="483564"/>
                  <a:pt x="937455" y="504585"/>
                </a:cubicBezTo>
                <a:cubicBezTo>
                  <a:pt x="932200" y="525606"/>
                  <a:pt x="935226" y="550728"/>
                  <a:pt x="921690" y="567647"/>
                </a:cubicBezTo>
                <a:cubicBezTo>
                  <a:pt x="911309" y="580624"/>
                  <a:pt x="891011" y="583412"/>
                  <a:pt x="874393" y="583412"/>
                </a:cubicBezTo>
                <a:cubicBezTo>
                  <a:pt x="790146" y="583412"/>
                  <a:pt x="706228" y="572902"/>
                  <a:pt x="622145" y="567647"/>
                </a:cubicBezTo>
                <a:cubicBezTo>
                  <a:pt x="601124" y="562392"/>
                  <a:pt x="579917" y="557834"/>
                  <a:pt x="559083" y="551881"/>
                </a:cubicBezTo>
                <a:cubicBezTo>
                  <a:pt x="543104" y="547316"/>
                  <a:pt x="528404" y="536116"/>
                  <a:pt x="511786" y="536116"/>
                </a:cubicBezTo>
                <a:cubicBezTo>
                  <a:pt x="458972" y="536116"/>
                  <a:pt x="406683" y="546626"/>
                  <a:pt x="354131" y="551881"/>
                </a:cubicBezTo>
                <a:cubicBezTo>
                  <a:pt x="304219" y="585156"/>
                  <a:pt x="285067" y="607269"/>
                  <a:pt x="212242" y="599178"/>
                </a:cubicBezTo>
                <a:cubicBezTo>
                  <a:pt x="193410" y="597086"/>
                  <a:pt x="180711" y="578157"/>
                  <a:pt x="164945" y="567647"/>
                </a:cubicBezTo>
                <a:cubicBezTo>
                  <a:pt x="159690" y="504585"/>
                  <a:pt x="157543" y="441186"/>
                  <a:pt x="149180" y="378461"/>
                </a:cubicBezTo>
                <a:cubicBezTo>
                  <a:pt x="146984" y="361988"/>
                  <a:pt x="146937" y="340823"/>
                  <a:pt x="133414" y="331164"/>
                </a:cubicBezTo>
                <a:cubicBezTo>
                  <a:pt x="106368" y="311846"/>
                  <a:pt x="38821" y="299633"/>
                  <a:pt x="38821" y="299633"/>
                </a:cubicBezTo>
                <a:cubicBezTo>
                  <a:pt x="-19771" y="211746"/>
                  <a:pt x="-826" y="261845"/>
                  <a:pt x="23055" y="94681"/>
                </a:cubicBezTo>
                <a:cubicBezTo>
                  <a:pt x="26119" y="73231"/>
                  <a:pt x="46703" y="2715"/>
                  <a:pt x="54586" y="88"/>
                </a:cubicBezTo>
                <a:close/>
              </a:path>
            </a:pathLst>
          </a:custGeom>
          <a:ln>
            <a:solidFill>
              <a:srgbClr val="00B0F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 rot="20826563">
            <a:off x="2133600" y="4349009"/>
            <a:ext cx="802070" cy="607761"/>
          </a:xfrm>
          <a:custGeom>
            <a:avLst/>
            <a:gdLst>
              <a:gd name="connsiteX0" fmla="*/ 92565 w 1117323"/>
              <a:gd name="connsiteY0" fmla="*/ 63062 h 819807"/>
              <a:gd name="connsiteX1" fmla="*/ 265986 w 1117323"/>
              <a:gd name="connsiteY1" fmla="*/ 31531 h 819807"/>
              <a:gd name="connsiteX2" fmla="*/ 738951 w 1117323"/>
              <a:gd name="connsiteY2" fmla="*/ 0 h 819807"/>
              <a:gd name="connsiteX3" fmla="*/ 880841 w 1117323"/>
              <a:gd name="connsiteY3" fmla="*/ 15766 h 819807"/>
              <a:gd name="connsiteX4" fmla="*/ 912372 w 1117323"/>
              <a:gd name="connsiteY4" fmla="*/ 110359 h 819807"/>
              <a:gd name="connsiteX5" fmla="*/ 943903 w 1117323"/>
              <a:gd name="connsiteY5" fmla="*/ 204952 h 819807"/>
              <a:gd name="connsiteX6" fmla="*/ 959668 w 1117323"/>
              <a:gd name="connsiteY6" fmla="*/ 252248 h 819807"/>
              <a:gd name="connsiteX7" fmla="*/ 975434 w 1117323"/>
              <a:gd name="connsiteY7" fmla="*/ 315310 h 819807"/>
              <a:gd name="connsiteX8" fmla="*/ 1006965 w 1117323"/>
              <a:gd name="connsiteY8" fmla="*/ 409904 h 819807"/>
              <a:gd name="connsiteX9" fmla="*/ 1038496 w 1117323"/>
              <a:gd name="connsiteY9" fmla="*/ 567559 h 819807"/>
              <a:gd name="connsiteX10" fmla="*/ 1054261 w 1117323"/>
              <a:gd name="connsiteY10" fmla="*/ 614855 h 819807"/>
              <a:gd name="connsiteX11" fmla="*/ 1117323 w 1117323"/>
              <a:gd name="connsiteY11" fmla="*/ 709448 h 819807"/>
              <a:gd name="connsiteX12" fmla="*/ 1070027 w 1117323"/>
              <a:gd name="connsiteY12" fmla="*/ 740979 h 819807"/>
              <a:gd name="connsiteX13" fmla="*/ 975434 w 1117323"/>
              <a:gd name="connsiteY13" fmla="*/ 709448 h 819807"/>
              <a:gd name="connsiteX14" fmla="*/ 959668 w 1117323"/>
              <a:gd name="connsiteY14" fmla="*/ 662152 h 819807"/>
              <a:gd name="connsiteX15" fmla="*/ 865075 w 1117323"/>
              <a:gd name="connsiteY15" fmla="*/ 630621 h 819807"/>
              <a:gd name="connsiteX16" fmla="*/ 817779 w 1117323"/>
              <a:gd name="connsiteY16" fmla="*/ 646386 h 819807"/>
              <a:gd name="connsiteX17" fmla="*/ 723186 w 1117323"/>
              <a:gd name="connsiteY17" fmla="*/ 709448 h 819807"/>
              <a:gd name="connsiteX18" fmla="*/ 707420 w 1117323"/>
              <a:gd name="connsiteY18" fmla="*/ 756745 h 819807"/>
              <a:gd name="connsiteX19" fmla="*/ 612827 w 1117323"/>
              <a:gd name="connsiteY19" fmla="*/ 819807 h 819807"/>
              <a:gd name="connsiteX20" fmla="*/ 581296 w 1117323"/>
              <a:gd name="connsiteY20" fmla="*/ 772510 h 819807"/>
              <a:gd name="connsiteX21" fmla="*/ 549765 w 1117323"/>
              <a:gd name="connsiteY21" fmla="*/ 425669 h 819807"/>
              <a:gd name="connsiteX22" fmla="*/ 518234 w 1117323"/>
              <a:gd name="connsiteY22" fmla="*/ 362607 h 819807"/>
              <a:gd name="connsiteX23" fmla="*/ 486703 w 1117323"/>
              <a:gd name="connsiteY23" fmla="*/ 315310 h 819807"/>
              <a:gd name="connsiteX24" fmla="*/ 392110 w 1117323"/>
              <a:gd name="connsiteY24" fmla="*/ 268014 h 819807"/>
              <a:gd name="connsiteX25" fmla="*/ 139861 w 1117323"/>
              <a:gd name="connsiteY25" fmla="*/ 220717 h 819807"/>
              <a:gd name="connsiteX26" fmla="*/ 13737 w 1117323"/>
              <a:gd name="connsiteY26" fmla="*/ 204952 h 819807"/>
              <a:gd name="connsiteX27" fmla="*/ 13737 w 1117323"/>
              <a:gd name="connsiteY27" fmla="*/ 47297 h 81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17323" h="819807">
                <a:moveTo>
                  <a:pt x="92565" y="63062"/>
                </a:moveTo>
                <a:cubicBezTo>
                  <a:pt x="142342" y="53107"/>
                  <a:pt x="217009" y="37293"/>
                  <a:pt x="265986" y="31531"/>
                </a:cubicBezTo>
                <a:cubicBezTo>
                  <a:pt x="426698" y="12624"/>
                  <a:pt x="574859" y="8637"/>
                  <a:pt x="738951" y="0"/>
                </a:cubicBezTo>
                <a:cubicBezTo>
                  <a:pt x="786248" y="5255"/>
                  <a:pt x="840693" y="-9783"/>
                  <a:pt x="880841" y="15766"/>
                </a:cubicBezTo>
                <a:cubicBezTo>
                  <a:pt x="908881" y="33610"/>
                  <a:pt x="901862" y="78828"/>
                  <a:pt x="912372" y="110359"/>
                </a:cubicBezTo>
                <a:lnTo>
                  <a:pt x="943903" y="204952"/>
                </a:lnTo>
                <a:cubicBezTo>
                  <a:pt x="949158" y="220717"/>
                  <a:pt x="955637" y="236126"/>
                  <a:pt x="959668" y="252248"/>
                </a:cubicBezTo>
                <a:cubicBezTo>
                  <a:pt x="964923" y="273269"/>
                  <a:pt x="969208" y="294556"/>
                  <a:pt x="975434" y="315310"/>
                </a:cubicBezTo>
                <a:cubicBezTo>
                  <a:pt x="984985" y="347145"/>
                  <a:pt x="1000447" y="377313"/>
                  <a:pt x="1006965" y="409904"/>
                </a:cubicBezTo>
                <a:cubicBezTo>
                  <a:pt x="1017475" y="462456"/>
                  <a:pt x="1021549" y="516717"/>
                  <a:pt x="1038496" y="567559"/>
                </a:cubicBezTo>
                <a:cubicBezTo>
                  <a:pt x="1043751" y="583324"/>
                  <a:pt x="1046191" y="600328"/>
                  <a:pt x="1054261" y="614855"/>
                </a:cubicBezTo>
                <a:cubicBezTo>
                  <a:pt x="1072665" y="647982"/>
                  <a:pt x="1117323" y="709448"/>
                  <a:pt x="1117323" y="709448"/>
                </a:cubicBezTo>
                <a:cubicBezTo>
                  <a:pt x="1101558" y="719958"/>
                  <a:pt x="1088975" y="740979"/>
                  <a:pt x="1070027" y="740979"/>
                </a:cubicBezTo>
                <a:cubicBezTo>
                  <a:pt x="1036790" y="740979"/>
                  <a:pt x="975434" y="709448"/>
                  <a:pt x="975434" y="709448"/>
                </a:cubicBezTo>
                <a:cubicBezTo>
                  <a:pt x="970179" y="693683"/>
                  <a:pt x="973191" y="671811"/>
                  <a:pt x="959668" y="662152"/>
                </a:cubicBezTo>
                <a:cubicBezTo>
                  <a:pt x="932622" y="642834"/>
                  <a:pt x="865075" y="630621"/>
                  <a:pt x="865075" y="630621"/>
                </a:cubicBezTo>
                <a:cubicBezTo>
                  <a:pt x="849310" y="635876"/>
                  <a:pt x="832306" y="638316"/>
                  <a:pt x="817779" y="646386"/>
                </a:cubicBezTo>
                <a:cubicBezTo>
                  <a:pt x="784652" y="664790"/>
                  <a:pt x="723186" y="709448"/>
                  <a:pt x="723186" y="709448"/>
                </a:cubicBezTo>
                <a:cubicBezTo>
                  <a:pt x="717931" y="725214"/>
                  <a:pt x="719171" y="744994"/>
                  <a:pt x="707420" y="756745"/>
                </a:cubicBezTo>
                <a:cubicBezTo>
                  <a:pt x="680624" y="783541"/>
                  <a:pt x="612827" y="819807"/>
                  <a:pt x="612827" y="819807"/>
                </a:cubicBezTo>
                <a:cubicBezTo>
                  <a:pt x="602317" y="804041"/>
                  <a:pt x="584251" y="791226"/>
                  <a:pt x="581296" y="772510"/>
                </a:cubicBezTo>
                <a:cubicBezTo>
                  <a:pt x="575694" y="737031"/>
                  <a:pt x="574767" y="509008"/>
                  <a:pt x="549765" y="425669"/>
                </a:cubicBezTo>
                <a:cubicBezTo>
                  <a:pt x="543012" y="403158"/>
                  <a:pt x="529894" y="383012"/>
                  <a:pt x="518234" y="362607"/>
                </a:cubicBezTo>
                <a:cubicBezTo>
                  <a:pt x="508833" y="346156"/>
                  <a:pt x="500101" y="328708"/>
                  <a:pt x="486703" y="315310"/>
                </a:cubicBezTo>
                <a:cubicBezTo>
                  <a:pt x="456141" y="284748"/>
                  <a:pt x="430577" y="280836"/>
                  <a:pt x="392110" y="268014"/>
                </a:cubicBezTo>
                <a:cubicBezTo>
                  <a:pt x="285818" y="197153"/>
                  <a:pt x="370879" y="242719"/>
                  <a:pt x="139861" y="220717"/>
                </a:cubicBezTo>
                <a:cubicBezTo>
                  <a:pt x="97683" y="216700"/>
                  <a:pt x="38657" y="239217"/>
                  <a:pt x="13737" y="204952"/>
                </a:cubicBezTo>
                <a:cubicBezTo>
                  <a:pt x="-17172" y="162452"/>
                  <a:pt x="13737" y="99849"/>
                  <a:pt x="13737" y="47297"/>
                </a:cubicBezTo>
              </a:path>
            </a:pathLst>
          </a:custGeom>
          <a:solidFill>
            <a:srgbClr val="00B0F0"/>
          </a:solidFill>
          <a:ln w="57150">
            <a:solidFill>
              <a:srgbClr val="F913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524000" y="2632140"/>
            <a:ext cx="804042" cy="568260"/>
          </a:xfrm>
          <a:custGeom>
            <a:avLst/>
            <a:gdLst>
              <a:gd name="connsiteX0" fmla="*/ 94593 w 804042"/>
              <a:gd name="connsiteY0" fmla="*/ 0 h 568260"/>
              <a:gd name="connsiteX1" fmla="*/ 78828 w 804042"/>
              <a:gd name="connsiteY1" fmla="*/ 157655 h 568260"/>
              <a:gd name="connsiteX2" fmla="*/ 47297 w 804042"/>
              <a:gd name="connsiteY2" fmla="*/ 252248 h 568260"/>
              <a:gd name="connsiteX3" fmla="*/ 0 w 804042"/>
              <a:gd name="connsiteY3" fmla="*/ 346841 h 568260"/>
              <a:gd name="connsiteX4" fmla="*/ 15766 w 804042"/>
              <a:gd name="connsiteY4" fmla="*/ 536027 h 568260"/>
              <a:gd name="connsiteX5" fmla="*/ 63062 w 804042"/>
              <a:gd name="connsiteY5" fmla="*/ 567558 h 568260"/>
              <a:gd name="connsiteX6" fmla="*/ 220718 w 804042"/>
              <a:gd name="connsiteY6" fmla="*/ 551793 h 568260"/>
              <a:gd name="connsiteX7" fmla="*/ 362607 w 804042"/>
              <a:gd name="connsiteY7" fmla="*/ 472965 h 568260"/>
              <a:gd name="connsiteX8" fmla="*/ 646386 w 804042"/>
              <a:gd name="connsiteY8" fmla="*/ 488731 h 568260"/>
              <a:gd name="connsiteX9" fmla="*/ 693683 w 804042"/>
              <a:gd name="connsiteY9" fmla="*/ 472965 h 568260"/>
              <a:gd name="connsiteX10" fmla="*/ 709449 w 804042"/>
              <a:gd name="connsiteY10" fmla="*/ 425669 h 568260"/>
              <a:gd name="connsiteX11" fmla="*/ 804042 w 804042"/>
              <a:gd name="connsiteY11" fmla="*/ 362607 h 568260"/>
              <a:gd name="connsiteX12" fmla="*/ 788276 w 804042"/>
              <a:gd name="connsiteY12" fmla="*/ 315310 h 568260"/>
              <a:gd name="connsiteX13" fmla="*/ 740980 w 804042"/>
              <a:gd name="connsiteY13" fmla="*/ 299545 h 568260"/>
              <a:gd name="connsiteX14" fmla="*/ 551793 w 804042"/>
              <a:gd name="connsiteY14" fmla="*/ 252248 h 568260"/>
              <a:gd name="connsiteX15" fmla="*/ 488731 w 804042"/>
              <a:gd name="connsiteY15" fmla="*/ 173420 h 568260"/>
              <a:gd name="connsiteX16" fmla="*/ 457200 w 804042"/>
              <a:gd name="connsiteY16" fmla="*/ 78827 h 568260"/>
              <a:gd name="connsiteX17" fmla="*/ 346842 w 804042"/>
              <a:gd name="connsiteY17" fmla="*/ 94593 h 568260"/>
              <a:gd name="connsiteX18" fmla="*/ 299545 w 804042"/>
              <a:gd name="connsiteY18" fmla="*/ 126124 h 568260"/>
              <a:gd name="connsiteX19" fmla="*/ 252249 w 804042"/>
              <a:gd name="connsiteY19" fmla="*/ 141889 h 568260"/>
              <a:gd name="connsiteX20" fmla="*/ 220718 w 804042"/>
              <a:gd name="connsiteY20" fmla="*/ 94593 h 568260"/>
              <a:gd name="connsiteX21" fmla="*/ 141890 w 804042"/>
              <a:gd name="connsiteY21" fmla="*/ 31531 h 568260"/>
              <a:gd name="connsiteX22" fmla="*/ 78828 w 804042"/>
              <a:gd name="connsiteY22" fmla="*/ 15765 h 568260"/>
              <a:gd name="connsiteX23" fmla="*/ 78828 w 804042"/>
              <a:gd name="connsiteY23" fmla="*/ 126124 h 56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04042" h="568260">
                <a:moveTo>
                  <a:pt x="94593" y="0"/>
                </a:moveTo>
                <a:cubicBezTo>
                  <a:pt x="89338" y="52552"/>
                  <a:pt x="88561" y="105746"/>
                  <a:pt x="78828" y="157655"/>
                </a:cubicBezTo>
                <a:cubicBezTo>
                  <a:pt x="72703" y="190322"/>
                  <a:pt x="57807" y="220717"/>
                  <a:pt x="47297" y="252248"/>
                </a:cubicBezTo>
                <a:cubicBezTo>
                  <a:pt x="25540" y="317519"/>
                  <a:pt x="40749" y="285719"/>
                  <a:pt x="0" y="346841"/>
                </a:cubicBezTo>
                <a:cubicBezTo>
                  <a:pt x="5255" y="409903"/>
                  <a:pt x="-1619" y="475181"/>
                  <a:pt x="15766" y="536027"/>
                </a:cubicBezTo>
                <a:cubicBezTo>
                  <a:pt x="20971" y="554246"/>
                  <a:pt x="44170" y="566105"/>
                  <a:pt x="63062" y="567558"/>
                </a:cubicBezTo>
                <a:cubicBezTo>
                  <a:pt x="115721" y="571609"/>
                  <a:pt x="168166" y="557048"/>
                  <a:pt x="220718" y="551793"/>
                </a:cubicBezTo>
                <a:cubicBezTo>
                  <a:pt x="329138" y="479513"/>
                  <a:pt x="279360" y="500715"/>
                  <a:pt x="362607" y="472965"/>
                </a:cubicBezTo>
                <a:cubicBezTo>
                  <a:pt x="457200" y="478220"/>
                  <a:pt x="551647" y="488731"/>
                  <a:pt x="646386" y="488731"/>
                </a:cubicBezTo>
                <a:cubicBezTo>
                  <a:pt x="663005" y="488731"/>
                  <a:pt x="681932" y="484716"/>
                  <a:pt x="693683" y="472965"/>
                </a:cubicBezTo>
                <a:cubicBezTo>
                  <a:pt x="705434" y="461214"/>
                  <a:pt x="697698" y="437420"/>
                  <a:pt x="709449" y="425669"/>
                </a:cubicBezTo>
                <a:cubicBezTo>
                  <a:pt x="736245" y="398873"/>
                  <a:pt x="804042" y="362607"/>
                  <a:pt x="804042" y="362607"/>
                </a:cubicBezTo>
                <a:cubicBezTo>
                  <a:pt x="798787" y="346841"/>
                  <a:pt x="800027" y="327061"/>
                  <a:pt x="788276" y="315310"/>
                </a:cubicBezTo>
                <a:cubicBezTo>
                  <a:pt x="776525" y="303559"/>
                  <a:pt x="755844" y="306977"/>
                  <a:pt x="740980" y="299545"/>
                </a:cubicBezTo>
                <a:cubicBezTo>
                  <a:pt x="616847" y="237479"/>
                  <a:pt x="806044" y="280499"/>
                  <a:pt x="551793" y="252248"/>
                </a:cubicBezTo>
                <a:cubicBezTo>
                  <a:pt x="480567" y="228507"/>
                  <a:pt x="512926" y="254071"/>
                  <a:pt x="488731" y="173420"/>
                </a:cubicBezTo>
                <a:cubicBezTo>
                  <a:pt x="479180" y="141585"/>
                  <a:pt x="457200" y="78827"/>
                  <a:pt x="457200" y="78827"/>
                </a:cubicBezTo>
                <a:cubicBezTo>
                  <a:pt x="420414" y="84082"/>
                  <a:pt x="382434" y="83915"/>
                  <a:pt x="346842" y="94593"/>
                </a:cubicBezTo>
                <a:cubicBezTo>
                  <a:pt x="328693" y="100038"/>
                  <a:pt x="316493" y="117650"/>
                  <a:pt x="299545" y="126124"/>
                </a:cubicBezTo>
                <a:cubicBezTo>
                  <a:pt x="284681" y="133556"/>
                  <a:pt x="268014" y="136634"/>
                  <a:pt x="252249" y="141889"/>
                </a:cubicBezTo>
                <a:cubicBezTo>
                  <a:pt x="241739" y="126124"/>
                  <a:pt x="232555" y="109388"/>
                  <a:pt x="220718" y="94593"/>
                </a:cubicBezTo>
                <a:cubicBezTo>
                  <a:pt x="203030" y="72484"/>
                  <a:pt x="166827" y="42218"/>
                  <a:pt x="141890" y="31531"/>
                </a:cubicBezTo>
                <a:cubicBezTo>
                  <a:pt x="121974" y="22996"/>
                  <a:pt x="90847" y="-2264"/>
                  <a:pt x="78828" y="15765"/>
                </a:cubicBezTo>
                <a:cubicBezTo>
                  <a:pt x="58423" y="46373"/>
                  <a:pt x="78828" y="89338"/>
                  <a:pt x="78828" y="126124"/>
                </a:cubicBezTo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759" y="2448813"/>
            <a:ext cx="1020641" cy="1130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596" y="4479246"/>
            <a:ext cx="1968204" cy="1049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468" y="1512723"/>
            <a:ext cx="1323132" cy="1001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267200" y="4018244"/>
            <a:ext cx="1748390" cy="1024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219200" y="381000"/>
            <a:ext cx="6348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u="sng" dirty="0" smtClean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মালয়েশিয়ার প্রধান সুমদ্র বন্দর</a:t>
            </a:r>
            <a:r>
              <a:rPr lang="en-US" sz="3600" b="1" u="sng" dirty="0" err="1" smtClean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3600" b="1" u="sng" dirty="0" smtClean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হলো -</a:t>
            </a:r>
            <a:endParaRPr lang="en-US" sz="3600" b="1" u="sng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8216" y="3810000"/>
            <a:ext cx="1048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24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জর্জটাউন</a:t>
            </a:r>
            <a:endParaRPr lang="en-US" sz="2400" b="1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15000" y="5511225"/>
            <a:ext cx="8659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কুচিং</a:t>
            </a:r>
            <a:endParaRPr lang="en-US" sz="3200" b="1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19062" y="1106596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পেনাং</a:t>
            </a:r>
            <a:endParaRPr lang="en-US" sz="2800" b="1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38867" y="5698091"/>
            <a:ext cx="1213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ক্ল্যাংগ</a:t>
            </a:r>
            <a:endParaRPr lang="en-US" sz="2800" b="1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16421239">
            <a:off x="1102397" y="3489680"/>
            <a:ext cx="601467" cy="27747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4425638">
            <a:off x="5425343" y="5149189"/>
            <a:ext cx="697773" cy="26593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9658556">
            <a:off x="2244367" y="1523758"/>
            <a:ext cx="650581" cy="25696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4188341">
            <a:off x="1442798" y="5444318"/>
            <a:ext cx="616832" cy="33276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8823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88717" y="685800"/>
            <a:ext cx="2052165" cy="769441"/>
          </a:xfrm>
          <a:prstGeom prst="rect">
            <a:avLst/>
          </a:prstGeom>
        </p:spPr>
        <p:txBody>
          <a:bodyPr wrap="none">
            <a:prstTxWarp prst="textTriangleInverted">
              <a:avLst/>
            </a:prstTxWarp>
            <a:spAutoFit/>
          </a:bodyPr>
          <a:lstStyle/>
          <a:p>
            <a:pPr lvl="0" algn="ctr"/>
            <a:r>
              <a:rPr lang="bn-BD" sz="4400" b="1" u="sng" cap="all" dirty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2057400"/>
            <a:ext cx="80010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Blip>
                <a:blip r:embed="rId3"/>
              </a:buBlip>
            </a:pPr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মালয়েশিয়ায় </a:t>
            </a:r>
            <a:r>
              <a:rPr lang="bn-IN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মূলত কৃষি প্রধান না শিল্প প্রধান দেশ? আমাদের দেশের সাথে এ দেশের কী ধরনের  অর্থনৈতিক সম্পর্ক রয়েছে আলোচনা কর। 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3402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38028"/>
            <a:ext cx="38862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দেশটির যোগাযোগের মাধ্যম -</a:t>
            </a:r>
            <a:endParaRPr lang="en-US" sz="3200" b="1" dirty="0">
              <a:ln>
                <a:solidFill>
                  <a:schemeClr val="accent6">
                    <a:lumMod val="75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743558"/>
            <a:ext cx="3809999" cy="26683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935403" y="3919210"/>
            <a:ext cx="114300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2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বিমানপথ</a:t>
            </a:r>
            <a:endParaRPr lang="en-US" sz="24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964483"/>
            <a:ext cx="4800599" cy="2625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9135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776026" y="1148254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3600" b="1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সড়কপথ</a:t>
            </a:r>
            <a:endParaRPr lang="en-US" sz="3600" b="1" dirty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3743558"/>
            <a:ext cx="3983592" cy="26683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4648200" y="5796591"/>
            <a:ext cx="986168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bn-BD" sz="2800" b="1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রেলপথ</a:t>
            </a:r>
            <a:endParaRPr lang="en-US" sz="2800" b="1" dirty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061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24400" y="1905000"/>
            <a:ext cx="3733800" cy="29238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200" b="1" spc="50" dirty="0" err="1" smtClean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b="1" spc="50" dirty="0" smtClean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spc="50" dirty="0" err="1" smtClean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200" b="1" spc="50" dirty="0" smtClean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3200" b="1" spc="50" dirty="0" smtClean="0">
              <a:ln w="13500">
                <a:solidFill>
                  <a:srgbClr val="002060">
                    <a:alpha val="6500"/>
                  </a:srgb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200" b="1" spc="50" dirty="0" err="1" smtClean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3200" b="1" spc="50" dirty="0" smtClean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3200" b="1" spc="50" dirty="0" smtClean="0">
              <a:ln w="13500">
                <a:solidFill>
                  <a:srgbClr val="002060">
                    <a:alpha val="6500"/>
                  </a:srgb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3200" b="1" spc="50" dirty="0" smtClean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 </a:t>
            </a:r>
            <a:r>
              <a:rPr lang="bn-BD" sz="3200" b="1" spc="50" dirty="0" smtClean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– এগার</a:t>
            </a:r>
          </a:p>
          <a:p>
            <a:pPr lvl="0" algn="ctr"/>
            <a:r>
              <a:rPr lang="en-US" sz="3200" b="1" spc="50" dirty="0" smtClean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সময়-50 </a:t>
            </a:r>
            <a:r>
              <a:rPr lang="en-US" sz="3200" b="1" spc="50" dirty="0" err="1" smtClean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b="1" spc="50" dirty="0" smtClean="0">
              <a:ln w="13500">
                <a:solidFill>
                  <a:srgbClr val="002060">
                    <a:alpha val="6500"/>
                  </a:srgb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endParaRPr lang="en-US" sz="3200" b="1" spc="50" dirty="0" smtClean="0">
              <a:ln w="13500">
                <a:solidFill>
                  <a:srgbClr val="002060">
                    <a:alpha val="6500"/>
                  </a:srgb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endParaRPr lang="en-US" sz="2000" b="1" spc="50" dirty="0">
              <a:ln w="13500">
                <a:solidFill>
                  <a:srgbClr val="002060">
                    <a:alpha val="6500"/>
                  </a:srgb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95600" y="457200"/>
            <a:ext cx="37338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200" b="1" spc="50" dirty="0" err="1" smtClean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spc="50" dirty="0">
              <a:ln w="13500">
                <a:solidFill>
                  <a:srgbClr val="002060">
                    <a:alpha val="6500"/>
                  </a:srgb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0" y="1828800"/>
            <a:ext cx="3733800" cy="29238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আব্দুর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রাজ্জাক</a:t>
            </a:r>
            <a:endParaRPr lang="en-US" sz="3200" dirty="0" smtClean="0">
              <a:ln>
                <a:solidFill>
                  <a:srgbClr val="002060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lvl="0" algn="ctr"/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গোলাপগঞ্জ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 smtClean="0">
              <a:ln>
                <a:solidFill>
                  <a:srgbClr val="002060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দিনাজপুর</a:t>
            </a:r>
            <a:endParaRPr lang="en-US" sz="3200" dirty="0" smtClean="0">
              <a:ln>
                <a:solidFill>
                  <a:srgbClr val="002060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Email-razzict</a:t>
            </a:r>
            <a:r>
              <a:rPr lang="en-US" sz="2800" dirty="0" smtClean="0">
                <a:ln>
                  <a:solidFill>
                    <a:srgbClr val="1F497D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@gmail.com</a:t>
            </a:r>
            <a:endParaRPr lang="en-US" sz="2800" dirty="0">
              <a:ln>
                <a:solidFill>
                  <a:srgbClr val="1F497D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626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3800" y="457200"/>
            <a:ext cx="11608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3200" b="1" u="sng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200" b="1" u="sng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0" y="749587"/>
            <a:ext cx="1929777" cy="12192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00B05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81000" y="1330284"/>
            <a:ext cx="662940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2800" b="1" dirty="0" smtClean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পাশে যে জাতীয় পতাকা দেখা যাচ্ছে ঐটি কোন দেশের </a:t>
            </a:r>
            <a:r>
              <a:rPr lang="en-US" dirty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2478449"/>
            <a:ext cx="1752600" cy="523220"/>
          </a:xfrm>
          <a:prstGeom prst="rect">
            <a:avLst/>
          </a:prstGeom>
          <a:solidFill>
            <a:srgbClr val="F91355"/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 চীন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2559" y="2472137"/>
            <a:ext cx="1981201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জাপান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9004" y="2472137"/>
            <a:ext cx="1884478" cy="523220"/>
          </a:xfrm>
          <a:prstGeom prst="rect">
            <a:avLst/>
          </a:prstGeom>
          <a:solidFill>
            <a:srgbClr val="F91355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800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মালয়েশিয়া</a:t>
            </a:r>
            <a:endParaRPr lang="en-US" sz="28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2472136"/>
            <a:ext cx="1899375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  কোরিয়া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732321"/>
            <a:ext cx="7239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n>
                  <a:solidFill>
                    <a:schemeClr val="tx1"/>
                  </a:solidFill>
                </a:ln>
                <a:solidFill>
                  <a:srgbClr val="F91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দেশটির রাজধানী নাম কি?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rgbClr val="F9135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6700" y="5486400"/>
            <a:ext cx="2324100" cy="523220"/>
          </a:xfrm>
          <a:prstGeom prst="rect">
            <a:avLst/>
          </a:prstGeom>
          <a:solidFill>
            <a:srgbClr val="F91355"/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  কুয়ালালামপুর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945" y="5574589"/>
            <a:ext cx="2215054" cy="52322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    ইপো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76700" y="4543548"/>
            <a:ext cx="2324100" cy="52322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কুচিং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2454" y="4495800"/>
            <a:ext cx="2204545" cy="523220"/>
          </a:xfrm>
          <a:prstGeom prst="rect">
            <a:avLst/>
          </a:prstGeom>
          <a:solidFill>
            <a:srgbClr val="F91355"/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 জর্জটাউন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4894694" y="2478449"/>
            <a:ext cx="344056" cy="51690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4281732" y="5492713"/>
            <a:ext cx="344056" cy="51690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2835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09600"/>
            <a:ext cx="4913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200" b="1" dirty="0" smtClean="0">
                <a:ln>
                  <a:solidFill>
                    <a:prstClr val="black"/>
                  </a:solidFill>
                </a:ln>
                <a:solidFill>
                  <a:srgbClr val="F91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দেশটির </a:t>
            </a:r>
            <a:r>
              <a:rPr lang="bn-IN" sz="3200" b="1" dirty="0" smtClean="0">
                <a:ln>
                  <a:solidFill>
                    <a:prstClr val="black"/>
                  </a:solidFill>
                </a:ln>
                <a:solidFill>
                  <a:srgbClr val="F91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সমুদ্র বন্দরের নাম</a:t>
            </a:r>
            <a:r>
              <a:rPr lang="bn-BD" sz="3200" b="1" dirty="0" smtClean="0">
                <a:ln>
                  <a:solidFill>
                    <a:prstClr val="black"/>
                  </a:solidFill>
                </a:ln>
                <a:solidFill>
                  <a:srgbClr val="F91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endParaRPr lang="en-US" sz="3200" b="1" dirty="0">
              <a:ln>
                <a:solidFill>
                  <a:prstClr val="black"/>
                </a:solidFill>
              </a:ln>
              <a:solidFill>
                <a:srgbClr val="F9135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5594461"/>
            <a:ext cx="2215054" cy="52322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  খনিজপ্রধান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2248" y="5594461"/>
            <a:ext cx="2215054" cy="52322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 খনি প্রধান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0586" y="1981200"/>
            <a:ext cx="2215054" cy="52322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   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সাবাহ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1250731"/>
            <a:ext cx="2215054" cy="52322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 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পেনাং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358" y="1981200"/>
            <a:ext cx="2215054" cy="52322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ইপো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124" y="1295400"/>
            <a:ext cx="2241330" cy="52322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কুয়ালালাম পুর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751" y="4758228"/>
            <a:ext cx="2215054" cy="52322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 কৃষি প্রধান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54365" y="4789759"/>
            <a:ext cx="2215054" cy="52322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শিল্প প্রধান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1358" y="3410607"/>
            <a:ext cx="4842642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/>
            <a:r>
              <a:rPr lang="bn-BD" sz="3200" b="1" dirty="0" smtClean="0">
                <a:ln>
                  <a:solidFill>
                    <a:prstClr val="black"/>
                  </a:solidFill>
                </a:ln>
                <a:solidFill>
                  <a:srgbClr val="F91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মালয়েশিয়া একটি ------ দেশ </a:t>
            </a:r>
            <a:r>
              <a:rPr lang="bn-BD" sz="3200" b="1" dirty="0">
                <a:ln>
                  <a:solidFill>
                    <a:prstClr val="black"/>
                  </a:solidFill>
                </a:ln>
                <a:solidFill>
                  <a:srgbClr val="F91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b="1" dirty="0" smtClean="0">
                <a:ln>
                  <a:solidFill>
                    <a:prstClr val="black"/>
                  </a:solidFill>
                </a:ln>
                <a:solidFill>
                  <a:srgbClr val="F91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>
                <a:solidFill>
                  <a:prstClr val="black"/>
                </a:solidFill>
              </a:ln>
              <a:solidFill>
                <a:srgbClr val="F9135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4062248" y="1250731"/>
            <a:ext cx="416925" cy="478551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762042" y="4780562"/>
            <a:ext cx="416925" cy="478551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988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97632"/>
            <a:ext cx="2365375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69000" y="805577"/>
            <a:ext cx="21771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400" b="1" u="sng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u="sng" dirty="0">
              <a:ln>
                <a:solidFill>
                  <a:srgbClr val="C00000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724400"/>
            <a:ext cx="830580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Blip>
                <a:blip r:embed="rId3"/>
              </a:buBlip>
            </a:pPr>
            <a:r>
              <a:rPr lang="bn-BD" sz="3600" b="1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মালয়েশিয়ার যোগাযোগ ব্যবস্থা এবং সমুদ্র বন্দর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bn-BD" sz="3600" b="1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নাম </a:t>
            </a:r>
            <a:r>
              <a:rPr lang="bn-BD" sz="3600" b="1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লিখে নিয়ে আসবে।</a:t>
            </a:r>
            <a:endParaRPr lang="en-US" sz="3600" b="1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9610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2392740"/>
            <a:ext cx="80772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9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1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77755" y="759726"/>
            <a:ext cx="8032845" cy="5717274"/>
            <a:chOff x="228600" y="914400"/>
            <a:chExt cx="7885744" cy="5334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008" r="11698"/>
            <a:stretch/>
          </p:blipFill>
          <p:spPr>
            <a:xfrm>
              <a:off x="543605" y="914400"/>
              <a:ext cx="7570739" cy="5105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228600" y="4495800"/>
              <a:ext cx="2971800" cy="1752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3056" y="304800"/>
            <a:ext cx="1981200" cy="1485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19" t="10558" r="5044" b="16866"/>
          <a:stretch/>
        </p:blipFill>
        <p:spPr>
          <a:xfrm>
            <a:off x="501555" y="3429000"/>
            <a:ext cx="3384645" cy="2212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600" y="1794238"/>
            <a:ext cx="2286000" cy="140616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3048000" y="1143000"/>
            <a:ext cx="2590800" cy="304800"/>
          </a:xfrm>
          <a:prstGeom prst="straightConnector1">
            <a:avLst/>
          </a:prstGeom>
          <a:ln>
            <a:solidFill>
              <a:srgbClr val="00B050"/>
            </a:solidFill>
            <a:headEnd w="lg" len="lg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343400" y="2590800"/>
            <a:ext cx="2362201" cy="838200"/>
          </a:xfrm>
          <a:prstGeom prst="straightConnector1">
            <a:avLst/>
          </a:prstGeom>
          <a:ln>
            <a:solidFill>
              <a:srgbClr val="00B050"/>
            </a:solidFill>
            <a:headEnd w="lg" len="lg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638800" y="2590800"/>
            <a:ext cx="1066802" cy="678725"/>
          </a:xfrm>
          <a:prstGeom prst="straightConnector1">
            <a:avLst/>
          </a:prstGeom>
          <a:ln>
            <a:solidFill>
              <a:srgbClr val="00B050"/>
            </a:solidFill>
            <a:headEnd w="lg" len="lg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871909" y="5830669"/>
            <a:ext cx="7023076" cy="64633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bn-BD" sz="3600" b="1" spc="50" dirty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bn-BD" sz="3600" b="1" spc="50" dirty="0" smtClean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 </a:t>
            </a:r>
            <a:r>
              <a:rPr lang="bn-BD" sz="3600" b="1" spc="50" dirty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বন্ধুত্ব </a:t>
            </a:r>
            <a:r>
              <a:rPr lang="bn-BD" sz="3600" b="1" spc="50" dirty="0" smtClean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3600" b="1" spc="50" dirty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সহযোগিতার সর্ম্পক</a:t>
            </a:r>
            <a:endParaRPr lang="en-US" sz="3600" b="1" spc="50" dirty="0">
              <a:ln w="13500">
                <a:solidFill>
                  <a:srgbClr val="002060">
                    <a:alpha val="6500"/>
                  </a:srgbClr>
                </a:solidFill>
                <a:prstDash val="solid"/>
              </a:ln>
              <a:solidFill>
                <a:srgbClr val="0066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82992" y="4999672"/>
            <a:ext cx="24561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48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মালয়েশিয়া </a:t>
            </a:r>
            <a:endParaRPr lang="en-US" sz="48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854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59639"/>
            <a:ext cx="19812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258285512"/>
              </p:ext>
            </p:extLst>
          </p:nvPr>
        </p:nvGraphicFramePr>
        <p:xfrm>
          <a:off x="457200" y="1458843"/>
          <a:ext cx="8305800" cy="5018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82869" y="2243958"/>
            <a:ext cx="609600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69" y="3810000"/>
            <a:ext cx="641131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2869" y="5181600"/>
            <a:ext cx="609600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8382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6332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70364026"/>
              </p:ext>
            </p:extLst>
          </p:nvPr>
        </p:nvGraphicFramePr>
        <p:xfrm>
          <a:off x="614362" y="3581400"/>
          <a:ext cx="8072438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9085"/>
                <a:gridCol w="2820340"/>
                <a:gridCol w="2883013"/>
              </a:tblGrid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মিল/অমিল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বাংলাদেশ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মালয়েশিয়া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আয়তন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জনসংখ্যা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মাথাপিছু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আয়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ধর্ম</a:t>
                      </a:r>
                      <a:endParaRPr lang="en-US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614362" y="457200"/>
            <a:ext cx="8148638" cy="3048000"/>
            <a:chOff x="614362" y="457200"/>
            <a:chExt cx="8148638" cy="304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4362" y="481633"/>
              <a:ext cx="2128838" cy="302356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3352800" y="457200"/>
              <a:ext cx="5410200" cy="28194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14362" y="457200"/>
              <a:ext cx="2357438" cy="3048000"/>
            </a:xfrm>
            <a:prstGeom prst="rect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317544" y="457200"/>
              <a:ext cx="5410200" cy="3048000"/>
            </a:xfrm>
            <a:prstGeom prst="rect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1440994"/>
              </p:ext>
            </p:extLst>
          </p:nvPr>
        </p:nvGraphicFramePr>
        <p:xfrm>
          <a:off x="3059647" y="3657600"/>
          <a:ext cx="5703353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340"/>
                <a:gridCol w="2883013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বাংলাদেশ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মালয়েশিয়া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১,৪৭,৫৭০ ব.কি.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৩,২৯,৭৫৮ ব.কি.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প্রায় ১৬ কোটি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প্রায় ২.২ কোটি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১,১৯০ মা.</a:t>
                      </a:r>
                      <a:r>
                        <a:rPr lang="bn-IN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ড. (২০১৪)</a:t>
                      </a:r>
                      <a:endParaRPr lang="en-US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১০,৬০০ মা.</a:t>
                      </a:r>
                      <a:r>
                        <a:rPr lang="bn-IN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ড. (২০১৪)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ইসলাম, হিন্দু, বৌদ্ধ,</a:t>
                      </a:r>
                      <a:r>
                        <a:rPr lang="bn-IN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খ্রিষ্টান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ইসলাম, চাইনীজ, হিন্দু, বৌদ্ধ,</a:t>
                      </a:r>
                      <a:r>
                        <a:rPr lang="bn-IN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খ্রিষ্টান</a:t>
                      </a:r>
                      <a:endParaRPr lang="en-US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8028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447" y="381000"/>
            <a:ext cx="5100857" cy="32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2143" y="3352800"/>
            <a:ext cx="5100857" cy="31628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ounded Rectangular Callout 2"/>
          <p:cNvSpPr/>
          <p:nvPr/>
        </p:nvSpPr>
        <p:spPr>
          <a:xfrm>
            <a:off x="6172200" y="914400"/>
            <a:ext cx="2474229" cy="1524000"/>
          </a:xfrm>
          <a:prstGeom prst="wedgeRoundRectCallout">
            <a:avLst>
              <a:gd name="adj1" fmla="val -90708"/>
              <a:gd name="adj2" fmla="val -2615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মাথাপিছু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১০,৬০০ মা. ড.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49971" y="4267200"/>
            <a:ext cx="2474229" cy="1524000"/>
          </a:xfrm>
          <a:prstGeom prst="wedgeRoundRectCallout">
            <a:avLst>
              <a:gd name="adj1" fmla="val -33342"/>
              <a:gd name="adj2" fmla="val -15063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মাথাপিছু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১,১৯০ মা. ড.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9840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/>
          <p:cNvGrpSpPr/>
          <p:nvPr/>
        </p:nvGrpSpPr>
        <p:grpSpPr>
          <a:xfrm>
            <a:off x="317735" y="429731"/>
            <a:ext cx="8453515" cy="6047269"/>
            <a:chOff x="317735" y="429731"/>
            <a:chExt cx="8453515" cy="6047269"/>
          </a:xfrm>
        </p:grpSpPr>
        <p:grpSp>
          <p:nvGrpSpPr>
            <p:cNvPr id="13" name="Group 9"/>
            <p:cNvGrpSpPr/>
            <p:nvPr/>
          </p:nvGrpSpPr>
          <p:grpSpPr>
            <a:xfrm>
              <a:off x="2626125" y="1496987"/>
              <a:ext cx="165106" cy="896874"/>
              <a:chOff x="6838661" y="693337"/>
              <a:chExt cx="165106" cy="896874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838661" y="693337"/>
                <a:ext cx="165106" cy="896874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Rectangle 11"/>
              <p:cNvSpPr/>
              <p:nvPr/>
            </p:nvSpPr>
            <p:spPr>
              <a:xfrm>
                <a:off x="6838661" y="693337"/>
                <a:ext cx="165106" cy="89687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3840" tIns="0" rIns="243840" bIns="0" numCol="1" spcCol="1270" anchor="ctr" anchorCtr="0">
                <a:noAutofit/>
              </a:bodyPr>
              <a:lstStyle/>
              <a:p>
                <a:pPr lvl="0" algn="l" defTabSz="2844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400" kern="1200"/>
              </a:p>
            </p:txBody>
          </p:sp>
        </p:grpSp>
        <p:pic>
          <p:nvPicPr>
            <p:cNvPr id="2052" name="Picture 4" descr="C:\Users\DOEL PC\Desktop\mal 13\images.jpgjuokp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3416"/>
            <a:stretch/>
          </p:blipFill>
          <p:spPr bwMode="auto">
            <a:xfrm>
              <a:off x="3581400" y="2963814"/>
              <a:ext cx="1752600" cy="1142495"/>
            </a:xfrm>
            <a:prstGeom prst="ellipse">
              <a:avLst/>
            </a:prstGeom>
            <a:ln w="127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Group 13"/>
            <p:cNvGrpSpPr/>
            <p:nvPr/>
          </p:nvGrpSpPr>
          <p:grpSpPr>
            <a:xfrm>
              <a:off x="420611" y="429731"/>
              <a:ext cx="4741239" cy="2902844"/>
              <a:chOff x="420611" y="429731"/>
              <a:chExt cx="4741239" cy="2902844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554" r="4522" b="32137"/>
              <a:stretch/>
            </p:blipFill>
            <p:spPr>
              <a:xfrm>
                <a:off x="420611" y="429731"/>
                <a:ext cx="4741239" cy="2359152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972306" y="2809355"/>
                <a:ext cx="990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৬০%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5" name="Group 12"/>
            <p:cNvGrpSpPr/>
            <p:nvPr/>
          </p:nvGrpSpPr>
          <p:grpSpPr>
            <a:xfrm>
              <a:off x="5334000" y="429731"/>
              <a:ext cx="3437250" cy="2902844"/>
              <a:chOff x="5562600" y="429731"/>
              <a:chExt cx="3208650" cy="2743422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388" t="6645" r="13881"/>
              <a:stretch/>
            </p:blipFill>
            <p:spPr>
              <a:xfrm>
                <a:off x="5562600" y="429731"/>
                <a:ext cx="3208650" cy="2176096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/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6955559" y="2678668"/>
                <a:ext cx="1197841" cy="494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২০%</a:t>
                </a:r>
                <a:endParaRPr lang="en-US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9" name="Group 14"/>
            <p:cNvGrpSpPr/>
            <p:nvPr/>
          </p:nvGrpSpPr>
          <p:grpSpPr>
            <a:xfrm>
              <a:off x="5334000" y="3887948"/>
              <a:ext cx="3437250" cy="2370691"/>
              <a:chOff x="5628598" y="4026588"/>
              <a:chExt cx="3044149" cy="2243744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6255706" y="4026588"/>
                <a:ext cx="2417041" cy="2243744"/>
              </a:xfrm>
              <a:prstGeom prst="ellipse">
                <a:avLst/>
              </a:prstGeom>
              <a:blipFill>
                <a:blip r:embed="rId6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 l="-26000" r="-26000"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" name="TextBox 4"/>
              <p:cNvSpPr txBox="1"/>
              <p:nvPr/>
            </p:nvSpPr>
            <p:spPr>
              <a:xfrm>
                <a:off x="5628598" y="5377923"/>
                <a:ext cx="990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/>
                  <a:t>০৮%</a:t>
                </a:r>
                <a:endParaRPr lang="en-US" sz="2800" dirty="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317735" y="4106309"/>
              <a:ext cx="4973200" cy="2370691"/>
              <a:chOff x="317735" y="4106309"/>
              <a:chExt cx="4973200" cy="2370691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317735" y="4106309"/>
                <a:ext cx="2299440" cy="2370691"/>
              </a:xfrm>
              <a:prstGeom prst="ellipse">
                <a:avLst/>
              </a:prstGeom>
              <a:blipFill>
                <a:blip r:embed="rId7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 l="-39000" r="-39000"/>
                </a:stretch>
              </a:blip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9774" t="6265" r="31392" b="31345"/>
              <a:stretch/>
            </p:blipFill>
            <p:spPr>
              <a:xfrm>
                <a:off x="3581400" y="4267200"/>
                <a:ext cx="1709535" cy="2139374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2448930" y="5522893"/>
                <a:ext cx="1066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অন্যান্য</a:t>
                </a:r>
              </a:p>
              <a:p>
                <a:pPr algn="ctr"/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১২%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420612" y="3349312"/>
            <a:ext cx="308458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ধর্মের </a:t>
            </a:r>
            <a:r>
              <a:rPr lang="bn-IN" sz="3200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সহাবস্থান</a:t>
            </a:r>
            <a:endParaRPr lang="en-US" sz="3200" dirty="0">
              <a:ln>
                <a:solidFill>
                  <a:srgbClr val="7030A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18"/>
          <p:cNvGrpSpPr/>
          <p:nvPr/>
        </p:nvGrpSpPr>
        <p:grpSpPr>
          <a:xfrm>
            <a:off x="1962906" y="2847549"/>
            <a:ext cx="5173442" cy="1918900"/>
            <a:chOff x="2105782" y="2819400"/>
            <a:chExt cx="5173442" cy="1918900"/>
          </a:xfrm>
        </p:grpSpPr>
        <p:sp>
          <p:nvSpPr>
            <p:cNvPr id="9" name="TextBox 8"/>
            <p:cNvSpPr txBox="1"/>
            <p:nvPr/>
          </p:nvSpPr>
          <p:spPr>
            <a:xfrm>
              <a:off x="2105782" y="28194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মালে (ইসলাম)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15075" y="2859498"/>
              <a:ext cx="9641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চাইনিজ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76876" y="4138136"/>
              <a:ext cx="11958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হিন্দু (তামিল)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630737" y="3907303"/>
              <a:ext cx="86494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বৌদ্ধ ও খ্রিস্টান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1179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932063821"/>
              </p:ext>
            </p:extLst>
          </p:nvPr>
        </p:nvGraphicFramePr>
        <p:xfrm>
          <a:off x="457200" y="1179731"/>
          <a:ext cx="8305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95400" y="533400"/>
            <a:ext cx="5607269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মালয়েশিয়ার বড় শহর এবং রাজধানী</a:t>
            </a:r>
            <a:endParaRPr lang="en-US" sz="3600" b="1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3429000"/>
            <a:ext cx="17526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3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জর্জটাউন</a:t>
            </a:r>
            <a:endParaRPr lang="en-US" sz="3200" b="1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3228945"/>
            <a:ext cx="17526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bn-BD" sz="2800" b="1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কুয়ালালামপুর</a:t>
            </a:r>
            <a:endParaRPr lang="en-US" sz="2800" b="1" dirty="0">
              <a:ln>
                <a:solidFill>
                  <a:srgbClr val="7030A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3234806"/>
            <a:ext cx="945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3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কুচিং</a:t>
            </a:r>
            <a:endParaRPr lang="en-US" sz="3200" b="1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5967662"/>
            <a:ext cx="17526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32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ইপো</a:t>
            </a:r>
            <a:endParaRPr lang="en-US" sz="3200" b="1" dirty="0">
              <a:ln>
                <a:solidFill>
                  <a:srgbClr val="00B0F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63704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 animBg="1"/>
      <p:bldP spid="5" grpId="0" animBg="1"/>
      <p:bldP spid="6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533400"/>
            <a:ext cx="327660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295400" y="2667000"/>
            <a:ext cx="6781800" cy="2514600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মালয়েশিয়ার ০৩ টি মিল ও ০৩ টি অমিলের তালিকা কর।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165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</TotalTime>
  <Words>459</Words>
  <Application>Microsoft Office PowerPoint</Application>
  <PresentationFormat>On-screen Show (4:3)</PresentationFormat>
  <Paragraphs>182</Paragraphs>
  <Slides>23</Slides>
  <Notes>19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Foundry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5</cp:revision>
  <dcterms:created xsi:type="dcterms:W3CDTF">2006-08-16T00:00:00Z</dcterms:created>
  <dcterms:modified xsi:type="dcterms:W3CDTF">2020-01-21T00:37:48Z</dcterms:modified>
</cp:coreProperties>
</file>