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sldIdLst>
    <p:sldId id="256" r:id="rId4"/>
    <p:sldId id="257" r:id="rId5"/>
    <p:sldId id="258" r:id="rId6"/>
    <p:sldId id="259" r:id="rId7"/>
    <p:sldId id="261" r:id="rId8"/>
    <p:sldId id="260" r:id="rId9"/>
    <p:sldId id="266" r:id="rId10"/>
    <p:sldId id="269" r:id="rId11"/>
    <p:sldId id="262" r:id="rId12"/>
    <p:sldId id="263" r:id="rId13"/>
    <p:sldId id="264" r:id="rId14"/>
    <p:sldId id="270" r:id="rId15"/>
    <p:sldId id="265"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50094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4272964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861308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2062334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453759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4112547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93EDC9-BBE2-4245-AA40-E27217013B80}" type="datetimeFigureOut">
              <a:rPr lang="en-US" smtClean="0"/>
              <a:t>19-Jan-20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309993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93EDC9-BBE2-4245-AA40-E27217013B80}" type="datetimeFigureOut">
              <a:rPr lang="en-US" smtClean="0"/>
              <a:t>19-Jan-20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2952581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2668812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521378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312987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4113372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393EDC9-BBE2-4245-AA40-E27217013B80}" type="datetimeFigureOut">
              <a:rPr lang="en-US" smtClean="0"/>
              <a:t>19-Jan-20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343309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393EDC9-BBE2-4245-AA40-E27217013B80}" type="datetimeFigureOut">
              <a:rPr lang="en-US" smtClean="0"/>
              <a:t>19-Jan-20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2003544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3173735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5939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1532331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78824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3386094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2781804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2746202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38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223303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3293139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3819853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93EDC9-BBE2-4245-AA40-E27217013B80}" type="datetimeFigureOut">
              <a:rPr lang="en-US" smtClean="0"/>
              <a:t>19-Jan-20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500347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93EDC9-BBE2-4245-AA40-E27217013B80}" type="datetimeFigureOut">
              <a:rPr lang="en-US" smtClean="0"/>
              <a:t>19-Jan-20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2765646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93EDC9-BBE2-4245-AA40-E27217013B80}" type="datetimeFigureOut">
              <a:rPr lang="en-US" smtClean="0"/>
              <a:t>19-Jan-20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2147145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EDC9-BBE2-4245-AA40-E27217013B80}" type="datetimeFigureOut">
              <a:rPr lang="en-US" smtClean="0"/>
              <a:t>19-Jan-20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1326337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393EDC9-BBE2-4245-AA40-E27217013B80}" type="datetimeFigureOut">
              <a:rPr lang="en-US" smtClean="0"/>
              <a:t>19-Jan-20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3119882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393EDC9-BBE2-4245-AA40-E27217013B80}" type="datetimeFigureOut">
              <a:rPr lang="en-US" smtClean="0"/>
              <a:t>19-Jan-20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1724402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6393EDC9-BBE2-4245-AA40-E27217013B80}" type="datetimeFigureOut">
              <a:rPr lang="en-US" smtClean="0"/>
              <a:t>19-Jan-20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3778084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283780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EDC9-BBE2-4245-AA40-E27217013B80}" type="datetimeFigureOut">
              <a:rPr lang="en-US" smtClean="0"/>
              <a:t>19-Jan-20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477293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53039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35413743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30326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2390191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2029644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3EDC9-BBE2-4245-AA40-E27217013B80}" type="datetimeFigureOut">
              <a:rPr lang="en-US" smtClean="0"/>
              <a:t>19-Jan-20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224859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EDC9-BBE2-4245-AA40-E27217013B80}" type="datetimeFigureOut">
              <a:rPr lang="en-US" smtClean="0"/>
              <a:t>19-Jan-20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386567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EDC9-BBE2-4245-AA40-E27217013B80}" type="datetimeFigureOut">
              <a:rPr lang="en-US" smtClean="0"/>
              <a:t>19-Jan-20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174005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EDC9-BBE2-4245-AA40-E27217013B80}" type="datetimeFigureOut">
              <a:rPr lang="en-US" smtClean="0"/>
              <a:t>19-Jan-20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94455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93EDC9-BBE2-4245-AA40-E27217013B80}" type="datetimeFigureOut">
              <a:rPr lang="en-US" smtClean="0"/>
              <a:t>19-Jan-20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424017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93EDC9-BBE2-4245-AA40-E27217013B80}" type="datetimeFigureOut">
              <a:rPr lang="en-US" smtClean="0"/>
              <a:t>19-Jan-20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B1D3-2009-4193-B60B-D068BDE9171E}" type="slidenum">
              <a:rPr lang="en-US" smtClean="0"/>
              <a:t>‹#›</a:t>
            </a:fld>
            <a:endParaRPr lang="en-US"/>
          </a:p>
        </p:txBody>
      </p:sp>
    </p:spTree>
    <p:extLst>
      <p:ext uri="{BB962C8B-B14F-4D97-AF65-F5344CB8AC3E}">
        <p14:creationId xmlns:p14="http://schemas.microsoft.com/office/powerpoint/2010/main" val="114503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3EDC9-BBE2-4245-AA40-E27217013B80}" type="datetimeFigureOut">
              <a:rPr lang="en-US" smtClean="0"/>
              <a:t>19-Jan-20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B1D3-2009-4193-B60B-D068BDE9171E}" type="slidenum">
              <a:rPr lang="en-US" smtClean="0"/>
              <a:t>‹#›</a:t>
            </a:fld>
            <a:endParaRPr lang="en-US"/>
          </a:p>
        </p:txBody>
      </p:sp>
    </p:spTree>
    <p:extLst>
      <p:ext uri="{BB962C8B-B14F-4D97-AF65-F5344CB8AC3E}">
        <p14:creationId xmlns:p14="http://schemas.microsoft.com/office/powerpoint/2010/main" val="3553387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393EDC9-BBE2-4245-AA40-E27217013B80}" type="datetimeFigureOut">
              <a:rPr lang="en-US" smtClean="0"/>
              <a:t>19-Jan-20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51FB1D3-2009-4193-B60B-D068BDE9171E}" type="slidenum">
              <a:rPr lang="en-US" smtClean="0"/>
              <a:t>‹#›</a:t>
            </a:fld>
            <a:endParaRPr lang="en-US"/>
          </a:p>
        </p:txBody>
      </p:sp>
    </p:spTree>
    <p:extLst>
      <p:ext uri="{BB962C8B-B14F-4D97-AF65-F5344CB8AC3E}">
        <p14:creationId xmlns:p14="http://schemas.microsoft.com/office/powerpoint/2010/main" val="31437189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393EDC9-BBE2-4245-AA40-E27217013B80}" type="datetimeFigureOut">
              <a:rPr lang="en-US" smtClean="0"/>
              <a:t>19-Jan-20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51FB1D3-2009-4193-B60B-D068BDE9171E}" type="slidenum">
              <a:rPr lang="en-US" smtClean="0"/>
              <a:t>‹#›</a:t>
            </a:fld>
            <a:endParaRPr lang="en-US"/>
          </a:p>
        </p:txBody>
      </p:sp>
    </p:spTree>
    <p:extLst>
      <p:ext uri="{BB962C8B-B14F-4D97-AF65-F5344CB8AC3E}">
        <p14:creationId xmlns:p14="http://schemas.microsoft.com/office/powerpoint/2010/main" val="21992941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08807" y="1393006"/>
            <a:ext cx="6129384" cy="3886203"/>
          </a:xfrm>
          <a:prstGeom prst="rect">
            <a:avLst/>
          </a:prstGeom>
        </p:spPr>
      </p:pic>
      <p:sp>
        <p:nvSpPr>
          <p:cNvPr id="7" name="TextBox 6"/>
          <p:cNvSpPr txBox="1"/>
          <p:nvPr/>
        </p:nvSpPr>
        <p:spPr>
          <a:xfrm>
            <a:off x="5242563" y="474617"/>
            <a:ext cx="2192523" cy="5802813"/>
          </a:xfrm>
          <a:prstGeom prst="rect">
            <a:avLst/>
          </a:prstGeom>
          <a:noFill/>
        </p:spPr>
        <p:txBody>
          <a:bodyPr vert="wordArtVert" wrap="square" rtlCol="0">
            <a:spAutoFit/>
          </a:bodyPr>
          <a:lstStyle/>
          <a:p>
            <a:r>
              <a:rPr lang="bn-IN" sz="11500" dirty="0" smtClean="0">
                <a:solidFill>
                  <a:schemeClr val="accent1"/>
                </a:solidFill>
                <a:latin typeface="NikoshBAN" panose="02000000000000000000" pitchFamily="2" charset="0"/>
                <a:cs typeface="NikoshBAN" panose="02000000000000000000" pitchFamily="2" charset="0"/>
              </a:rPr>
              <a:t>স্বা</a:t>
            </a:r>
            <a:r>
              <a:rPr lang="bn-IN" sz="11500" dirty="0" smtClean="0">
                <a:solidFill>
                  <a:srgbClr val="92D050"/>
                </a:solidFill>
                <a:latin typeface="NikoshBAN" panose="02000000000000000000" pitchFamily="2" charset="0"/>
                <a:cs typeface="NikoshBAN" panose="02000000000000000000" pitchFamily="2" charset="0"/>
              </a:rPr>
              <a:t>গ</a:t>
            </a:r>
            <a:r>
              <a:rPr lang="bn-IN" sz="11500" dirty="0" smtClean="0">
                <a:solidFill>
                  <a:srgbClr val="FFC000"/>
                </a:solidFill>
                <a:latin typeface="NikoshBAN" panose="02000000000000000000" pitchFamily="2" charset="0"/>
                <a:cs typeface="NikoshBAN" panose="02000000000000000000" pitchFamily="2" charset="0"/>
              </a:rPr>
              <a:t>ত</a:t>
            </a:r>
            <a:r>
              <a:rPr lang="bn-IN" sz="11500" dirty="0" smtClean="0">
                <a:solidFill>
                  <a:srgbClr val="FF0000"/>
                </a:solidFill>
                <a:latin typeface="NikoshBAN" panose="02000000000000000000" pitchFamily="2" charset="0"/>
                <a:cs typeface="NikoshBAN" panose="02000000000000000000" pitchFamily="2" charset="0"/>
              </a:rPr>
              <a:t>ম </a:t>
            </a:r>
            <a:endParaRPr lang="en-US" sz="11500" dirty="0">
              <a:solidFill>
                <a:srgbClr val="FF0000"/>
              </a:solidFill>
              <a:latin typeface="NikoshBAN" panose="02000000000000000000" pitchFamily="2" charset="0"/>
              <a:cs typeface="NikoshBAN" panose="02000000000000000000" pitchFamily="2" charset="0"/>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155456">
            <a:off x="6858984" y="1443039"/>
            <a:ext cx="4986731" cy="2912845"/>
          </a:xfrm>
          <a:prstGeom prst="rect">
            <a:avLst/>
          </a:prstGeom>
        </p:spPr>
      </p:pic>
    </p:spTree>
    <p:extLst>
      <p:ext uri="{BB962C8B-B14F-4D97-AF65-F5344CB8AC3E}">
        <p14:creationId xmlns:p14="http://schemas.microsoft.com/office/powerpoint/2010/main" val="1010157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170" y="1642890"/>
            <a:ext cx="10159773" cy="4569225"/>
          </a:xfrm>
        </p:spPr>
        <p:txBody>
          <a:bodyPr/>
          <a:lstStyle/>
          <a:p>
            <a:r>
              <a:rPr lang="bn-IN" sz="4400" dirty="0" smtClean="0">
                <a:latin typeface="NikoshBAN" panose="02000000000000000000" pitchFamily="2" charset="0"/>
                <a:cs typeface="NikoshBAN" panose="02000000000000000000" pitchFamily="2" charset="0"/>
              </a:rPr>
              <a:t>আল্লাহ তা’আলা ইর্শাদ করেন, মানুষের মধ্যে কতেক এমন আছে যারা মানুষকে অজ্ঞাবশত আল্লাহর পথ থেকে বিচ্যুত করার জন্য অসার বাক্য ক্রয় করে নেয় এবং আল্লাহ প্রদর্শিত পথকে বিদ্রূপের বস্তু বানায়। </a:t>
            </a:r>
            <a:r>
              <a:rPr lang="bn-IN" sz="4400" dirty="0">
                <a:latin typeface="NikoshBAN" panose="02000000000000000000" pitchFamily="2" charset="0"/>
                <a:cs typeface="NikoshBAN" panose="02000000000000000000" pitchFamily="2" charset="0"/>
              </a:rPr>
              <a:t>তাদের জন্য রয়েছে অপমান জনক </a:t>
            </a:r>
            <a:r>
              <a:rPr lang="bn-IN" sz="4400" dirty="0" smtClean="0">
                <a:latin typeface="NikoshBAN" panose="02000000000000000000" pitchFamily="2" charset="0"/>
                <a:cs typeface="NikoshBAN" panose="02000000000000000000" pitchFamily="2" charset="0"/>
              </a:rPr>
              <a:t>শাস্তি। (সুরা লোকমান ৬)</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352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84" y="1030514"/>
            <a:ext cx="9408659" cy="4934857"/>
          </a:xfrm>
          <a:solidFill>
            <a:srgbClr val="002060"/>
          </a:solidFill>
        </p:spPr>
        <p:txBody>
          <a:bodyPr>
            <a:normAutofit/>
          </a:bodyPr>
          <a:lstStyle/>
          <a:p>
            <a:pPr marL="571500" indent="-571500">
              <a:buFont typeface="Wingdings" panose="05000000000000000000" pitchFamily="2" charset="2"/>
              <a:buChar char="q"/>
            </a:pPr>
            <a:r>
              <a:rPr lang="bn-IN" dirty="0" smtClean="0">
                <a:solidFill>
                  <a:srgbClr val="FF0000"/>
                </a:solidFill>
                <a:latin typeface="NikoshBAN" panose="02000000000000000000" pitchFamily="2" charset="0"/>
                <a:cs typeface="NikoshBAN" panose="02000000000000000000" pitchFamily="2" charset="0"/>
              </a:rPr>
              <a:t>আল্লামা ইবনু আবেদিন শামী (রঃ) লিখেছেন, গান শুনা গুনাহের কাজ,গান শুনার জন্য বসা ফাসেক হয়ার মাধ্যম। </a:t>
            </a:r>
            <a:br>
              <a:rPr lang="bn-IN" dirty="0" smtClean="0">
                <a:solidFill>
                  <a:srgbClr val="FF0000"/>
                </a:solidFill>
                <a:latin typeface="NikoshBAN" panose="02000000000000000000" pitchFamily="2" charset="0"/>
                <a:cs typeface="NikoshBAN" panose="02000000000000000000" pitchFamily="2" charset="0"/>
              </a:rPr>
            </a:br>
            <a:r>
              <a:rPr lang="bn-IN" dirty="0">
                <a:solidFill>
                  <a:srgbClr val="FF0000"/>
                </a:solidFill>
                <a:latin typeface="NikoshBAN" panose="02000000000000000000" pitchFamily="2" charset="0"/>
                <a:cs typeface="NikoshBAN" panose="02000000000000000000" pitchFamily="2" charset="0"/>
              </a:rPr>
              <a:t/>
            </a:r>
            <a:br>
              <a:rPr lang="bn-IN" dirty="0">
                <a:solidFill>
                  <a:srgbClr val="FF0000"/>
                </a:solidFill>
                <a:latin typeface="NikoshBAN" panose="02000000000000000000" pitchFamily="2" charset="0"/>
                <a:cs typeface="NikoshBAN" panose="02000000000000000000" pitchFamily="2" charset="0"/>
              </a:rPr>
            </a:br>
            <a:r>
              <a:rPr lang="bn-IN" dirty="0" smtClean="0">
                <a:latin typeface="NikoshBAN" panose="02000000000000000000" pitchFamily="2" charset="0"/>
                <a:cs typeface="NikoshBAN" panose="02000000000000000000" pitchFamily="2" charset="0"/>
              </a:rPr>
              <a:t/>
            </a:r>
            <a:br>
              <a:rPr lang="bn-IN" dirty="0" smtClean="0">
                <a:latin typeface="NikoshBAN" panose="02000000000000000000" pitchFamily="2" charset="0"/>
                <a:cs typeface="NikoshBAN" panose="02000000000000000000" pitchFamily="2" charset="0"/>
              </a:rPr>
            </a:br>
            <a:r>
              <a:rPr lang="bn-IN" dirty="0">
                <a:latin typeface="NikoshBAN" panose="02000000000000000000" pitchFamily="2" charset="0"/>
                <a:cs typeface="NikoshBAN" panose="02000000000000000000" pitchFamily="2" charset="0"/>
              </a:rPr>
              <a:t/>
            </a:r>
            <a:br>
              <a:rPr lang="bn-IN" dirty="0">
                <a:latin typeface="NikoshBAN" panose="02000000000000000000" pitchFamily="2" charset="0"/>
                <a:cs typeface="NikoshBAN" panose="02000000000000000000" pitchFamily="2" charset="0"/>
              </a:rPr>
            </a:br>
            <a:r>
              <a:rPr lang="bn-IN" dirty="0" smtClean="0">
                <a:solidFill>
                  <a:srgbClr val="FF0000"/>
                </a:solidFill>
                <a:latin typeface="NikoshBAN" panose="02000000000000000000" pitchFamily="2" charset="0"/>
                <a:cs typeface="NikoshBAN" panose="02000000000000000000" pitchFamily="2" charset="0"/>
              </a:rPr>
              <a:t> </a:t>
            </a:r>
            <a:endParaRPr lang="en-US" dirty="0">
              <a:solidFill>
                <a:srgbClr val="FF0000"/>
              </a:solidFill>
              <a:latin typeface="NikoshBAN" panose="02000000000000000000" pitchFamily="2" charset="0"/>
              <a:cs typeface="NikoshBAN" panose="02000000000000000000" pitchFamily="2" charset="0"/>
            </a:endParaRPr>
          </a:p>
        </p:txBody>
      </p:sp>
      <p:sp>
        <p:nvSpPr>
          <p:cNvPr id="4" name="Rectangle 3"/>
          <p:cNvSpPr/>
          <p:nvPr/>
        </p:nvSpPr>
        <p:spPr>
          <a:xfrm>
            <a:off x="1622198" y="3607192"/>
            <a:ext cx="9292545" cy="1446550"/>
          </a:xfrm>
          <a:prstGeom prst="rect">
            <a:avLst/>
          </a:prstGeom>
        </p:spPr>
        <p:txBody>
          <a:bodyPr wrap="square">
            <a:spAutoFit/>
          </a:bodyPr>
          <a:lstStyle/>
          <a:p>
            <a:pPr marL="571500" indent="-571500">
              <a:buFont typeface="Wingdings" panose="05000000000000000000" pitchFamily="2" charset="2"/>
              <a:buChar char="q"/>
            </a:pPr>
            <a:r>
              <a:rPr lang="bn-IN" sz="4400" dirty="0">
                <a:solidFill>
                  <a:srgbClr val="FF0000"/>
                </a:solidFill>
                <a:latin typeface="NikoshBAN" panose="02000000000000000000" pitchFamily="2" charset="0"/>
                <a:cs typeface="NikoshBAN" panose="02000000000000000000" pitchFamily="2" charset="0"/>
              </a:rPr>
              <a:t>হাদিসে এসেছে, গান শুনা ফাসেকি আর গান শুনে অনুভুতি প্রকাশে মাথা জুলানো </a:t>
            </a:r>
            <a:r>
              <a:rPr lang="bn-IN" sz="4400" dirty="0" smtClean="0">
                <a:solidFill>
                  <a:srgbClr val="FF0000"/>
                </a:solidFill>
                <a:latin typeface="NikoshBAN" panose="02000000000000000000" pitchFamily="2" charset="0"/>
                <a:cs typeface="NikoshBAN" panose="02000000000000000000" pitchFamily="2" charset="0"/>
              </a:rPr>
              <a:t>কুফুরি। </a:t>
            </a:r>
            <a:endParaRPr lang="en-US" sz="4400" dirty="0"/>
          </a:p>
        </p:txBody>
      </p:sp>
    </p:spTree>
    <p:extLst>
      <p:ext uri="{BB962C8B-B14F-4D97-AF65-F5344CB8AC3E}">
        <p14:creationId xmlns:p14="http://schemas.microsoft.com/office/powerpoint/2010/main" val="3025746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1" y="1177925"/>
            <a:ext cx="2946400" cy="1362075"/>
          </a:xfrm>
          <a:solidFill>
            <a:srgbClr val="FF0000"/>
          </a:solidFill>
        </p:spPr>
        <p:txBody>
          <a:bodyPr/>
          <a:lstStyle/>
          <a:p>
            <a:r>
              <a:rPr lang="bn-IN" dirty="0" smtClean="0">
                <a:latin typeface="NikoshBAN" panose="02000000000000000000" pitchFamily="2" charset="0"/>
                <a:cs typeface="NikoshBAN" panose="02000000000000000000" pitchFamily="2" charset="0"/>
              </a:rPr>
              <a:t>     </a:t>
            </a:r>
            <a:r>
              <a:rPr lang="en-US" dirty="0" err="1" smtClean="0">
                <a:solidFill>
                  <a:schemeClr val="bg1"/>
                </a:solidFill>
                <a:latin typeface="NikoshBAN" panose="02000000000000000000" pitchFamily="2" charset="0"/>
                <a:cs typeface="NikoshBAN" panose="02000000000000000000" pitchFamily="2" charset="0"/>
              </a:rPr>
              <a:t>মূল্যায়ন</a:t>
            </a:r>
            <a:endParaRPr lang="en-US" dirty="0">
              <a:solidFill>
                <a:schemeClr val="bg1"/>
              </a:solidFill>
              <a:latin typeface="NikoshBAN" panose="02000000000000000000" pitchFamily="2" charset="0"/>
              <a:cs typeface="NikoshBAN" panose="02000000000000000000" pitchFamily="2" charset="0"/>
            </a:endParaRPr>
          </a:p>
        </p:txBody>
      </p:sp>
      <p:sp>
        <p:nvSpPr>
          <p:cNvPr id="3" name="Title 1"/>
          <p:cNvSpPr txBox="1">
            <a:spLocks/>
          </p:cNvSpPr>
          <p:nvPr/>
        </p:nvSpPr>
        <p:spPr>
          <a:xfrm>
            <a:off x="2864755" y="2759982"/>
            <a:ext cx="3608616" cy="1362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q"/>
            </a:pPr>
            <a:r>
              <a:rPr lang="en-US" dirty="0" err="1" smtClean="0">
                <a:solidFill>
                  <a:srgbClr val="FF0000"/>
                </a:solidFill>
                <a:latin typeface="NikoshBAN" panose="02000000000000000000" pitchFamily="2" charset="0"/>
                <a:cs typeface="NikoshBAN" panose="02000000000000000000" pitchFamily="2" charset="0"/>
              </a:rPr>
              <a:t>গান</a:t>
            </a:r>
            <a:r>
              <a:rPr lang="en-US" dirty="0" smtClean="0">
                <a:solidFill>
                  <a:srgbClr val="FF0000"/>
                </a:solidFill>
                <a:latin typeface="NikoshBAN" panose="02000000000000000000" pitchFamily="2" charset="0"/>
                <a:cs typeface="NikoshBAN" panose="02000000000000000000" pitchFamily="2" charset="0"/>
              </a:rPr>
              <a:t> </a:t>
            </a:r>
            <a:r>
              <a:rPr lang="en-US" dirty="0" err="1" smtClean="0">
                <a:solidFill>
                  <a:srgbClr val="FF0000"/>
                </a:solidFill>
                <a:latin typeface="NikoshBAN" panose="02000000000000000000" pitchFamily="2" charset="0"/>
                <a:cs typeface="NikoshBAN" panose="02000000000000000000" pitchFamily="2" charset="0"/>
              </a:rPr>
              <a:t>শুনা</a:t>
            </a:r>
            <a:r>
              <a:rPr lang="en-US" dirty="0" smtClean="0">
                <a:solidFill>
                  <a:srgbClr val="FF0000"/>
                </a:solidFill>
                <a:latin typeface="NikoshBAN" panose="02000000000000000000" pitchFamily="2" charset="0"/>
                <a:cs typeface="NikoshBAN" panose="02000000000000000000" pitchFamily="2" charset="0"/>
              </a:rPr>
              <a:t> </a:t>
            </a:r>
            <a:r>
              <a:rPr lang="en-US" dirty="0" err="1" smtClean="0">
                <a:solidFill>
                  <a:srgbClr val="FF0000"/>
                </a:solidFill>
                <a:latin typeface="NikoshBAN" panose="02000000000000000000" pitchFamily="2" charset="0"/>
                <a:cs typeface="NikoshBAN" panose="02000000000000000000" pitchFamily="2" charset="0"/>
              </a:rPr>
              <a:t>কি</a:t>
            </a:r>
            <a:r>
              <a:rPr lang="en-US" dirty="0" smtClean="0">
                <a:solidFill>
                  <a:srgbClr val="FF0000"/>
                </a:solidFill>
                <a:latin typeface="NikoshBAN" panose="02000000000000000000" pitchFamily="2" charset="0"/>
                <a:cs typeface="NikoshBAN" panose="02000000000000000000" pitchFamily="2" charset="0"/>
              </a:rPr>
              <a:t>?</a:t>
            </a:r>
            <a:endParaRPr lang="en-US" dirty="0">
              <a:solidFill>
                <a:srgbClr val="FF0000"/>
              </a:solidFill>
              <a:latin typeface="NikoshBAN" panose="02000000000000000000" pitchFamily="2" charset="0"/>
              <a:cs typeface="NikoshBAN" panose="02000000000000000000" pitchFamily="2" charset="0"/>
            </a:endParaRPr>
          </a:p>
        </p:txBody>
      </p:sp>
      <p:sp>
        <p:nvSpPr>
          <p:cNvPr id="4" name="Title 1"/>
          <p:cNvSpPr txBox="1">
            <a:spLocks/>
          </p:cNvSpPr>
          <p:nvPr/>
        </p:nvSpPr>
        <p:spPr>
          <a:xfrm>
            <a:off x="3082469" y="4008211"/>
            <a:ext cx="6830788" cy="8685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(ক) হারাম (খ) মোবাহ (গ) জায়েজ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6847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372" y="688748"/>
            <a:ext cx="2456543" cy="1325563"/>
          </a:xfrm>
          <a:solidFill>
            <a:schemeClr val="bg2"/>
          </a:solidFill>
        </p:spPr>
        <p:txBody>
          <a:bodyPr/>
          <a:lstStyle/>
          <a:p>
            <a:r>
              <a:rPr lang="en-US" dirty="0" err="1" smtClean="0">
                <a:solidFill>
                  <a:srgbClr val="FF0000"/>
                </a:solidFill>
                <a:latin typeface="NikoshBAN" panose="02000000000000000000" pitchFamily="2" charset="0"/>
                <a:cs typeface="NikoshBAN" panose="02000000000000000000" pitchFamily="2" charset="0"/>
              </a:rPr>
              <a:t>একক</a:t>
            </a:r>
            <a:r>
              <a:rPr lang="en-US" dirty="0" smtClean="0">
                <a:solidFill>
                  <a:srgbClr val="FF0000"/>
                </a:solidFill>
                <a:latin typeface="NikoshBAN" panose="02000000000000000000" pitchFamily="2" charset="0"/>
                <a:cs typeface="NikoshBAN" panose="02000000000000000000" pitchFamily="2" charset="0"/>
              </a:rPr>
              <a:t> </a:t>
            </a:r>
            <a:r>
              <a:rPr lang="en-US" dirty="0" err="1" smtClean="0">
                <a:solidFill>
                  <a:srgbClr val="FF0000"/>
                </a:solidFill>
                <a:latin typeface="NikoshBAN" panose="02000000000000000000" pitchFamily="2" charset="0"/>
                <a:cs typeface="NikoshBAN" panose="02000000000000000000" pitchFamily="2" charset="0"/>
              </a:rPr>
              <a:t>কাজ</a:t>
            </a:r>
            <a:r>
              <a:rPr lang="en-US" dirty="0" smtClean="0">
                <a:solidFill>
                  <a:srgbClr val="FF0000"/>
                </a:solidFill>
                <a:latin typeface="NikoshBAN" panose="02000000000000000000" pitchFamily="2" charset="0"/>
                <a:cs typeface="NikoshBAN" panose="02000000000000000000" pitchFamily="2" charset="0"/>
              </a:rPr>
              <a:t> </a:t>
            </a:r>
            <a:endParaRPr lang="en-US" dirty="0">
              <a:solidFill>
                <a:srgbClr val="FF0000"/>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6287" y="500062"/>
            <a:ext cx="6166998" cy="3631747"/>
          </a:xfrm>
        </p:spPr>
      </p:pic>
      <p:sp>
        <p:nvSpPr>
          <p:cNvPr id="5" name="Title 1"/>
          <p:cNvSpPr txBox="1">
            <a:spLocks/>
          </p:cNvSpPr>
          <p:nvPr/>
        </p:nvSpPr>
        <p:spPr>
          <a:xfrm>
            <a:off x="914402" y="4738232"/>
            <a:ext cx="5283198" cy="1325563"/>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
            </a:pPr>
            <a:r>
              <a:rPr lang="bn-IN" dirty="0" smtClean="0">
                <a:solidFill>
                  <a:srgbClr val="FF0000"/>
                </a:solidFill>
                <a:latin typeface="NikoshBAN" panose="02000000000000000000" pitchFamily="2" charset="0"/>
                <a:cs typeface="NikoshBAN" panose="02000000000000000000" pitchFamily="2" charset="0"/>
              </a:rPr>
              <a:t>গান- বাজনা কাকে বলে?  </a:t>
            </a:r>
            <a:endParaRPr lang="en-US"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8491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114" y="1138693"/>
            <a:ext cx="2830285" cy="1198109"/>
          </a:xfrm>
          <a:solidFill>
            <a:srgbClr val="92D050"/>
          </a:solidFill>
        </p:spPr>
        <p:txBody>
          <a:bodyPr/>
          <a:lstStyle/>
          <a:p>
            <a:r>
              <a:rPr lang="bn-IN" dirty="0" smtClean="0">
                <a:latin typeface="NikoshBAN" panose="02000000000000000000" pitchFamily="2" charset="0"/>
                <a:cs typeface="NikoshBAN" panose="02000000000000000000" pitchFamily="2" charset="0"/>
              </a:rPr>
              <a:t>  বাড়ীর কাজ </a:t>
            </a:r>
            <a:endParaRPr lang="en-US" dirty="0">
              <a:latin typeface="NikoshBAN" panose="02000000000000000000" pitchFamily="2" charset="0"/>
              <a:cs typeface="NikoshBAN" panose="02000000000000000000" pitchFamily="2" charset="0"/>
            </a:endParaRPr>
          </a:p>
        </p:txBody>
      </p:sp>
      <p:sp>
        <p:nvSpPr>
          <p:cNvPr id="4" name="Title 1"/>
          <p:cNvSpPr txBox="1">
            <a:spLocks/>
          </p:cNvSpPr>
          <p:nvPr/>
        </p:nvSpPr>
        <p:spPr>
          <a:xfrm>
            <a:off x="2293258" y="4273778"/>
            <a:ext cx="8128000" cy="1198109"/>
          </a:xfrm>
          <a:prstGeom prst="rect">
            <a:avLst/>
          </a:prstGeom>
          <a:solidFill>
            <a:srgbClr val="92D050"/>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v"/>
            </a:pPr>
            <a:r>
              <a:rPr lang="bn-IN" dirty="0" smtClean="0">
                <a:latin typeface="NikoshBAN" panose="02000000000000000000" pitchFamily="2" charset="0"/>
                <a:cs typeface="NikoshBAN" panose="02000000000000000000" pitchFamily="2" charset="0"/>
              </a:rPr>
              <a:t>গান-বাজনা সম্পর্কে কোরআন ও হাদিসের আলোকে বর্ননা কর? </a:t>
            </a:r>
            <a:endParaRPr lang="en-US" dirty="0">
              <a:latin typeface="NikoshBAN" panose="02000000000000000000" pitchFamily="2" charset="0"/>
              <a:cs typeface="NikoshBAN" panose="02000000000000000000" pitchFamily="2" charset="0"/>
            </a:endParaRPr>
          </a:p>
        </p:txBody>
      </p:sp>
      <p:sp>
        <p:nvSpPr>
          <p:cNvPr id="5" name="Down Arrow 4"/>
          <p:cNvSpPr/>
          <p:nvPr/>
        </p:nvSpPr>
        <p:spPr>
          <a:xfrm>
            <a:off x="4963884" y="2499747"/>
            <a:ext cx="1262743" cy="1611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432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43199" y="2009391"/>
            <a:ext cx="6328229" cy="2646878"/>
          </a:xfrm>
          <a:prstGeom prst="rect">
            <a:avLst/>
          </a:prstGeom>
          <a:noFill/>
        </p:spPr>
        <p:txBody>
          <a:bodyPr wrap="square" lIns="91440" tIns="45720" rIns="91440" bIns="45720">
            <a:spAutoFit/>
          </a:bodyPr>
          <a:lstStyle/>
          <a:p>
            <a:pPr algn="ctr"/>
            <a:r>
              <a:rPr lang="bn-IN" sz="166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ধ</a:t>
            </a:r>
            <a:r>
              <a:rPr lang="bn-IN" sz="166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ন্য</a:t>
            </a:r>
            <a:r>
              <a:rPr lang="bn-IN" sz="1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বা</a:t>
            </a:r>
            <a:r>
              <a:rPr lang="bn-IN" sz="16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 </a:t>
            </a:r>
            <a:endParaRPr lang="en-US" sz="16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2344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3252" y="1118452"/>
            <a:ext cx="2946399"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শিক্ষক পরিচিতি </a:t>
            </a:r>
            <a:endParaRPr lang="en-US" sz="4000" dirty="0">
              <a:latin typeface="NikoshBAN" panose="02000000000000000000" pitchFamily="2" charset="0"/>
              <a:cs typeface="NikoshBAN" panose="02000000000000000000" pitchFamily="2" charset="0"/>
            </a:endParaRPr>
          </a:p>
        </p:txBody>
      </p:sp>
      <p:sp>
        <p:nvSpPr>
          <p:cNvPr id="5" name="Title 3"/>
          <p:cNvSpPr txBox="1">
            <a:spLocks/>
          </p:cNvSpPr>
          <p:nvPr/>
        </p:nvSpPr>
        <p:spPr>
          <a:xfrm>
            <a:off x="419221" y="2102539"/>
            <a:ext cx="4586392" cy="3510705"/>
          </a:xfrm>
          <a:prstGeom prst="rect">
            <a:avLst/>
          </a:prstGeom>
          <a:solidFill>
            <a:schemeClr val="tx1">
              <a:lumMod val="95000"/>
              <a:lumOff val="5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bn-IN" sz="3600" b="1" dirty="0" smtClean="0">
                <a:solidFill>
                  <a:schemeClr val="bg1">
                    <a:lumMod val="85000"/>
                    <a:lumOff val="15000"/>
                  </a:schemeClr>
                </a:solidFill>
                <a:latin typeface="Times New Roman" panose="02020603050405020304" pitchFamily="18" charset="0"/>
                <a:cs typeface="NikoshBAN" panose="02000000000000000000" pitchFamily="2" charset="0"/>
              </a:rPr>
              <a:t>মাওলানা মোঃ আব্দুর রব</a:t>
            </a:r>
          </a:p>
          <a:p>
            <a:pPr marL="0" indent="0" algn="ctr">
              <a:lnSpc>
                <a:spcPct val="100000"/>
              </a:lnSpc>
              <a:spcBef>
                <a:spcPts val="0"/>
              </a:spcBef>
              <a:buFont typeface="Arial" panose="020B0604020202020204" pitchFamily="34" charset="0"/>
              <a:buNone/>
            </a:pPr>
            <a:r>
              <a:rPr lang="bn-IN" sz="3200" dirty="0" smtClean="0">
                <a:solidFill>
                  <a:schemeClr val="bg1">
                    <a:lumMod val="85000"/>
                    <a:lumOff val="15000"/>
                  </a:schemeClr>
                </a:solidFill>
                <a:latin typeface="Times New Roman" panose="02020603050405020304" pitchFamily="18" charset="0"/>
                <a:cs typeface="NikoshBAN" panose="02000000000000000000" pitchFamily="2" charset="0"/>
              </a:rPr>
              <a:t>    </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 এম.এম,এম.এ,বি</a:t>
            </a: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এ, বি</a:t>
            </a: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এড,এম</a:t>
            </a: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এড )</a:t>
            </a:r>
          </a:p>
          <a:p>
            <a:pPr marL="0" indent="0" algn="ctr">
              <a:lnSpc>
                <a:spcPct val="100000"/>
              </a:lnSpc>
              <a:spcBef>
                <a:spcPts val="600"/>
              </a:spcBef>
              <a:buFont typeface="Arial" panose="020B0604020202020204" pitchFamily="34" charset="0"/>
              <a:buNone/>
            </a:pPr>
            <a:r>
              <a:rPr lang="bn-IN" sz="2400" dirty="0" smtClean="0">
                <a:solidFill>
                  <a:schemeClr val="bg1">
                    <a:lumMod val="85000"/>
                    <a:lumOff val="15000"/>
                  </a:schemeClr>
                </a:solidFill>
                <a:latin typeface="Times New Roman" panose="02020603050405020304" pitchFamily="18" charset="0"/>
                <a:cs typeface="NikoshBAN" panose="02000000000000000000" pitchFamily="2" charset="0"/>
              </a:rPr>
              <a:t> প্রভাষক (আরবী)</a:t>
            </a:r>
          </a:p>
          <a:p>
            <a:pPr marL="0" indent="0" algn="ctr">
              <a:lnSpc>
                <a:spcPct val="100000"/>
              </a:lnSpc>
              <a:spcBef>
                <a:spcPts val="600"/>
              </a:spcBef>
              <a:buFont typeface="Arial" panose="020B0604020202020204" pitchFamily="34" charset="0"/>
              <a:buNone/>
            </a:pPr>
            <a:r>
              <a:rPr lang="en-US" sz="2400" dirty="0" smtClean="0">
                <a:solidFill>
                  <a:schemeClr val="bg1">
                    <a:lumMod val="85000"/>
                    <a:lumOff val="15000"/>
                  </a:schemeClr>
                </a:solidFill>
                <a:latin typeface="Times New Roman" panose="02020603050405020304" pitchFamily="18" charset="0"/>
                <a:cs typeface="Times New Roman" panose="02020603050405020304" pitchFamily="18" charset="0"/>
              </a:rPr>
              <a:t>  </a:t>
            </a:r>
            <a:r>
              <a:rPr lang="bn-IN" dirty="0" smtClean="0">
                <a:solidFill>
                  <a:schemeClr val="bg1">
                    <a:lumMod val="85000"/>
                    <a:lumOff val="15000"/>
                  </a:schemeClr>
                </a:solidFill>
                <a:latin typeface="Times New Roman" panose="02020603050405020304" pitchFamily="18" charset="0"/>
                <a:cs typeface="NikoshBAN" panose="02000000000000000000" pitchFamily="2" charset="0"/>
              </a:rPr>
              <a:t>বুরাইয়া কামিল (এম,এ) মাদরাসা</a:t>
            </a:r>
          </a:p>
          <a:p>
            <a:pPr marL="0" indent="0" algn="ctr">
              <a:lnSpc>
                <a:spcPct val="100000"/>
              </a:lnSpc>
              <a:spcBef>
                <a:spcPts val="600"/>
              </a:spcBef>
              <a:buFont typeface="Arial" panose="020B0604020202020204" pitchFamily="34" charset="0"/>
              <a:buNone/>
            </a:pPr>
            <a:r>
              <a:rPr lang="bn-IN" sz="2400" dirty="0" smtClean="0">
                <a:solidFill>
                  <a:schemeClr val="bg1">
                    <a:lumMod val="85000"/>
                    <a:lumOff val="15000"/>
                  </a:schemeClr>
                </a:solidFill>
                <a:latin typeface="Times New Roman" panose="02020603050405020304" pitchFamily="18" charset="0"/>
                <a:cs typeface="NikoshBAN" panose="02000000000000000000" pitchFamily="2" charset="0"/>
              </a:rPr>
              <a:t>ছাতক,সুনামগঞ্জ</a:t>
            </a:r>
            <a:r>
              <a:rPr lang="bn-IN" sz="3200" dirty="0" smtClean="0">
                <a:solidFill>
                  <a:schemeClr val="bg1">
                    <a:lumMod val="85000"/>
                    <a:lumOff val="15000"/>
                  </a:schemeClr>
                </a:solidFill>
                <a:latin typeface="Times New Roman" panose="02020603050405020304" pitchFamily="18" charset="0"/>
                <a:cs typeface="NikoshBAN" panose="02000000000000000000" pitchFamily="2" charset="0"/>
              </a:rPr>
              <a:t>।</a:t>
            </a:r>
          </a:p>
          <a:p>
            <a:pPr marL="0" indent="0" algn="ctr">
              <a:buFont typeface="Arial" panose="020B0604020202020204" pitchFamily="34" charset="0"/>
              <a:buNone/>
            </a:pPr>
            <a:r>
              <a:rPr lang="bn-IN" sz="2400" dirty="0" smtClean="0">
                <a:solidFill>
                  <a:schemeClr val="bg1">
                    <a:lumMod val="85000"/>
                    <a:lumOff val="15000"/>
                  </a:schemeClr>
                </a:solidFill>
                <a:latin typeface="Times New Roman" panose="02020603050405020304" pitchFamily="18" charset="0"/>
                <a:cs typeface="NikoshBAN" panose="02000000000000000000" pitchFamily="2" charset="0"/>
              </a:rPr>
              <a:t>মোবাইলঃ </a:t>
            </a:r>
            <a:r>
              <a:rPr lang="bn-IN" sz="2400" b="1" dirty="0" smtClean="0">
                <a:solidFill>
                  <a:schemeClr val="bg1">
                    <a:lumMod val="85000"/>
                    <a:lumOff val="15000"/>
                  </a:schemeClr>
                </a:solidFill>
                <a:latin typeface="Times New Roman" panose="02020603050405020304" pitchFamily="18" charset="0"/>
                <a:cs typeface="NikoshBAN" panose="02000000000000000000" pitchFamily="2" charset="0"/>
              </a:rPr>
              <a:t>০১৭১৫-২৭৮৫৫৬</a:t>
            </a:r>
            <a:r>
              <a:rPr lang="en-US" sz="3200" dirty="0" smtClean="0">
                <a:solidFill>
                  <a:schemeClr val="bg1">
                    <a:lumMod val="85000"/>
                    <a:lumOff val="15000"/>
                  </a:schemeClr>
                </a:solidFill>
                <a:latin typeface="Times New Roman" panose="02020603050405020304" pitchFamily="18" charset="0"/>
                <a:cs typeface="Times New Roman" panose="02020603050405020304" pitchFamily="18" charset="0"/>
              </a:rPr>
              <a:t/>
            </a:r>
            <a:br>
              <a:rPr lang="en-US" sz="3200" dirty="0" smtClean="0">
                <a:solidFill>
                  <a:schemeClr val="bg1">
                    <a:lumMod val="85000"/>
                    <a:lumOff val="15000"/>
                  </a:schemeClr>
                </a:solidFill>
                <a:latin typeface="Times New Roman" panose="02020603050405020304" pitchFamily="18" charset="0"/>
                <a:cs typeface="Times New Roman" panose="02020603050405020304" pitchFamily="18" charset="0"/>
              </a:rPr>
            </a:b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email:abdurrob1985@gmail.com</a:t>
            </a: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 </a:t>
            </a:r>
            <a:endParaRPr lang="bn-IN" dirty="0" smtClean="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7" name="Text Placeholder 4"/>
          <p:cNvSpPr txBox="1">
            <a:spLocks/>
          </p:cNvSpPr>
          <p:nvPr/>
        </p:nvSpPr>
        <p:spPr>
          <a:xfrm>
            <a:off x="7507513" y="1118452"/>
            <a:ext cx="2917372" cy="6311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latin typeface="NikoshBAN" panose="02000000000000000000" pitchFamily="2" charset="0"/>
                <a:cs typeface="NikoshBAN" panose="02000000000000000000" pitchFamily="2" charset="0"/>
              </a:rPr>
              <a:t>  </a:t>
            </a:r>
            <a:r>
              <a:rPr lang="en-US" sz="4000" dirty="0" err="1">
                <a:solidFill>
                  <a:schemeClr val="tx1">
                    <a:lumMod val="95000"/>
                    <a:lumOff val="5000"/>
                  </a:schemeClr>
                </a:solidFill>
                <a:latin typeface="NikoshBAN" panose="02000000000000000000" pitchFamily="2" charset="0"/>
                <a:cs typeface="NikoshBAN" panose="02000000000000000000" pitchFamily="2" charset="0"/>
              </a:rPr>
              <a:t>পাঠ</a:t>
            </a:r>
            <a:r>
              <a:rPr lang="bn-IN" sz="4000" dirty="0">
                <a:solidFill>
                  <a:schemeClr val="tx1">
                    <a:lumMod val="95000"/>
                    <a:lumOff val="5000"/>
                  </a:schemeClr>
                </a:solidFill>
                <a:latin typeface="NikoshBAN" panose="02000000000000000000" pitchFamily="2" charset="0"/>
                <a:cs typeface="NikoshBAN" panose="02000000000000000000" pitchFamily="2" charset="0"/>
              </a:rPr>
              <a:t> </a:t>
            </a:r>
            <a:r>
              <a:rPr lang="en-US" sz="4000" dirty="0" err="1">
                <a:solidFill>
                  <a:schemeClr val="tx1">
                    <a:lumMod val="95000"/>
                    <a:lumOff val="5000"/>
                  </a:schemeClr>
                </a:solidFill>
                <a:latin typeface="NikoshBAN" panose="02000000000000000000" pitchFamily="2" charset="0"/>
                <a:cs typeface="NikoshBAN" panose="02000000000000000000" pitchFamily="2" charset="0"/>
              </a:rPr>
              <a:t>পরিচিতি</a:t>
            </a:r>
            <a:endParaRPr lang="en-US" sz="44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8" name="Plus 7"/>
          <p:cNvSpPr/>
          <p:nvPr/>
        </p:nvSpPr>
        <p:spPr>
          <a:xfrm>
            <a:off x="5005613" y="2641600"/>
            <a:ext cx="1204685" cy="1741714"/>
          </a:xfrm>
          <a:prstGeom prst="mathPlus">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217"/>
            <a:ext cx="12192000" cy="135645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71731"/>
            <a:ext cx="12191999" cy="1334885"/>
          </a:xfrm>
          <a:prstGeom prst="rect">
            <a:avLst/>
          </a:prstGeom>
        </p:spPr>
      </p:pic>
      <p:sp>
        <p:nvSpPr>
          <p:cNvPr id="11" name="Content Placeholder 5"/>
          <p:cNvSpPr txBox="1">
            <a:spLocks/>
          </p:cNvSpPr>
          <p:nvPr/>
        </p:nvSpPr>
        <p:spPr>
          <a:xfrm>
            <a:off x="6513284" y="2161027"/>
            <a:ext cx="5254172" cy="3452217"/>
          </a:xfrm>
          <a:prstGeom prst="rect">
            <a:avLst/>
          </a:prstGeom>
          <a:solidFill>
            <a:schemeClr val="accent1">
              <a:lumMod val="60000"/>
              <a:lumOff val="4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IN" sz="3200" dirty="0" smtClean="0">
                <a:solidFill>
                  <a:srgbClr val="002060"/>
                </a:solidFill>
                <a:latin typeface="NikoshBAN" panose="02000000000000000000" pitchFamily="2" charset="0"/>
                <a:cs typeface="NikoshBAN" panose="02000000000000000000" pitchFamily="2" charset="0"/>
              </a:rPr>
              <a:t>   </a:t>
            </a:r>
            <a:r>
              <a:rPr lang="bn-IN" sz="3200" b="1" dirty="0" smtClean="0">
                <a:solidFill>
                  <a:srgbClr val="002060"/>
                </a:solidFill>
                <a:latin typeface="NikoshBAN" panose="02000000000000000000" pitchFamily="2" charset="0"/>
                <a:cs typeface="NikoshBAN" panose="02000000000000000000" pitchFamily="2" charset="0"/>
              </a:rPr>
              <a:t>বিষয়ঃ </a:t>
            </a:r>
            <a:r>
              <a:rPr lang="bn-IN" sz="3200" b="1" dirty="0">
                <a:solidFill>
                  <a:srgbClr val="002060"/>
                </a:solidFill>
                <a:latin typeface="NikoshBAN" panose="02000000000000000000" pitchFamily="2" charset="0"/>
                <a:cs typeface="NikoshBAN" panose="02000000000000000000" pitchFamily="2" charset="0"/>
              </a:rPr>
              <a:t>আকাইদ ও ফিকহ</a:t>
            </a:r>
          </a:p>
          <a:p>
            <a:pPr marL="0" indent="0">
              <a:buNone/>
            </a:pPr>
            <a:r>
              <a:rPr lang="bn-IN" sz="3200" dirty="0">
                <a:solidFill>
                  <a:srgbClr val="002060"/>
                </a:solidFill>
                <a:latin typeface="NikoshBAN" panose="02000000000000000000" pitchFamily="2" charset="0"/>
                <a:cs typeface="NikoshBAN" panose="02000000000000000000" pitchFamily="2" charset="0"/>
              </a:rPr>
              <a:t>   শ্রেণিঃ দাখিল </a:t>
            </a:r>
            <a:r>
              <a:rPr lang="bn-IN" sz="3200" dirty="0" smtClean="0">
                <a:solidFill>
                  <a:srgbClr val="002060"/>
                </a:solidFill>
                <a:latin typeface="NikoshBAN" panose="02000000000000000000" pitchFamily="2" charset="0"/>
                <a:cs typeface="NikoshBAN" panose="02000000000000000000" pitchFamily="2" charset="0"/>
              </a:rPr>
              <a:t>নবম </a:t>
            </a:r>
            <a:r>
              <a:rPr lang="en-US" sz="3200" dirty="0" smtClean="0">
                <a:solidFill>
                  <a:srgbClr val="002060"/>
                </a:solidFill>
                <a:latin typeface="NikoshBAN" panose="02000000000000000000" pitchFamily="2" charset="0"/>
                <a:cs typeface="NikoshBAN" panose="02000000000000000000" pitchFamily="2" charset="0"/>
              </a:rPr>
              <a:t> </a:t>
            </a:r>
            <a:endParaRPr lang="bn-IN" sz="3200" dirty="0">
              <a:solidFill>
                <a:srgbClr val="002060"/>
              </a:solidFill>
              <a:latin typeface="NikoshBAN" panose="02000000000000000000" pitchFamily="2" charset="0"/>
              <a:cs typeface="NikoshBAN" panose="02000000000000000000" pitchFamily="2" charset="0"/>
            </a:endParaRPr>
          </a:p>
          <a:p>
            <a:pPr marL="0" indent="0">
              <a:buNone/>
            </a:pPr>
            <a:r>
              <a:rPr lang="en-US" sz="3200" dirty="0" smtClean="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তৃতীয়</a:t>
            </a:r>
            <a:r>
              <a:rPr lang="en-US"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anose="02000000000000000000" pitchFamily="2" charset="0"/>
                <a:cs typeface="NikoshBAN" panose="02000000000000000000" pitchFamily="2" charset="0"/>
              </a:rPr>
              <a:t>ভাগঃ আল</a:t>
            </a:r>
            <a:r>
              <a:rPr lang="bn-IN" sz="3200" dirty="0" smtClean="0">
                <a:solidFill>
                  <a:srgbClr val="002060"/>
                </a:solidFill>
                <a:latin typeface="NikoshBAN" panose="02000000000000000000" pitchFamily="2" charset="0"/>
                <a:cs typeface="NikoshBAN" panose="02000000000000000000" pitchFamily="2" charset="0"/>
              </a:rPr>
              <a:t>-আখলাক </a:t>
            </a:r>
            <a:r>
              <a:rPr lang="bn-BD" sz="3200" dirty="0" smtClean="0">
                <a:solidFill>
                  <a:srgbClr val="002060"/>
                </a:solidFill>
                <a:latin typeface="NikoshBAN" panose="02000000000000000000" pitchFamily="2" charset="0"/>
                <a:cs typeface="NikoshBAN" panose="02000000000000000000" pitchFamily="2" charset="0"/>
              </a:rPr>
              <a:t> </a:t>
            </a:r>
            <a:endParaRPr lang="bn-IN" sz="3200" dirty="0">
              <a:solidFill>
                <a:srgbClr val="002060"/>
              </a:solidFill>
              <a:latin typeface="NikoshBAN" panose="02000000000000000000" pitchFamily="2" charset="0"/>
              <a:cs typeface="NikoshBAN" panose="02000000000000000000" pitchFamily="2" charset="0"/>
            </a:endParaRPr>
          </a:p>
          <a:p>
            <a:pPr marL="0" indent="0">
              <a:buNone/>
            </a:pPr>
            <a:r>
              <a:rPr lang="bn-IN" sz="3200" dirty="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  ৩য় পরিচ্ছেদঃ ৯ম</a:t>
            </a:r>
            <a:r>
              <a:rPr lang="bn-IN" sz="3200" dirty="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পাঠ </a:t>
            </a:r>
          </a:p>
          <a:p>
            <a:pPr marL="0" indent="0">
              <a:buNone/>
            </a:pPr>
            <a:r>
              <a:rPr lang="bn-IN" sz="3200" dirty="0" smtClean="0">
                <a:solidFill>
                  <a:srgbClr val="002060"/>
                </a:solidFill>
                <a:latin typeface="NikoshBAN" panose="02000000000000000000" pitchFamily="2" charset="0"/>
                <a:cs typeface="NikoshBAN" panose="02000000000000000000" pitchFamily="2" charset="0"/>
              </a:rPr>
              <a:t>   </a:t>
            </a:r>
            <a:r>
              <a:rPr lang="bn-IN" sz="3200" dirty="0">
                <a:solidFill>
                  <a:srgbClr val="002060"/>
                </a:solidFill>
                <a:latin typeface="NikoshBAN" panose="02000000000000000000" pitchFamily="2" charset="0"/>
                <a:cs typeface="NikoshBAN" panose="02000000000000000000" pitchFamily="2" charset="0"/>
              </a:rPr>
              <a:t>সময়ঃ</a:t>
            </a:r>
            <a:r>
              <a:rPr lang="bn-BD" sz="3200" dirty="0">
                <a:solidFill>
                  <a:srgbClr val="002060"/>
                </a:solidFill>
                <a:latin typeface="NikoshBAN" panose="02000000000000000000" pitchFamily="2" charset="0"/>
                <a:cs typeface="NikoshBAN" panose="02000000000000000000" pitchFamily="2" charset="0"/>
              </a:rPr>
              <a:t> ৪</a:t>
            </a:r>
            <a:r>
              <a:rPr lang="bn-IN" sz="3200" dirty="0">
                <a:solidFill>
                  <a:srgbClr val="002060"/>
                </a:solidFill>
                <a:latin typeface="NikoshBAN" panose="02000000000000000000" pitchFamily="2" charset="0"/>
                <a:cs typeface="NikoshBAN" panose="02000000000000000000" pitchFamily="2" charset="0"/>
              </a:rPr>
              <a:t>০</a:t>
            </a:r>
            <a:r>
              <a:rPr lang="bn-BD" sz="3200" dirty="0">
                <a:solidFill>
                  <a:srgbClr val="002060"/>
                </a:solidFill>
                <a:latin typeface="NikoshBAN" panose="02000000000000000000" pitchFamily="2" charset="0"/>
                <a:cs typeface="NikoshBAN" panose="02000000000000000000" pitchFamily="2" charset="0"/>
              </a:rPr>
              <a:t> মিনিট </a:t>
            </a:r>
            <a:endParaRPr lang="bn-IN" sz="3200" dirty="0">
              <a:solidFill>
                <a:srgbClr val="002060"/>
              </a:solidFill>
              <a:latin typeface="NikoshBAN" panose="02000000000000000000" pitchFamily="2" charset="0"/>
              <a:cs typeface="NikoshBAN" panose="02000000000000000000" pitchFamily="2" charset="0"/>
            </a:endParaRPr>
          </a:p>
          <a:p>
            <a:pPr marL="0" indent="0">
              <a:buNone/>
            </a:pPr>
            <a:endParaRPr lang="en-US" sz="3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19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fade">
                                      <p:cBhvr>
                                        <p:cTn id="12" dur="1000"/>
                                        <p:tgtEl>
                                          <p:spTgt spid="11">
                                            <p:bg/>
                                          </p:spTgt>
                                        </p:tgtEl>
                                      </p:cBhvr>
                                    </p:animEffect>
                                    <p:anim calcmode="lin" valueType="num">
                                      <p:cBhvr>
                                        <p:cTn id="13" dur="1000" fill="hold"/>
                                        <p:tgtEl>
                                          <p:spTgt spid="11">
                                            <p:bg/>
                                          </p:spTgt>
                                        </p:tgtEl>
                                        <p:attrNameLst>
                                          <p:attrName>ppt_x</p:attrName>
                                        </p:attrNameLst>
                                      </p:cBhvr>
                                      <p:tavLst>
                                        <p:tav tm="0">
                                          <p:val>
                                            <p:strVal val="#ppt_x"/>
                                          </p:val>
                                        </p:tav>
                                        <p:tav tm="100000">
                                          <p:val>
                                            <p:strVal val="#ppt_x"/>
                                          </p:val>
                                        </p:tav>
                                      </p:tavLst>
                                    </p:anim>
                                    <p:anim calcmode="lin" valueType="num">
                                      <p:cBhvr>
                                        <p:cTn id="14" dur="1000" fill="hold"/>
                                        <p:tgtEl>
                                          <p:spTgt spid="11">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1000"/>
                                        <p:tgtEl>
                                          <p:spTgt spid="11">
                                            <p:txEl>
                                              <p:pRg st="0" end="0"/>
                                            </p:txEl>
                                          </p:spTgt>
                                        </p:tgtEl>
                                      </p:cBhvr>
                                    </p:animEffect>
                                    <p:anim calcmode="lin" valueType="num">
                                      <p:cBhvr>
                                        <p:cTn id="2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1000"/>
                                        <p:tgtEl>
                                          <p:spTgt spid="11">
                                            <p:txEl>
                                              <p:pRg st="1" end="1"/>
                                            </p:txEl>
                                          </p:spTgt>
                                        </p:tgtEl>
                                      </p:cBhvr>
                                    </p:animEffect>
                                    <p:anim calcmode="lin" valueType="num">
                                      <p:cBhvr>
                                        <p:cTn id="27"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fade">
                                      <p:cBhvr>
                                        <p:cTn id="33" dur="1000"/>
                                        <p:tgtEl>
                                          <p:spTgt spid="11">
                                            <p:txEl>
                                              <p:pRg st="2" end="2"/>
                                            </p:txEl>
                                          </p:spTgt>
                                        </p:tgtEl>
                                      </p:cBhvr>
                                    </p:animEffect>
                                    <p:anim calcmode="lin" valueType="num">
                                      <p:cBhvr>
                                        <p:cTn id="34"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Effect transition="in" filter="fade">
                                      <p:cBhvr>
                                        <p:cTn id="40" dur="1000"/>
                                        <p:tgtEl>
                                          <p:spTgt spid="11">
                                            <p:txEl>
                                              <p:pRg st="3" end="3"/>
                                            </p:txEl>
                                          </p:spTgt>
                                        </p:tgtEl>
                                      </p:cBhvr>
                                    </p:animEffect>
                                    <p:anim calcmode="lin" valueType="num">
                                      <p:cBhvr>
                                        <p:cTn id="41"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fade">
                                      <p:cBhvr>
                                        <p:cTn id="47" dur="1000"/>
                                        <p:tgtEl>
                                          <p:spTgt spid="11">
                                            <p:txEl>
                                              <p:pRg st="4" end="4"/>
                                            </p:txEl>
                                          </p:spTgt>
                                        </p:tgtEl>
                                      </p:cBhvr>
                                    </p:animEffect>
                                    <p:anim calcmode="lin" valueType="num">
                                      <p:cBhvr>
                                        <p:cTn id="4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75657" y="566057"/>
            <a:ext cx="10043886" cy="5878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30172" y="887640"/>
            <a:ext cx="4078514" cy="1325563"/>
          </a:xfrm>
          <a:solidFill>
            <a:srgbClr val="FF0000"/>
          </a:solidFill>
        </p:spPr>
        <p:txBody>
          <a:bodyPr/>
          <a:lstStyle/>
          <a:p>
            <a:r>
              <a:rPr lang="bn-IN"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আজকের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পাঠ</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4" name="Title 1"/>
          <p:cNvSpPr txBox="1">
            <a:spLocks/>
          </p:cNvSpPr>
          <p:nvPr/>
        </p:nvSpPr>
        <p:spPr>
          <a:xfrm>
            <a:off x="2554515" y="3505200"/>
            <a:ext cx="7532913" cy="1325563"/>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         গান বাজনা করা ও শুনা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0351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5714" y="1494970"/>
            <a:ext cx="9390743" cy="899887"/>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v"/>
            </a:pPr>
            <a:r>
              <a:rPr lang="bn-IN" sz="4400" dirty="0" smtClean="0">
                <a:solidFill>
                  <a:srgbClr val="FF0000"/>
                </a:solidFill>
                <a:latin typeface="NikoshBAN" panose="02000000000000000000" pitchFamily="2" charset="0"/>
                <a:cs typeface="NikoshBAN" panose="02000000000000000000" pitchFamily="2" charset="0"/>
              </a:rPr>
              <a:t>এই পাঠ শেষে শিক্ষার্থীরা বলতে পারবে ............</a:t>
            </a:r>
            <a:endParaRPr lang="en-US" sz="4400" dirty="0">
              <a:solidFill>
                <a:srgbClr val="FF0000"/>
              </a:solidFill>
              <a:latin typeface="NikoshBAN" panose="02000000000000000000" pitchFamily="2" charset="0"/>
              <a:cs typeface="NikoshBAN" panose="02000000000000000000" pitchFamily="2" charset="0"/>
            </a:endParaRPr>
          </a:p>
        </p:txBody>
      </p:sp>
      <p:sp>
        <p:nvSpPr>
          <p:cNvPr id="5" name="Title 1"/>
          <p:cNvSpPr txBox="1">
            <a:spLocks/>
          </p:cNvSpPr>
          <p:nvPr/>
        </p:nvSpPr>
        <p:spPr>
          <a:xfrm>
            <a:off x="2249713" y="2931887"/>
            <a:ext cx="6342743" cy="2336800"/>
          </a:xfrm>
          <a:prstGeom prst="rect">
            <a:avLst/>
          </a:prstGeom>
          <a:solidFill>
            <a:schemeClr val="bg1"/>
          </a:solidFill>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42950" indent="-742950">
              <a:buFont typeface="+mj-lt"/>
              <a:buAutoNum type="arabicPeriod"/>
            </a:pPr>
            <a:r>
              <a:rPr lang="bn-IN" sz="4400" dirty="0" smtClean="0">
                <a:solidFill>
                  <a:schemeClr val="tx1"/>
                </a:solidFill>
                <a:latin typeface="NikoshBAN" panose="02000000000000000000" pitchFamily="2" charset="0"/>
                <a:cs typeface="NikoshBAN" panose="02000000000000000000" pitchFamily="2" charset="0"/>
              </a:rPr>
              <a:t>বলতে পারবে গান-বাজনা কি।</a:t>
            </a:r>
          </a:p>
          <a:p>
            <a:pPr marL="742950" indent="-742950">
              <a:buFont typeface="+mj-lt"/>
              <a:buAutoNum type="arabicPeriod"/>
            </a:pPr>
            <a:r>
              <a:rPr lang="bn-IN" sz="4400" dirty="0" smtClean="0">
                <a:solidFill>
                  <a:schemeClr val="tx1"/>
                </a:solidFill>
                <a:latin typeface="NikoshBAN" panose="02000000000000000000" pitchFamily="2" charset="0"/>
                <a:cs typeface="NikoshBAN" panose="02000000000000000000" pitchFamily="2" charset="0"/>
              </a:rPr>
              <a:t>শরিয়তে গান বাজনা হুকুম ।</a:t>
            </a:r>
          </a:p>
          <a:p>
            <a:pPr marL="742950" indent="-742950">
              <a:buFont typeface="+mj-lt"/>
              <a:buAutoNum type="arabicPeriod"/>
            </a:pPr>
            <a:r>
              <a:rPr lang="bn-IN" sz="4400" dirty="0" smtClean="0">
                <a:solidFill>
                  <a:schemeClr val="tx1"/>
                </a:solidFill>
                <a:latin typeface="NikoshBAN" panose="02000000000000000000" pitchFamily="2" charset="0"/>
                <a:cs typeface="NikoshBAN" panose="02000000000000000000" pitchFamily="2" charset="0"/>
              </a:rPr>
              <a:t> গান-বাজনার অপকারিতা ।</a:t>
            </a:r>
          </a:p>
          <a:p>
            <a:pPr marL="742950" indent="-742950">
              <a:buFont typeface="+mj-lt"/>
              <a:buAutoNum type="arabicPeriod"/>
            </a:pP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20393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801" y="638629"/>
            <a:ext cx="3236686" cy="1052060"/>
          </a:xfrm>
          <a:solidFill>
            <a:srgbClr val="FF0000"/>
          </a:solidFill>
        </p:spPr>
        <p:txBody>
          <a:bodyPr/>
          <a:lstStyle/>
          <a:p>
            <a:r>
              <a:rPr lang="ar-SA" dirty="0" smtClean="0">
                <a:solidFill>
                  <a:schemeClr val="bg1"/>
                </a:solidFill>
                <a:latin typeface="NikoshBAN" panose="02000000000000000000" pitchFamily="2" charset="0"/>
                <a:cs typeface="NikoshBAN" panose="02000000000000000000" pitchFamily="2" charset="0"/>
              </a:rPr>
              <a:t> </a:t>
            </a:r>
            <a:r>
              <a:rPr lang="bn-IN" dirty="0" smtClean="0">
                <a:solidFill>
                  <a:schemeClr val="bg1"/>
                </a:solidFill>
                <a:latin typeface="NikoshBAN" panose="02000000000000000000" pitchFamily="2" charset="0"/>
                <a:cs typeface="NikoshBAN" panose="02000000000000000000" pitchFamily="2" charset="0"/>
              </a:rPr>
              <a:t>গান-বাজনা </a:t>
            </a:r>
            <a:r>
              <a:rPr lang="bn-IN" dirty="0" smtClean="0">
                <a:solidFill>
                  <a:schemeClr val="bg1"/>
                </a:solidFill>
                <a:latin typeface="NikoshBAN" panose="02000000000000000000" pitchFamily="2" charset="0"/>
                <a:cs typeface="NikoshBAN" panose="02000000000000000000" pitchFamily="2" charset="0"/>
              </a:rPr>
              <a:t>দৃশ্য </a:t>
            </a:r>
            <a:endParaRPr lang="en-US" dirty="0">
              <a:solidFill>
                <a:schemeClr val="bg1"/>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5946" y="1908402"/>
            <a:ext cx="5120822" cy="4347255"/>
          </a:xfrm>
          <a:ln w="76200">
            <a:solidFill>
              <a:srgbClr val="FF0000"/>
            </a:solidFill>
          </a:ln>
        </p:spPr>
      </p:pic>
    </p:spTree>
    <p:extLst>
      <p:ext uri="{BB962C8B-B14F-4D97-AF65-F5344CB8AC3E}">
        <p14:creationId xmlns:p14="http://schemas.microsoft.com/office/powerpoint/2010/main" val="3171996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253" y="2380339"/>
            <a:ext cx="4897521" cy="410740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050" y="2380340"/>
            <a:ext cx="5342750" cy="4107405"/>
          </a:xfrm>
          <a:prstGeom prst="rect">
            <a:avLst/>
          </a:prstGeom>
        </p:spPr>
      </p:pic>
      <p:sp>
        <p:nvSpPr>
          <p:cNvPr id="8" name="Title 1"/>
          <p:cNvSpPr>
            <a:spLocks noGrp="1"/>
          </p:cNvSpPr>
          <p:nvPr>
            <p:ph type="title"/>
          </p:nvPr>
        </p:nvSpPr>
        <p:spPr>
          <a:xfrm>
            <a:off x="3113013" y="452210"/>
            <a:ext cx="5036457" cy="1325563"/>
          </a:xfrm>
          <a:solidFill>
            <a:srgbClr val="FF0000"/>
          </a:solidFill>
        </p:spPr>
        <p:txBody>
          <a:bodyPr/>
          <a:lstStyle/>
          <a:p>
            <a:r>
              <a:rPr lang="bn-IN" dirty="0" smtClean="0">
                <a:solidFill>
                  <a:schemeClr val="bg1"/>
                </a:solidFill>
                <a:latin typeface="NikoshBAN" panose="02000000000000000000" pitchFamily="2" charset="0"/>
                <a:cs typeface="NikoshBAN" panose="02000000000000000000" pitchFamily="2" charset="0"/>
              </a:rPr>
              <a:t> আর কিছু গান-বাজনা দৃশ্য </a:t>
            </a:r>
            <a:endParaRPr lang="en-US"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9851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86971" y="595087"/>
            <a:ext cx="9826172" cy="5805714"/>
          </a:xfrm>
          <a:prstGeom prst="rect">
            <a:avLst/>
          </a:prstGeom>
          <a:solidFill>
            <a:schemeClr val="accent1">
              <a:lumMod val="60000"/>
              <a:lumOff val="40000"/>
            </a:schemeClr>
          </a:solidFill>
        </p:spPr>
        <p:txBody>
          <a:bodyPr wrap="square" rtlCol="0">
            <a:spAutoFit/>
          </a:bodyPr>
          <a:lstStyle/>
          <a:p>
            <a:endParaRPr lang="en-US"/>
          </a:p>
        </p:txBody>
      </p:sp>
      <p:sp>
        <p:nvSpPr>
          <p:cNvPr id="2" name="Title 1"/>
          <p:cNvSpPr>
            <a:spLocks noGrp="1"/>
          </p:cNvSpPr>
          <p:nvPr>
            <p:ph type="title"/>
          </p:nvPr>
        </p:nvSpPr>
        <p:spPr>
          <a:xfrm>
            <a:off x="2619828" y="2716438"/>
            <a:ext cx="7206343" cy="1325563"/>
          </a:xfrm>
          <a:solidFill>
            <a:schemeClr val="bg2">
              <a:lumMod val="50000"/>
            </a:schemeClr>
          </a:solidFill>
        </p:spPr>
        <p:txBody>
          <a:bodyPr/>
          <a:lstStyle/>
          <a:p>
            <a:r>
              <a:rPr lang="bn-IN" dirty="0" smtClean="0">
                <a:latin typeface="NikoshBAN" panose="02000000000000000000" pitchFamily="2" charset="0"/>
                <a:cs typeface="NikoshBAN" panose="02000000000000000000" pitchFamily="2" charset="0"/>
              </a:rPr>
              <a:t>গান অর্থ আবৃতি করা,গাওয়া,রচনা করা ।</a:t>
            </a:r>
            <a:endParaRPr lang="en-US" dirty="0">
              <a:latin typeface="NikoshBAN" panose="02000000000000000000" pitchFamily="2" charset="0"/>
              <a:cs typeface="NikoshBAN" panose="02000000000000000000" pitchFamily="2" charset="0"/>
            </a:endParaRPr>
          </a:p>
        </p:txBody>
      </p:sp>
      <p:sp>
        <p:nvSpPr>
          <p:cNvPr id="4" name="Title 1"/>
          <p:cNvSpPr txBox="1">
            <a:spLocks/>
          </p:cNvSpPr>
          <p:nvPr/>
        </p:nvSpPr>
        <p:spPr>
          <a:xfrm>
            <a:off x="2619827" y="4550115"/>
            <a:ext cx="7264402" cy="1325563"/>
          </a:xfrm>
          <a:prstGeom prst="rect">
            <a:avLst/>
          </a:prstGeom>
          <a:solidFill>
            <a:schemeClr val="bg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বাজনা অর্থ বাদ্য যন্ত্র।</a:t>
            </a:r>
            <a:endParaRPr lang="en-US" dirty="0">
              <a:latin typeface="NikoshBAN" panose="02000000000000000000" pitchFamily="2" charset="0"/>
              <a:cs typeface="NikoshBAN" panose="02000000000000000000" pitchFamily="2" charset="0"/>
            </a:endParaRPr>
          </a:p>
        </p:txBody>
      </p:sp>
      <p:sp>
        <p:nvSpPr>
          <p:cNvPr id="5" name="Title 1"/>
          <p:cNvSpPr txBox="1">
            <a:spLocks/>
          </p:cNvSpPr>
          <p:nvPr/>
        </p:nvSpPr>
        <p:spPr>
          <a:xfrm>
            <a:off x="4477658" y="882762"/>
            <a:ext cx="2663371" cy="1192782"/>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smtClean="0">
                <a:latin typeface="NikoshBAN" panose="02000000000000000000" pitchFamily="2" charset="0"/>
                <a:cs typeface="NikoshBAN" panose="02000000000000000000" pitchFamily="2" charset="0"/>
              </a:rPr>
              <a:t> শাব্দিক অর্থ</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544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777343" cy="1173389"/>
          </a:xfrm>
        </p:spPr>
        <p:txBody>
          <a:bodyPr/>
          <a:lstStyle/>
          <a:p>
            <a:r>
              <a:rPr lang="en-US" dirty="0" err="1" smtClean="0">
                <a:latin typeface="NikoshBAN" panose="02000000000000000000" pitchFamily="2" charset="0"/>
                <a:cs typeface="NikoshBAN" panose="02000000000000000000" pitchFamily="2" charset="0"/>
              </a:rPr>
              <a:t>বাদ্য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যন্ত্রের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ছবি</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8629" y="1690688"/>
            <a:ext cx="7012604" cy="4666569"/>
          </a:xfrm>
        </p:spPr>
      </p:pic>
    </p:spTree>
    <p:extLst>
      <p:ext uri="{BB962C8B-B14F-4D97-AF65-F5344CB8AC3E}">
        <p14:creationId xmlns:p14="http://schemas.microsoft.com/office/powerpoint/2010/main" val="3403170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14" y="1045029"/>
            <a:ext cx="9133114" cy="5021942"/>
          </a:xfrm>
        </p:spPr>
        <p:txBody>
          <a:bodyPr>
            <a:normAutofit fontScale="90000"/>
          </a:bodyPr>
          <a:lstStyle/>
          <a:p>
            <a:r>
              <a:rPr lang="bn-IN" dirty="0" smtClean="0">
                <a:latin typeface="NikoshBAN" panose="02000000000000000000" pitchFamily="2" charset="0"/>
                <a:cs typeface="NikoshBAN" panose="02000000000000000000" pitchFamily="2" charset="0"/>
              </a:rPr>
              <a:t>গান-বাজনা করা ও শুনা মূলত সময়ের অপচয়,সম্পদ বিনষ্ট,এবং আল্লাহর যিকির ছাড়া অন্য কিছুতে অন্তরকে মশগুল  রাখা, আল্লাহর অসন্তুষ্টি এবং শয়তানের সন্তুষ্টি ।</a:t>
            </a:r>
            <a:br>
              <a:rPr lang="bn-IN" dirty="0" smtClean="0">
                <a:latin typeface="NikoshBAN" panose="02000000000000000000" pitchFamily="2" charset="0"/>
                <a:cs typeface="NikoshBAN" panose="02000000000000000000" pitchFamily="2" charset="0"/>
              </a:rPr>
            </a:br>
            <a:r>
              <a:rPr lang="bn-IN" dirty="0">
                <a:latin typeface="NikoshBAN" panose="02000000000000000000" pitchFamily="2" charset="0"/>
                <a:cs typeface="NikoshBAN" panose="02000000000000000000" pitchFamily="2" charset="0"/>
              </a:rPr>
              <a:t/>
            </a:r>
            <a:br>
              <a:rPr lang="bn-IN" dirty="0">
                <a:latin typeface="NikoshBAN" panose="02000000000000000000" pitchFamily="2" charset="0"/>
                <a:cs typeface="NikoshBAN" panose="02000000000000000000" pitchFamily="2" charset="0"/>
              </a:rPr>
            </a:br>
            <a:r>
              <a:rPr lang="bn-IN" dirty="0" smtClean="0">
                <a:latin typeface="NikoshBAN" panose="02000000000000000000" pitchFamily="2" charset="0"/>
                <a:cs typeface="NikoshBAN" panose="02000000000000000000" pitchFamily="2" charset="0"/>
              </a:rPr>
              <a:t/>
            </a:r>
            <a:br>
              <a:rPr lang="bn-IN" dirty="0" smtClean="0">
                <a:latin typeface="NikoshBAN" panose="02000000000000000000" pitchFamily="2" charset="0"/>
                <a:cs typeface="NikoshBAN" panose="02000000000000000000" pitchFamily="2" charset="0"/>
              </a:rPr>
            </a:br>
            <a:r>
              <a:rPr lang="bn-IN" dirty="0" smtClean="0">
                <a:latin typeface="NikoshBAN" panose="02000000000000000000" pitchFamily="2" charset="0"/>
                <a:cs typeface="NikoshBAN" panose="02000000000000000000" pitchFamily="2" charset="0"/>
              </a:rPr>
              <a:t>গান-বাজনায় মানুষকে যেমন সময়ের অপচয় কারি করে তেমনি শয়তানি কাজে লিপ্ত করে ।আল্লাহ থেকে দূরে সরে পড়ে ।</a:t>
            </a:r>
            <a:r>
              <a:rPr lang="bn-IN" dirty="0">
                <a:latin typeface="NikoshBAN" panose="02000000000000000000" pitchFamily="2" charset="0"/>
                <a:cs typeface="NikoshBAN" panose="02000000000000000000" pitchFamily="2" charset="0"/>
              </a:rPr>
              <a:t/>
            </a:r>
            <a:br>
              <a:rPr lang="bn-IN" dirty="0">
                <a:latin typeface="NikoshBAN" panose="02000000000000000000" pitchFamily="2" charset="0"/>
                <a:cs typeface="NikoshBAN" panose="02000000000000000000" pitchFamily="2" charset="0"/>
              </a:rPr>
            </a:br>
            <a:r>
              <a:rPr lang="bn-IN" dirty="0" smtClean="0">
                <a:latin typeface="NikoshBAN" panose="02000000000000000000" pitchFamily="2" charset="0"/>
                <a:cs typeface="NikoshBAN" panose="02000000000000000000" pitchFamily="2" charset="0"/>
              </a:rPr>
              <a:t/>
            </a:r>
            <a:br>
              <a:rPr lang="bn-IN" dirty="0" smtClean="0">
                <a:latin typeface="NikoshBAN" panose="02000000000000000000" pitchFamily="2" charset="0"/>
                <a:cs typeface="NikoshBAN" panose="02000000000000000000" pitchFamily="2" charset="0"/>
              </a:rPr>
            </a:b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299481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Ion</Template>
  <TotalTime>177</TotalTime>
  <Words>257</Words>
  <Application>Microsoft Office PowerPoint</Application>
  <PresentationFormat>Widescreen</PresentationFormat>
  <Paragraphs>38</Paragraphs>
  <Slides>15</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Calibri</vt:lpstr>
      <vt:lpstr>Calibri Light</vt:lpstr>
      <vt:lpstr>Century Gothic</vt:lpstr>
      <vt:lpstr>NikoshBAN</vt:lpstr>
      <vt:lpstr>Times New Roman</vt:lpstr>
      <vt:lpstr>Wingdings</vt:lpstr>
      <vt:lpstr>Wingdings 3</vt:lpstr>
      <vt:lpstr>Office Theme</vt:lpstr>
      <vt:lpstr>Ion</vt:lpstr>
      <vt:lpstr>Slice</vt:lpstr>
      <vt:lpstr>PowerPoint Presentation</vt:lpstr>
      <vt:lpstr>PowerPoint Presentation</vt:lpstr>
      <vt:lpstr>      আজকের পাঠ </vt:lpstr>
      <vt:lpstr>PowerPoint Presentation</vt:lpstr>
      <vt:lpstr> গান-বাজনা দৃশ্য </vt:lpstr>
      <vt:lpstr> আর কিছু গান-বাজনা দৃশ্য </vt:lpstr>
      <vt:lpstr>গান অর্থ আবৃতি করা,গাওয়া,রচনা করা ।</vt:lpstr>
      <vt:lpstr>বাদ্য যন্ত্রের ছবি </vt:lpstr>
      <vt:lpstr>গান-বাজনা করা ও শুনা মূলত সময়ের অপচয়,সম্পদ বিনষ্ট,এবং আল্লাহর যিকির ছাড়া অন্য কিছুতে অন্তরকে মশগুল  রাখা, আল্লাহর অসন্তুষ্টি এবং শয়তানের সন্তুষ্টি ।   গান-বাজনায় মানুষকে যেমন সময়ের অপচয় কারি করে তেমনি শয়তানি কাজে লিপ্ত করে ।আল্লাহ থেকে দূরে সরে পড়ে ।   </vt:lpstr>
      <vt:lpstr>আল্লাহ তা’আলা ইর্শাদ করেন, মানুষের মধ্যে কতেক এমন আছে যারা মানুষকে অজ্ঞাবশত আল্লাহর পথ থেকে বিচ্যুত করার জন্য অসার বাক্য ক্রয় করে নেয় এবং আল্লাহ প্রদর্শিত পথকে বিদ্রূপের বস্তু বানায়। তাদের জন্য রয়েছে অপমান জনক শাস্তি। (সুরা লোকমান ৬)</vt:lpstr>
      <vt:lpstr>আল্লামা ইবনু আবেদিন শামী (রঃ) লিখেছেন, গান শুনা গুনাহের কাজ,গান শুনার জন্য বসা ফাসেক হয়ার মাধ্যম।      </vt:lpstr>
      <vt:lpstr>     মূল্যায়ন</vt:lpstr>
      <vt:lpstr>একক কাজ </vt:lpstr>
      <vt:lpstr>  বাড়ীর কাজ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Abdur Rob</dc:creator>
  <cp:lastModifiedBy>Abdur Rob</cp:lastModifiedBy>
  <cp:revision>38</cp:revision>
  <dcterms:created xsi:type="dcterms:W3CDTF">2020-01-17T13:20:09Z</dcterms:created>
  <dcterms:modified xsi:type="dcterms:W3CDTF">2020-01-19T13:10:23Z</dcterms:modified>
</cp:coreProperties>
</file>