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60" r:id="rId3"/>
    <p:sldId id="261" r:id="rId4"/>
    <p:sldId id="262" r:id="rId5"/>
    <p:sldId id="266" r:id="rId6"/>
    <p:sldId id="259" r:id="rId7"/>
    <p:sldId id="269" r:id="rId8"/>
    <p:sldId id="267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53" autoAdjust="0"/>
  </p:normalViewPr>
  <p:slideViewPr>
    <p:cSldViewPr>
      <p:cViewPr>
        <p:scale>
          <a:sx n="86" d="100"/>
          <a:sy n="86" d="100"/>
        </p:scale>
        <p:origin x="-90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38E772A-318B-4C8B-B526-8F7E2BFB792A}" type="datetimeFigureOut">
              <a:rPr lang="en-US" smtClean="0"/>
              <a:t>16-Jan-2020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9112D9-FC9B-4FF5-A59E-605C2B9910F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9067800" cy="220980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স্বাগতম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59376"/>
            <a:ext cx="89916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CC"/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676400" y="-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একক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কাজ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ANWARUL\Desktop\images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68408"/>
            <a:ext cx="2514600" cy="23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43000"/>
            <a:ext cx="35814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FF00"/>
                </a:solidFill>
              </a:rPr>
              <a:t>&lt;DOCTYPE Html Table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>
                <a:solidFill>
                  <a:srgbClr val="00FF00"/>
                </a:solidFill>
              </a:rPr>
              <a:t>html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&lt;head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&lt;title&gt;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>
                <a:solidFill>
                  <a:srgbClr val="00FF00"/>
                </a:solidFill>
              </a:rPr>
              <a:t>html table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&lt;/</a:t>
            </a:r>
            <a:r>
              <a:rPr lang="en-US" sz="1200" dirty="0">
                <a:solidFill>
                  <a:srgbClr val="00FF00"/>
                </a:solidFill>
              </a:rPr>
              <a:t>tile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>
                <a:solidFill>
                  <a:srgbClr val="00FF00"/>
                </a:solidFill>
              </a:rPr>
              <a:t>body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>
                <a:solidFill>
                  <a:srgbClr val="00FF00"/>
                </a:solidFill>
              </a:rPr>
              <a:t>table border=“2” width=“100</a:t>
            </a:r>
            <a:r>
              <a:rPr lang="en-US" sz="1200" dirty="0" smtClean="0">
                <a:solidFill>
                  <a:srgbClr val="00FF00"/>
                </a:solidFill>
              </a:rPr>
              <a:t>”&gt;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 err="1">
                <a:solidFill>
                  <a:srgbClr val="00FF00"/>
                </a:solidFill>
              </a:rPr>
              <a:t>tr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>
                <a:solidFill>
                  <a:srgbClr val="00FF00"/>
                </a:solidFill>
              </a:rPr>
              <a:t>td </a:t>
            </a:r>
            <a:r>
              <a:rPr lang="en-US" sz="1200" dirty="0" err="1">
                <a:solidFill>
                  <a:srgbClr val="00FF00"/>
                </a:solidFill>
              </a:rPr>
              <a:t>colespan</a:t>
            </a:r>
            <a:r>
              <a:rPr lang="en-US" sz="1200" dirty="0">
                <a:solidFill>
                  <a:srgbClr val="00FF00"/>
                </a:solidFill>
              </a:rPr>
              <a:t>="3" </a:t>
            </a:r>
            <a:endParaRPr lang="en-US" sz="1200" dirty="0" smtClean="0">
              <a:solidFill>
                <a:srgbClr val="00FF00"/>
              </a:solidFill>
            </a:endParaRP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width</a:t>
            </a:r>
            <a:r>
              <a:rPr lang="en-US" sz="1200" dirty="0">
                <a:solidFill>
                  <a:srgbClr val="00FF00"/>
                </a:solidFill>
              </a:rPr>
              <a:t>="100"colspan="3" align="center</a:t>
            </a:r>
            <a:r>
              <a:rPr lang="en-US" sz="1200" dirty="0" smtClean="0">
                <a:solidFill>
                  <a:srgbClr val="00FF00"/>
                </a:solidFill>
              </a:rPr>
              <a:t>"&gt;Teachers </a:t>
            </a:r>
            <a:r>
              <a:rPr lang="en-US" sz="1200" dirty="0">
                <a:solidFill>
                  <a:srgbClr val="00FF00"/>
                </a:solidFill>
              </a:rPr>
              <a:t>Information&lt;/td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&lt;/</a:t>
            </a:r>
            <a:r>
              <a:rPr lang="en-US" sz="1200" dirty="0" err="1">
                <a:solidFill>
                  <a:srgbClr val="00FF00"/>
                </a:solidFill>
              </a:rPr>
              <a:t>tr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 err="1">
                <a:solidFill>
                  <a:srgbClr val="00FF00"/>
                </a:solidFill>
              </a:rPr>
              <a:t>tr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 err="1">
                <a:solidFill>
                  <a:srgbClr val="00FF00"/>
                </a:solidFill>
              </a:rPr>
              <a:t>th</a:t>
            </a:r>
            <a:r>
              <a:rPr lang="en-US" sz="1200" dirty="0">
                <a:solidFill>
                  <a:srgbClr val="00FF00"/>
                </a:solidFill>
              </a:rPr>
              <a:t>&gt; Name  &lt;/</a:t>
            </a:r>
            <a:r>
              <a:rPr lang="en-US" sz="1200" dirty="0" err="1">
                <a:solidFill>
                  <a:srgbClr val="00FF00"/>
                </a:solidFill>
              </a:rPr>
              <a:t>th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&lt;</a:t>
            </a:r>
            <a:r>
              <a:rPr lang="en-US" sz="1200" dirty="0" err="1" smtClean="0">
                <a:solidFill>
                  <a:srgbClr val="00FF00"/>
                </a:solidFill>
              </a:rPr>
              <a:t>th</a:t>
            </a:r>
            <a:r>
              <a:rPr lang="en-US" sz="1200" dirty="0" smtClean="0">
                <a:solidFill>
                  <a:srgbClr val="00FF00"/>
                </a:solidFill>
              </a:rPr>
              <a:t>&gt;  </a:t>
            </a:r>
            <a:r>
              <a:rPr lang="en-US" sz="1200" dirty="0">
                <a:solidFill>
                  <a:srgbClr val="00FF00"/>
                </a:solidFill>
              </a:rPr>
              <a:t>Age &lt;/</a:t>
            </a:r>
            <a:r>
              <a:rPr lang="en-US" sz="1200" dirty="0" err="1">
                <a:solidFill>
                  <a:srgbClr val="00FF00"/>
                </a:solidFill>
              </a:rPr>
              <a:t>th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 err="1">
                <a:solidFill>
                  <a:srgbClr val="00FF00"/>
                </a:solidFill>
              </a:rPr>
              <a:t>th</a:t>
            </a:r>
            <a:r>
              <a:rPr lang="en-US" sz="1200" dirty="0">
                <a:solidFill>
                  <a:srgbClr val="00FF00"/>
                </a:solidFill>
              </a:rPr>
              <a:t>&gt; Address &lt;/</a:t>
            </a:r>
            <a:r>
              <a:rPr lang="en-US" sz="1200" dirty="0" err="1">
                <a:solidFill>
                  <a:srgbClr val="00FF00"/>
                </a:solidFill>
              </a:rPr>
              <a:t>th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&lt;/</a:t>
            </a:r>
            <a:r>
              <a:rPr lang="en-US" sz="1200" dirty="0" err="1">
                <a:solidFill>
                  <a:srgbClr val="00FF00"/>
                </a:solidFill>
              </a:rPr>
              <a:t>tr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 err="1">
                <a:solidFill>
                  <a:srgbClr val="00FF00"/>
                </a:solidFill>
              </a:rPr>
              <a:t>tr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>
                <a:solidFill>
                  <a:srgbClr val="00FF00"/>
                </a:solidFill>
              </a:rPr>
              <a:t>td&gt;Md. Abdul </a:t>
            </a:r>
            <a:r>
              <a:rPr lang="en-US" sz="1200" dirty="0" err="1">
                <a:solidFill>
                  <a:srgbClr val="00FF00"/>
                </a:solidFill>
              </a:rPr>
              <a:t>Mannan</a:t>
            </a:r>
            <a:r>
              <a:rPr lang="en-US" sz="1200" dirty="0">
                <a:solidFill>
                  <a:srgbClr val="00FF00"/>
                </a:solidFill>
              </a:rPr>
              <a:t>  &lt;/td&gt; &lt;td&gt; 60 &lt;/td&gt;&lt;td&gt; Principal, </a:t>
            </a:r>
            <a:r>
              <a:rPr lang="en-US" sz="1200" dirty="0" err="1">
                <a:solidFill>
                  <a:srgbClr val="00FF00"/>
                </a:solidFill>
              </a:rPr>
              <a:t>Baliadanga</a:t>
            </a:r>
            <a:r>
              <a:rPr lang="en-US" sz="1200" dirty="0">
                <a:solidFill>
                  <a:srgbClr val="00FF00"/>
                </a:solidFill>
              </a:rPr>
              <a:t> D.S. </a:t>
            </a:r>
            <a:r>
              <a:rPr lang="en-US" sz="1200" dirty="0" err="1" smtClean="0">
                <a:solidFill>
                  <a:srgbClr val="00FF00"/>
                </a:solidFill>
              </a:rPr>
              <a:t>Fazil</a:t>
            </a:r>
            <a:r>
              <a:rPr lang="en-US" sz="1200" dirty="0" smtClean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Madrasah&lt;/td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&lt;/</a:t>
            </a:r>
            <a:r>
              <a:rPr lang="en-US" sz="1200" dirty="0" err="1">
                <a:solidFill>
                  <a:srgbClr val="00FF00"/>
                </a:solidFill>
              </a:rPr>
              <a:t>tr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&lt;</a:t>
            </a:r>
            <a:r>
              <a:rPr lang="en-US" sz="1200" dirty="0" err="1">
                <a:solidFill>
                  <a:srgbClr val="00FF00"/>
                </a:solidFill>
              </a:rPr>
              <a:t>tr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</a:t>
            </a:r>
            <a:r>
              <a:rPr lang="en-US" sz="1200" dirty="0">
                <a:solidFill>
                  <a:srgbClr val="00FF00"/>
                </a:solidFill>
              </a:rPr>
              <a:t>td&gt;Md. </a:t>
            </a:r>
            <a:r>
              <a:rPr lang="en-US" sz="1200" dirty="0" err="1" smtClean="0">
                <a:solidFill>
                  <a:srgbClr val="00FF00"/>
                </a:solidFill>
              </a:rPr>
              <a:t>Farhad</a:t>
            </a:r>
            <a:r>
              <a:rPr lang="en-US" sz="1200" dirty="0" smtClean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Reza&lt;/td&gt; &lt;td&gt; 35 &lt;/td&gt;&lt;td&gt; Computer Teacher, </a:t>
            </a:r>
            <a:r>
              <a:rPr lang="en-US" sz="1200" dirty="0" err="1">
                <a:solidFill>
                  <a:srgbClr val="00FF00"/>
                </a:solidFill>
              </a:rPr>
              <a:t>Baliadanga</a:t>
            </a:r>
            <a:r>
              <a:rPr lang="en-US" sz="1200" dirty="0">
                <a:solidFill>
                  <a:srgbClr val="00FF00"/>
                </a:solidFill>
              </a:rPr>
              <a:t> D.S. </a:t>
            </a:r>
            <a:r>
              <a:rPr lang="en-US" sz="1200" dirty="0" err="1">
                <a:solidFill>
                  <a:srgbClr val="00FF00"/>
                </a:solidFill>
              </a:rPr>
              <a:t>Fazil</a:t>
            </a:r>
            <a:r>
              <a:rPr lang="en-US" sz="1200" dirty="0">
                <a:solidFill>
                  <a:srgbClr val="00FF00"/>
                </a:solidFill>
              </a:rPr>
              <a:t> Madrasah  &lt;/td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&lt;/</a:t>
            </a:r>
            <a:r>
              <a:rPr lang="en-US" sz="1200" dirty="0" err="1">
                <a:solidFill>
                  <a:srgbClr val="00FF00"/>
                </a:solidFill>
              </a:rPr>
              <a:t>tr</a:t>
            </a:r>
            <a:r>
              <a:rPr lang="en-US" sz="1200" dirty="0" smtClean="0">
                <a:solidFill>
                  <a:srgbClr val="00FF00"/>
                </a:solidFill>
              </a:rPr>
              <a:t>&gt;</a:t>
            </a:r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&lt;/</a:t>
            </a:r>
            <a:r>
              <a:rPr lang="en-US" sz="1200" dirty="0">
                <a:solidFill>
                  <a:srgbClr val="00FF00"/>
                </a:solidFill>
              </a:rPr>
              <a:t>body&gt;&lt;/head&gt;&lt;/html</a:t>
            </a:r>
          </a:p>
        </p:txBody>
      </p:sp>
      <p:sp>
        <p:nvSpPr>
          <p:cNvPr id="7" name="Down Arrow 6"/>
          <p:cNvSpPr/>
          <p:nvPr/>
        </p:nvSpPr>
        <p:spPr>
          <a:xfrm>
            <a:off x="3786131" y="1148969"/>
            <a:ext cx="1905000" cy="198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0" y="1143000"/>
            <a:ext cx="3200400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914400" y="0"/>
            <a:ext cx="1295400" cy="1148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855474" y="-1"/>
            <a:ext cx="1678925" cy="1148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</a:t>
            </a:r>
          </a:p>
          <a:p>
            <a:pPr algn="ctr"/>
            <a:r>
              <a:rPr lang="en-US" dirty="0" smtClean="0"/>
              <a:t>PUT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28421"/>
              </p:ext>
            </p:extLst>
          </p:nvPr>
        </p:nvGraphicFramePr>
        <p:xfrm>
          <a:off x="5943600" y="1371601"/>
          <a:ext cx="3048000" cy="4495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</a:tblGrid>
              <a:tr h="70209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Teachers</a:t>
                      </a:r>
                      <a:r>
                        <a:rPr lang="en-US" sz="10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C00000"/>
                          </a:solidFill>
                          <a:effectLst/>
                        </a:rPr>
                        <a:t>Information</a:t>
                      </a:r>
                      <a:endParaRPr lang="en-US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33CC"/>
                          </a:solidFill>
                          <a:effectLst/>
                        </a:rPr>
                        <a:t>Name</a:t>
                      </a:r>
                      <a:endParaRPr lang="en-US" sz="1100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           </a:t>
                      </a:r>
                      <a:r>
                        <a:rPr lang="en-US" sz="1000" dirty="0" smtClean="0">
                          <a:solidFill>
                            <a:srgbClr val="00CC00"/>
                          </a:solidFill>
                          <a:effectLst/>
                        </a:rPr>
                        <a:t>Age</a:t>
                      </a:r>
                      <a:endParaRPr lang="en-US" sz="1100" dirty="0">
                        <a:solidFill>
                          <a:srgbClr val="00CC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Address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3780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solidFill>
                          <a:srgbClr val="00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FF00"/>
                          </a:solidFill>
                          <a:effectLst/>
                        </a:rPr>
                        <a:t>Md</a:t>
                      </a:r>
                      <a:r>
                        <a:rPr lang="en-US" sz="1000" dirty="0">
                          <a:solidFill>
                            <a:srgbClr val="00FF00"/>
                          </a:solidFill>
                          <a:effectLst/>
                        </a:rPr>
                        <a:t>. </a:t>
                      </a:r>
                      <a:r>
                        <a:rPr lang="en-US" sz="1000" dirty="0" smtClean="0">
                          <a:solidFill>
                            <a:srgbClr val="00FF00"/>
                          </a:solidFill>
                          <a:effectLst/>
                        </a:rPr>
                        <a:t>Abdul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FF00"/>
                          </a:solidFill>
                          <a:effectLst/>
                        </a:rPr>
                        <a:t>Mannan</a:t>
                      </a:r>
                      <a:r>
                        <a:rPr lang="en-US" sz="1000" dirty="0" smtClean="0">
                          <a:solidFill>
                            <a:srgbClr val="00FF00"/>
                          </a:solidFill>
                          <a:effectLst/>
                        </a:rPr>
                        <a:t> 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33CC"/>
                          </a:solidFill>
                          <a:effectLst/>
                        </a:rPr>
                        <a:t>              60</a:t>
                      </a:r>
                      <a:endParaRPr lang="en-US" sz="1100" dirty="0">
                        <a:solidFill>
                          <a:srgbClr val="FF33CC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FF00"/>
                          </a:solidFill>
                          <a:effectLst/>
                        </a:rPr>
                        <a:t>Principal, </a:t>
                      </a:r>
                      <a:r>
                        <a:rPr lang="en-US" sz="1000" dirty="0" err="1">
                          <a:solidFill>
                            <a:srgbClr val="00FF00"/>
                          </a:solidFill>
                          <a:effectLst/>
                        </a:rPr>
                        <a:t>Baliadanga</a:t>
                      </a:r>
                      <a:r>
                        <a:rPr lang="en-US" sz="1000" dirty="0">
                          <a:solidFill>
                            <a:srgbClr val="00FF00"/>
                          </a:solidFill>
                          <a:effectLst/>
                        </a:rPr>
                        <a:t> D.S. </a:t>
                      </a:r>
                      <a:r>
                        <a:rPr lang="en-US" sz="1000" dirty="0" err="1">
                          <a:solidFill>
                            <a:srgbClr val="00FF00"/>
                          </a:solidFill>
                          <a:effectLst/>
                        </a:rPr>
                        <a:t>Fazil</a:t>
                      </a:r>
                      <a:r>
                        <a:rPr lang="en-US" sz="1000" dirty="0">
                          <a:solidFill>
                            <a:srgbClr val="00FF00"/>
                          </a:solidFill>
                          <a:effectLst/>
                        </a:rPr>
                        <a:t> Madrasah</a:t>
                      </a:r>
                      <a:endParaRPr lang="en-US" sz="1100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  <a:tr h="1713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Md. </a:t>
                      </a:r>
                      <a:r>
                        <a:rPr lang="en-US" sz="1000" dirty="0" err="1" smtClean="0">
                          <a:solidFill>
                            <a:srgbClr val="FF0066"/>
                          </a:solidFill>
                          <a:effectLst/>
                        </a:rPr>
                        <a:t>Forhad</a:t>
                      </a: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0066"/>
                          </a:solidFill>
                          <a:effectLst/>
                        </a:rPr>
                        <a:t>Reza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66"/>
                          </a:solidFill>
                          <a:effectLst/>
                        </a:rPr>
                        <a:t>             35</a:t>
                      </a:r>
                      <a:endParaRPr lang="en-US" sz="1100" dirty="0">
                        <a:solidFill>
                          <a:srgbClr val="FF006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FF0000"/>
                          </a:solidFill>
                          <a:effectLst/>
                        </a:rPr>
                        <a:t>Computers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Teacher, 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</a:rPr>
                        <a:t>Baliadanga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 D.S. </a:t>
                      </a:r>
                      <a:r>
                        <a:rPr lang="en-US" sz="1000" dirty="0" err="1">
                          <a:solidFill>
                            <a:srgbClr val="FF0000"/>
                          </a:solidFill>
                          <a:effectLst/>
                        </a:rPr>
                        <a:t>Fazil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 Madrasah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54" y="4191000"/>
            <a:ext cx="858376" cy="636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82" y="2819400"/>
            <a:ext cx="1195331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035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685800"/>
            <a:ext cx="906780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মূল্যায়ন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367332"/>
            <a:ext cx="8915400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B0F0"/>
                </a:solidFill>
              </a:rPr>
              <a:t>       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অত্র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পাঠে</a:t>
            </a:r>
            <a:r>
              <a:rPr lang="en-US" sz="2800" b="1" i="1" dirty="0" smtClean="0">
                <a:solidFill>
                  <a:srgbClr val="00B0F0"/>
                </a:solidFill>
              </a:rPr>
              <a:t> 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ছাত্র</a:t>
            </a:r>
            <a:r>
              <a:rPr lang="en-US" sz="2800" b="1" i="1" dirty="0" smtClean="0">
                <a:solidFill>
                  <a:srgbClr val="00B0F0"/>
                </a:solidFill>
              </a:rPr>
              <a:t> ও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ছাত্রীরা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কি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কি</a:t>
            </a:r>
            <a:r>
              <a:rPr lang="en-US" sz="2800" b="1" i="1" dirty="0" smtClean="0">
                <a:solidFill>
                  <a:srgbClr val="00B0F0"/>
                </a:solidFill>
              </a:rPr>
              <a:t> </a:t>
            </a:r>
            <a:r>
              <a:rPr lang="en-US" sz="2800" b="1" i="1" dirty="0" err="1" smtClean="0">
                <a:solidFill>
                  <a:srgbClr val="00B0F0"/>
                </a:solidFill>
              </a:rPr>
              <a:t>শিখলো</a:t>
            </a:r>
            <a:r>
              <a:rPr lang="en-US" sz="2800" b="1" i="1" dirty="0" smtClean="0">
                <a:solidFill>
                  <a:srgbClr val="00B0F0"/>
                </a:solidFill>
              </a:rPr>
              <a:t>:-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CC00"/>
                </a:solidFill>
              </a:rPr>
              <a:t>  HTML-</a:t>
            </a:r>
            <a:r>
              <a:rPr lang="en-US" sz="2400" dirty="0" err="1" smtClean="0">
                <a:solidFill>
                  <a:srgbClr val="00CC00"/>
                </a:solidFill>
              </a:rPr>
              <a:t>এর</a:t>
            </a:r>
            <a:r>
              <a:rPr lang="en-US" sz="2400" dirty="0" smtClean="0">
                <a:solidFill>
                  <a:srgbClr val="00CC00"/>
                </a:solidFill>
              </a:rPr>
              <a:t>  </a:t>
            </a:r>
            <a:r>
              <a:rPr lang="en-US" sz="2400" dirty="0" err="1" smtClean="0">
                <a:solidFill>
                  <a:srgbClr val="00CC00"/>
                </a:solidFill>
              </a:rPr>
              <a:t>সংগা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বলতে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পারবে</a:t>
            </a:r>
            <a:r>
              <a:rPr lang="en-US" sz="2400" dirty="0" smtClean="0">
                <a:solidFill>
                  <a:srgbClr val="00CC00"/>
                </a:solidFill>
              </a:rPr>
              <a:t>।</a:t>
            </a:r>
          </a:p>
          <a:p>
            <a:endParaRPr lang="en-US" sz="2400" dirty="0" smtClean="0">
              <a:solidFill>
                <a:srgbClr val="00CC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CC00"/>
                </a:solidFill>
              </a:rPr>
              <a:t>  HTML-</a:t>
            </a:r>
            <a:r>
              <a:rPr lang="en-US" sz="2400" dirty="0" err="1" smtClean="0">
                <a:solidFill>
                  <a:srgbClr val="00CC00"/>
                </a:solidFill>
              </a:rPr>
              <a:t>এর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আবিস্কারকের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নাম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বলতে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পারবো</a:t>
            </a:r>
            <a:endParaRPr lang="en-US" sz="2400" dirty="0" smtClean="0">
              <a:solidFill>
                <a:srgbClr val="00CC00"/>
              </a:solidFill>
            </a:endParaRPr>
          </a:p>
          <a:p>
            <a:endParaRPr lang="en-US" sz="2400" dirty="0">
              <a:solidFill>
                <a:srgbClr val="00CC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CC00"/>
                </a:solidFill>
              </a:rPr>
              <a:t>  TABLE </a:t>
            </a:r>
            <a:r>
              <a:rPr lang="en-US" sz="2400" dirty="0" err="1" smtClean="0">
                <a:solidFill>
                  <a:srgbClr val="00CC00"/>
                </a:solidFill>
              </a:rPr>
              <a:t>তৈরী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করতে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মূলত</a:t>
            </a:r>
            <a:r>
              <a:rPr lang="en-US" sz="2400" dirty="0" smtClean="0">
                <a:solidFill>
                  <a:srgbClr val="00CC00"/>
                </a:solidFill>
              </a:rPr>
              <a:t> ৬টি </a:t>
            </a:r>
            <a:r>
              <a:rPr lang="en-US" sz="2400" dirty="0" err="1" smtClean="0">
                <a:solidFill>
                  <a:srgbClr val="00CC00"/>
                </a:solidFill>
              </a:rPr>
              <a:t>ট্যাগ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ব্যাবহার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হয়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তার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নাম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গুলি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বলতেপারবে</a:t>
            </a:r>
            <a:r>
              <a:rPr lang="en-US" sz="2400" dirty="0" smtClean="0">
                <a:solidFill>
                  <a:srgbClr val="00CC00"/>
                </a:solidFill>
              </a:rPr>
              <a:t> ।</a:t>
            </a:r>
          </a:p>
          <a:p>
            <a:endParaRPr lang="en-US" sz="2400" dirty="0" smtClean="0">
              <a:solidFill>
                <a:srgbClr val="00CC0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CC00"/>
                </a:solidFill>
              </a:rPr>
              <a:t>    </a:t>
            </a:r>
            <a:r>
              <a:rPr lang="en-US" sz="2400" dirty="0" err="1" smtClean="0">
                <a:solidFill>
                  <a:srgbClr val="00CC00"/>
                </a:solidFill>
              </a:rPr>
              <a:t>বিভিন্ন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ট্যাগ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পদ্ধতি</a:t>
            </a:r>
            <a:r>
              <a:rPr lang="en-US" sz="2400" dirty="0" smtClean="0">
                <a:solidFill>
                  <a:srgbClr val="00CC00"/>
                </a:solidFill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</a:rPr>
              <a:t>শিখলো</a:t>
            </a:r>
            <a:r>
              <a:rPr lang="en-US" sz="2400" dirty="0" smtClean="0">
                <a:solidFill>
                  <a:srgbClr val="00CC00"/>
                </a:solidFill>
              </a:rPr>
              <a:t>।</a:t>
            </a:r>
          </a:p>
          <a:p>
            <a:endParaRPr lang="en-US" sz="2400" dirty="0" smtClean="0">
              <a:solidFill>
                <a:srgbClr val="00CC00"/>
              </a:solidFill>
            </a:endParaRPr>
          </a:p>
          <a:p>
            <a:endParaRPr lang="en-US" sz="2400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3581400" cy="1469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pic>
        <p:nvPicPr>
          <p:cNvPr id="1026" name="Picture 2" descr="C:\Users\ANWARUL\Desktop\images (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" y="22098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WARUL\Downloads\downlo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546735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4148" y="2494536"/>
            <a:ext cx="3124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HTML-TABLE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962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WWW.ICT.COM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56203" y="4057650"/>
            <a:ext cx="0" cy="2647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05" y="4424065"/>
            <a:ext cx="3164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10958" y="4364516"/>
            <a:ext cx="762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0400" y="442406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805" y="6650516"/>
            <a:ext cx="3251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805" y="4424065"/>
            <a:ext cx="0" cy="2281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805" y="4174641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805" y="4174641"/>
            <a:ext cx="0" cy="397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76400" y="4174641"/>
            <a:ext cx="1572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210958" y="4193232"/>
            <a:ext cx="0" cy="230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1618103" y="4057650"/>
            <a:ext cx="150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Out Put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1663432" y="4482814"/>
            <a:ext cx="1498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Fahima</a:t>
            </a:r>
            <a:r>
              <a:rPr lang="en-US" dirty="0" smtClean="0"/>
              <a:t> is a Student.</a:t>
            </a:r>
            <a:endParaRPr lang="ar-SA" dirty="0" smtClean="0"/>
          </a:p>
          <a:p>
            <a:r>
              <a:rPr lang="ar-SA" dirty="0" smtClean="0"/>
              <a:t>فهيمة تلميذة</a:t>
            </a:r>
          </a:p>
          <a:p>
            <a:endParaRPr lang="en-US" dirty="0" smtClean="0"/>
          </a:p>
          <a:p>
            <a:r>
              <a:rPr lang="en-US" dirty="0" err="1" smtClean="0"/>
              <a:t>ফাহিমা</a:t>
            </a:r>
            <a:r>
              <a:rPr lang="en-US" dirty="0" smtClean="0"/>
              <a:t> </a:t>
            </a:r>
            <a:r>
              <a:rPr lang="en-US" dirty="0" err="1" smtClean="0"/>
              <a:t>একজন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ছাত্রী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1028" name="TextBox 1027"/>
          <p:cNvSpPr txBox="1"/>
          <p:nvPr/>
        </p:nvSpPr>
        <p:spPr>
          <a:xfrm>
            <a:off x="0" y="40576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FF00"/>
                </a:solidFill>
              </a:rPr>
              <a:t>In put  </a:t>
            </a:r>
            <a:endParaRPr lang="en-US" b="1" dirty="0">
              <a:solidFill>
                <a:srgbClr val="00FF00"/>
              </a:solidFill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35804" y="4724400"/>
            <a:ext cx="1169551" cy="1752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 err="1" smtClean="0">
                <a:solidFill>
                  <a:srgbClr val="FF33CC"/>
                </a:solidFill>
              </a:rPr>
              <a:t>InPut</a:t>
            </a:r>
            <a:r>
              <a:rPr lang="en-US" sz="3200" dirty="0" smtClean="0">
                <a:solidFill>
                  <a:srgbClr val="FF33CC"/>
                </a:solidFill>
              </a:rPr>
              <a:t>- Tag      </a:t>
            </a:r>
            <a:r>
              <a:rPr lang="en-US" sz="3200" dirty="0" err="1" smtClean="0">
                <a:solidFill>
                  <a:srgbClr val="00FF00"/>
                </a:solidFill>
              </a:rPr>
              <a:t>বসাও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5600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বর্ননা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47088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24" grpId="0"/>
      <p:bldP spid="1025" grpId="0"/>
      <p:bldP spid="1028" grpId="0"/>
      <p:bldP spid="10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381000" y="-76200"/>
            <a:ext cx="8763000" cy="66294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2561422" y="1371600"/>
            <a:ext cx="838200" cy="1143000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ধ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581400" y="2386988"/>
            <a:ext cx="838200" cy="11430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ন্য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5105400" y="3336734"/>
            <a:ext cx="838200" cy="1143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6858000" y="4430158"/>
            <a:ext cx="8382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দ</a:t>
            </a:r>
            <a:endParaRPr lang="en-US" sz="4000" dirty="0"/>
          </a:p>
        </p:txBody>
      </p:sp>
      <p:pic>
        <p:nvPicPr>
          <p:cNvPr id="1026" name="Picture 2" descr="C:\Users\ANWARUL\Desktop\Thank Yo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0658"/>
            <a:ext cx="7162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26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33CC"/>
          </a:solidFill>
        </p:spPr>
        <p:txBody>
          <a:bodyPr>
            <a:prstTxWarp prst="textInflate">
              <a:avLst/>
            </a:prstTxWarp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শিক্ষক</a:t>
            </a:r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4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পরিচিতি</a:t>
            </a:r>
            <a:endParaRPr lang="en-US" sz="4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200400"/>
            <a:ext cx="1217815" cy="1093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ight Arrow Callout 18"/>
          <p:cNvSpPr/>
          <p:nvPr/>
        </p:nvSpPr>
        <p:spPr>
          <a:xfrm>
            <a:off x="838200" y="1295400"/>
            <a:ext cx="6477000" cy="4876800"/>
          </a:xfrm>
          <a:prstGeom prst="rightArrowCallou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dirty="0" err="1" smtClean="0"/>
              <a:t>মোহাম্মদ</a:t>
            </a:r>
            <a:r>
              <a:rPr lang="en-US" dirty="0" smtClean="0"/>
              <a:t> </a:t>
            </a:r>
            <a:r>
              <a:rPr lang="en-US" dirty="0" err="1" smtClean="0"/>
              <a:t>আনোয়ারুল</a:t>
            </a:r>
            <a:r>
              <a:rPr lang="en-US" dirty="0" smtClean="0"/>
              <a:t> </a:t>
            </a:r>
            <a:r>
              <a:rPr lang="bn-IN" dirty="0" smtClean="0"/>
              <a:t>ই</a:t>
            </a:r>
            <a:r>
              <a:rPr lang="en-US" dirty="0" err="1" smtClean="0"/>
              <a:t>সলাম</a:t>
            </a:r>
            <a:endParaRPr lang="en-US" dirty="0" smtClean="0"/>
          </a:p>
          <a:p>
            <a:pPr algn="ctr"/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অধ্যাপক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বালিয়াডাঙ্গা</a:t>
            </a:r>
            <a:r>
              <a:rPr lang="en-US" dirty="0" smtClean="0"/>
              <a:t> </a:t>
            </a:r>
            <a:r>
              <a:rPr lang="en-US" dirty="0" err="1" smtClean="0"/>
              <a:t>ডি.এস</a:t>
            </a:r>
            <a:r>
              <a:rPr lang="en-US" dirty="0" smtClean="0"/>
              <a:t>. </a:t>
            </a:r>
            <a:r>
              <a:rPr lang="en-US" dirty="0" err="1" smtClean="0"/>
              <a:t>ফাজিল</a:t>
            </a:r>
            <a:r>
              <a:rPr lang="en-US" dirty="0" smtClean="0"/>
              <a:t> </a:t>
            </a:r>
            <a:r>
              <a:rPr lang="en-US" dirty="0" err="1" smtClean="0"/>
              <a:t>মাদরাসা</a:t>
            </a:r>
            <a:endParaRPr lang="en-US" dirty="0" smtClean="0"/>
          </a:p>
          <a:p>
            <a:pPr algn="ctr"/>
            <a:r>
              <a:rPr lang="en-US" dirty="0" err="1" smtClean="0"/>
              <a:t>ডাকঘর</a:t>
            </a:r>
            <a:r>
              <a:rPr lang="en-US" dirty="0" smtClean="0"/>
              <a:t>-  </a:t>
            </a:r>
            <a:r>
              <a:rPr lang="en-US" dirty="0" err="1" smtClean="0"/>
              <a:t>বালিয়াডাঙ্গা</a:t>
            </a:r>
            <a:endParaRPr lang="en-US" dirty="0" smtClean="0"/>
          </a:p>
          <a:p>
            <a:pPr algn="ctr"/>
            <a:r>
              <a:rPr lang="en-US" dirty="0" err="1" smtClean="0"/>
              <a:t>উপজেল</a:t>
            </a:r>
            <a:r>
              <a:rPr lang="en-US" dirty="0" smtClean="0"/>
              <a:t>- </a:t>
            </a:r>
            <a:r>
              <a:rPr lang="en-US" dirty="0" err="1" smtClean="0"/>
              <a:t>চাঁপা</a:t>
            </a:r>
            <a:r>
              <a:rPr lang="bn-IN" dirty="0" smtClean="0"/>
              <a:t>ই</a:t>
            </a:r>
            <a:r>
              <a:rPr lang="en-US" dirty="0" err="1" smtClean="0"/>
              <a:t>নবাবগঞ্জ</a:t>
            </a:r>
            <a:r>
              <a:rPr lang="en-US" dirty="0" smtClean="0"/>
              <a:t> </a:t>
            </a:r>
            <a:r>
              <a:rPr lang="en-US" dirty="0" err="1" smtClean="0"/>
              <a:t>সদর</a:t>
            </a:r>
            <a:endParaRPr lang="en-US" dirty="0" smtClean="0"/>
          </a:p>
          <a:p>
            <a:pPr algn="ctr"/>
            <a:r>
              <a:rPr lang="en-US" dirty="0" err="1" smtClean="0"/>
              <a:t>জেলা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err="1"/>
              <a:t>চাঁপা</a:t>
            </a:r>
            <a:r>
              <a:rPr lang="bn-IN" dirty="0"/>
              <a:t>ই</a:t>
            </a:r>
            <a:r>
              <a:rPr lang="en-US" dirty="0" err="1" smtClean="0"/>
              <a:t>নবাবগঞ্জ</a:t>
            </a:r>
            <a:r>
              <a:rPr lang="en-US" dirty="0" smtClean="0"/>
              <a:t>   </a:t>
            </a:r>
          </a:p>
          <a:p>
            <a:pPr algn="ctr"/>
            <a:r>
              <a:rPr lang="en-US" dirty="0" err="1" smtClean="0"/>
              <a:t>মোবা</a:t>
            </a:r>
            <a:r>
              <a:rPr lang="bn-IN" dirty="0" smtClean="0"/>
              <a:t>ই</a:t>
            </a:r>
            <a:r>
              <a:rPr lang="en-US" dirty="0" smtClean="0"/>
              <a:t>ল নং-১০৭২৬৪৩৪৬৩৪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118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1"/>
            <a:ext cx="9144000" cy="58477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পরিচিতি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1"/>
            <a:ext cx="5410200" cy="5943600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prstTxWarp prst="textButtonPour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শ্রেণি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একাদশ</a:t>
            </a: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বিষয়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তথ্য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যোগাযোগ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প্রযুক্তি</a:t>
            </a: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অধ্যায়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–(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চার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HTML- TABLE</a:t>
            </a:r>
          </a:p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সময়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-৪৫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মিনিট</a:t>
            </a: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তারিখ-১২/০১/২০২০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খ্রি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2" descr="C:\Users\ANWARUL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1"/>
            <a:ext cx="365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76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8763000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পূর্ব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জ্ঞান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যাচা</a:t>
            </a:r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ই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447799"/>
            <a:ext cx="89154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AutoNum type="alphaUcPeriod" startAt="8"/>
            </a:pPr>
            <a:r>
              <a:rPr lang="en-US" sz="6000" b="1" dirty="0" smtClean="0">
                <a:solidFill>
                  <a:srgbClr val="FF33CC"/>
                </a:solidFill>
              </a:rPr>
              <a:t> T.    M .  L.</a:t>
            </a:r>
            <a:endParaRPr lang="en-US" sz="6000" b="1" dirty="0">
              <a:solidFill>
                <a:srgbClr val="FF33CC"/>
              </a:solidFill>
            </a:endParaRPr>
          </a:p>
        </p:txBody>
      </p:sp>
      <p:pic>
        <p:nvPicPr>
          <p:cNvPr id="2050" name="Picture 2" descr="C:\Users\ANWARUL\Downloads\download (28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4334"/>
            <a:ext cx="2362200" cy="23016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WARUL\Desktop\images (2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81" y="3805351"/>
            <a:ext cx="1905000" cy="20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WARUL\Downloads\download (2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51" y="3794336"/>
            <a:ext cx="1748549" cy="20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WARUL\Downloads\download (3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54" y="3831557"/>
            <a:ext cx="1927746" cy="20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2819400"/>
            <a:ext cx="8458200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লক্ষ্য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এবং</a:t>
            </a:r>
            <a:r>
              <a:rPr lang="en-US" sz="2800" dirty="0" smtClean="0"/>
              <a:t>  </a:t>
            </a:r>
            <a:r>
              <a:rPr lang="en-US" sz="2800" dirty="0" err="1" smtClean="0"/>
              <a:t>নামসহ</a:t>
            </a:r>
            <a:r>
              <a:rPr lang="en-US" sz="2800" dirty="0" smtClean="0"/>
              <a:t>  </a:t>
            </a:r>
            <a:r>
              <a:rPr lang="en-US" sz="2800" dirty="0" err="1" smtClean="0"/>
              <a:t>বল</a:t>
            </a:r>
            <a:r>
              <a:rPr lang="en-US" sz="2800" dirty="0" smtClean="0"/>
              <a:t>  ‍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জনক</a:t>
            </a:r>
            <a:r>
              <a:rPr lang="en-US" sz="2800" dirty="0" smtClean="0"/>
              <a:t>:-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1279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990599"/>
            <a:ext cx="3630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150" dirty="0" smtClean="0">
                <a:ln w="11430"/>
                <a:solidFill>
                  <a:srgbClr val="00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HTML</a:t>
            </a:r>
            <a:endParaRPr lang="en-US" sz="5400" b="1" spc="150" dirty="0">
              <a:ln w="11430"/>
              <a:solidFill>
                <a:srgbClr val="00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99271" y="1913933"/>
            <a:ext cx="8016129" cy="5020271"/>
            <a:chOff x="-6991707" y="-535943"/>
            <a:chExt cx="10965209" cy="5560113"/>
          </a:xfrm>
        </p:grpSpPr>
        <p:sp>
          <p:nvSpPr>
            <p:cNvPr id="10" name="Round Single Corner Rectangle 9"/>
            <p:cNvSpPr/>
            <p:nvPr/>
          </p:nvSpPr>
          <p:spPr>
            <a:xfrm rot="16200000">
              <a:off x="-4933850" y="-2593800"/>
              <a:ext cx="5560113" cy="9675827"/>
            </a:xfrm>
            <a:prstGeom prst="round1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 Single Corner Rectangle 4"/>
            <p:cNvSpPr/>
            <p:nvPr/>
          </p:nvSpPr>
          <p:spPr>
            <a:xfrm>
              <a:off x="-631836" y="-535939"/>
              <a:ext cx="4605338" cy="2589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8960" tIns="568960" rIns="568960" bIns="568960" numCol="1" spcCol="1270" anchor="ctr" anchorCtr="0">
              <a:no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 b="1" kern="12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057400" y="457200"/>
            <a:ext cx="4648200" cy="4939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আজকের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ঘোষনা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4424068"/>
            <a:ext cx="6400800" cy="830997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H=HYPER, T=TEXT, M=MARK UP , L=LANGUAGE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861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6427"/>
              </p:ext>
            </p:extLst>
          </p:nvPr>
        </p:nvGraphicFramePr>
        <p:xfrm>
          <a:off x="46038" y="2285999"/>
          <a:ext cx="9097962" cy="4384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8981"/>
                <a:gridCol w="4548981"/>
              </a:tblGrid>
              <a:tr h="288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&lt;html&gt; &lt;/html&gt;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(HTML) </a:t>
                      </a:r>
                      <a:r>
                        <a:rPr lang="bn-IN" sz="1400" dirty="0">
                          <a:effectLst/>
                        </a:rPr>
                        <a:t>ডকুমেন্ট </a:t>
                      </a:r>
                      <a:r>
                        <a:rPr lang="en-US" sz="1400" dirty="0" err="1" smtClean="0">
                          <a:effectLst/>
                        </a:rPr>
                        <a:t>নির্দেশ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bn-IN" sz="1400" dirty="0" smtClean="0">
                          <a:effectLst/>
                        </a:rPr>
                        <a:t>করে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383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&lt;head&gt; &lt;/head&gt;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(HEAD)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প্রোগ্রামে প্রধান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অংশ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নি</a:t>
                      </a:r>
                      <a:r>
                        <a:rPr lang="en-US" sz="1400" b="1" dirty="0" err="1" smtClean="0">
                          <a:solidFill>
                            <a:srgbClr val="00FF00"/>
                          </a:solidFill>
                          <a:effectLst/>
                        </a:rPr>
                        <a:t>র্দে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শ  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383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&lt;title&gt; &lt;/title&gt;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(TITLE)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ডকুমেন্ট শিরোনাম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নি</a:t>
                      </a:r>
                      <a:r>
                        <a:rPr lang="en-US" sz="1400" b="1" dirty="0" err="1" smtClean="0">
                          <a:solidFill>
                            <a:srgbClr val="00FF00"/>
                          </a:solidFill>
                          <a:effectLst/>
                        </a:rPr>
                        <a:t>র্দে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শ 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383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&lt;body&gt; &lt;/body&gt;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(BODY)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প্রোগ্রাম মূল অভ্যন্তরস্থ অংশ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নি</a:t>
                      </a:r>
                      <a:r>
                        <a:rPr lang="en-US" sz="1400" b="1" dirty="0" err="1" smtClean="0">
                          <a:solidFill>
                            <a:srgbClr val="00FF00"/>
                          </a:solidFill>
                          <a:effectLst/>
                        </a:rPr>
                        <a:t>র্দে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শ 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288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&lt;a&gt; &lt;/a&gt;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(ANCHOR)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নি</a:t>
                      </a:r>
                      <a:r>
                        <a:rPr lang="en-US" sz="1400" b="1" dirty="0" err="1" smtClean="0">
                          <a:solidFill>
                            <a:srgbClr val="00FF00"/>
                          </a:solidFill>
                          <a:effectLst/>
                        </a:rPr>
                        <a:t>র্দে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শ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383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&lt;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abbr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&gt; &lt;/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abbr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(ABBREVIATION)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সংক্ষিপ্তরূপ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নি</a:t>
                      </a:r>
                      <a:r>
                        <a:rPr lang="en-US" sz="1400" b="1" dirty="0" err="1" smtClean="0">
                          <a:solidFill>
                            <a:srgbClr val="00FF00"/>
                          </a:solidFill>
                          <a:effectLst/>
                        </a:rPr>
                        <a:t>র্দে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শ 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288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&lt;b&gt; &lt;/b&gt;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(BOLD)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গাড়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লেখা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নি</a:t>
                      </a:r>
                      <a:r>
                        <a:rPr lang="en-US" sz="1400" b="1" dirty="0" err="1" smtClean="0">
                          <a:solidFill>
                            <a:srgbClr val="00FF00"/>
                          </a:solidFill>
                          <a:effectLst/>
                        </a:rPr>
                        <a:t>র্দে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শ 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 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288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&lt;i&gt; &lt;i&gt;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(ITALIC)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বাঁকা লেখা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নি</a:t>
                      </a:r>
                      <a:r>
                        <a:rPr lang="en-US" sz="1400" b="1" dirty="0" err="1" smtClean="0">
                          <a:solidFill>
                            <a:srgbClr val="00FF00"/>
                          </a:solidFill>
                          <a:effectLst/>
                        </a:rPr>
                        <a:t>র্দে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শ 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383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&lt;big&gt; &lt;/big&gt;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(BIG)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স্বাভাভিকের চেয়ে বড়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লেখা</a:t>
                      </a:r>
                      <a:r>
                        <a:rPr lang="en-US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নি</a:t>
                      </a:r>
                      <a:r>
                        <a:rPr lang="en-US" sz="1400" b="1" dirty="0" err="1" smtClean="0">
                          <a:solidFill>
                            <a:srgbClr val="00FF00"/>
                          </a:solidFill>
                          <a:effectLst/>
                        </a:rPr>
                        <a:t>র্দে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শ 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383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&lt;small&gt; &lt;/small&gt;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(SMALL)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স্বাভাভিকের চেয়ে ছোট লেখা 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নি</a:t>
                      </a:r>
                      <a:r>
                        <a:rPr lang="en-US" sz="1400" b="1" dirty="0" err="1" smtClean="0">
                          <a:solidFill>
                            <a:srgbClr val="00FF00"/>
                          </a:solidFill>
                          <a:effectLst/>
                        </a:rPr>
                        <a:t>র্দে</a:t>
                      </a:r>
                      <a:r>
                        <a:rPr lang="bn-IN" sz="1400" b="1" dirty="0" smtClean="0">
                          <a:solidFill>
                            <a:srgbClr val="00FF00"/>
                          </a:solidFill>
                          <a:effectLst/>
                        </a:rPr>
                        <a:t>শ 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525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&lt;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blockquote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&gt; &lt;/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blockquote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solidFill>
                            <a:srgbClr val="00FF00"/>
                          </a:solidFill>
                          <a:effectLst/>
                        </a:rPr>
                        <a:t>(BLOCKQUOTE) </a:t>
                      </a: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বিশেষ উদ্ধৃতি প্রকাশ করতে ব্যবহৃত হয়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  <a:tr h="288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&lt;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</a:rPr>
                        <a:t>br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 /&gt;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bn-IN" sz="1400" b="1" dirty="0">
                          <a:solidFill>
                            <a:srgbClr val="00FF00"/>
                          </a:solidFill>
                          <a:effectLst/>
                        </a:rPr>
                        <a:t>একটা লাইন ব্রেক তৈরি করে</a:t>
                      </a:r>
                      <a:endParaRPr lang="en-US" sz="1400" b="1" dirty="0">
                        <a:solidFill>
                          <a:srgbClr val="00FF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0960" marR="60960" marT="30480" marB="30480" anchor="ctr"/>
                </a:tc>
              </a:tr>
            </a:tbl>
          </a:graphicData>
        </a:graphic>
      </p:graphicFrame>
      <p:sp>
        <p:nvSpPr>
          <p:cNvPr id="24" name="AutoShape 2" descr="http://www.tutohost.com/bangla/html/images/tags.png"/>
          <p:cNvSpPr>
            <a:spLocks noChangeAspect="1" noChangeArrowheads="1"/>
          </p:cNvSpPr>
          <p:nvPr/>
        </p:nvSpPr>
        <p:spPr bwMode="auto">
          <a:xfrm>
            <a:off x="46038" y="-12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4" descr="http://www.tutohost.com/bangla/html/images/tags.png"/>
          <p:cNvSpPr>
            <a:spLocks noChangeAspect="1" noChangeArrowheads="1"/>
          </p:cNvSpPr>
          <p:nvPr/>
        </p:nvSpPr>
        <p:spPr bwMode="auto">
          <a:xfrm>
            <a:off x="198438" y="139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46038" y="1091965"/>
            <a:ext cx="9097962" cy="10582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79331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Shonar Bangla" pitchFamily="34" charset="0"/>
                <a:cs typeface="Shonar Bangla" pitchFamily="34" charset="0"/>
              </a:rPr>
              <a:t>HTML </a:t>
            </a:r>
            <a:r>
              <a:rPr kumimoji="0" lang="bn-IN" sz="1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Shonar Bangla" pitchFamily="34" charset="0"/>
                <a:cs typeface="Shonar Bangla" pitchFamily="34" charset="0"/>
              </a:rPr>
              <a:t>ট্যাগ কি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Shonar Bangla" pitchFamily="34" charset="0"/>
                <a:cs typeface="Shonar Bangla" pitchFamily="34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Solaimanlipi"/>
                <a:cs typeface="Arial" pitchFamily="34" charset="0"/>
              </a:rPr>
              <a:t> 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Solaimanlipi"/>
                <a:cs typeface="Arial" pitchFamily="34" charset="0"/>
              </a:rPr>
              <a:t> 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Solaimanlipi"/>
                <a:cs typeface="Arial" pitchFamily="34" charset="0"/>
              </a:rPr>
              <a:t>    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 HTML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এ প্রোগ্রাম লেখার জন্য  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&lt;&gt; 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এবং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&lt;/&gt; 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দুইটা চিহ্ন এবং এর মধ্যে কিছু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Word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যেমন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html, head, title, body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 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ইত্যাদি  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Keyword 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ব্যবহার করা হয়।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&lt;&gt; 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বা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&lt;/&gt;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চিহ্ন এবং এর মাঝে লেখা একটি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 Keyword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কে একত্রে ট্যাগ বলা হয়। 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Solaimanlipi"/>
              <a:cs typeface="Vrind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যেমন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&lt;html&gt; 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এবং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&lt;/html&gt; </a:t>
            </a:r>
            <a:r>
              <a:rPr kumimoji="0" lang="hi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Mangal" pitchFamily="18" charset="0"/>
              </a:rPr>
              <a:t>।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&lt;body&gt; 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হল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body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শুরু ট্যাগ এবং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&lt;/ body&gt;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হল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Arial" pitchFamily="34" charset="0"/>
              </a:rPr>
              <a:t>body </a:t>
            </a:r>
            <a:r>
              <a:rPr kumimoji="0" lang="bn-IN" sz="13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Solaimanlipi"/>
                <a:cs typeface="Vrinda" pitchFamily="34" charset="0"/>
              </a:rPr>
              <a:t>শেষ ট্যাগ।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Solaimanlipi"/>
              <a:cs typeface="Arial" pitchFamily="34" charset="0"/>
            </a:endParaRPr>
          </a:p>
        </p:txBody>
      </p:sp>
      <p:sp>
        <p:nvSpPr>
          <p:cNvPr id="32" name="AutoShape 8" descr="http://www.tutohost.com/bangla/html/images/tags.png"/>
          <p:cNvSpPr>
            <a:spLocks noChangeAspect="1" noChangeArrowheads="1"/>
          </p:cNvSpPr>
          <p:nvPr/>
        </p:nvSpPr>
        <p:spPr bwMode="auto">
          <a:xfrm>
            <a:off x="350838" y="292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2514600" y="-12700"/>
            <a:ext cx="2438400" cy="130810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ট্যাগের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বর্ননা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64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8534400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2800" dirty="0" err="1" smtClean="0"/>
              <a:t>আজকের</a:t>
            </a:r>
            <a:r>
              <a:rPr lang="en-US" sz="2800" dirty="0" smtClean="0"/>
              <a:t> 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উপস্থাপন</a:t>
            </a:r>
            <a:endParaRPr lang="en-US" sz="2800" dirty="0"/>
          </a:p>
        </p:txBody>
      </p:sp>
      <p:pic>
        <p:nvPicPr>
          <p:cNvPr id="3" name="Picture 2" descr="C:\Users\ANWARUL\Desktop\Html Tag-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62201"/>
            <a:ext cx="8763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" y="1524000"/>
            <a:ext cx="8763000" cy="369332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dirty="0" smtClean="0"/>
              <a:t>১। HTML-TAG </a:t>
            </a:r>
            <a:r>
              <a:rPr lang="en-US" dirty="0" err="1" smtClean="0"/>
              <a:t>কি</a:t>
            </a:r>
            <a:r>
              <a:rPr lang="en-US" dirty="0" smtClean="0"/>
              <a:t>?  ২।উহার </a:t>
            </a:r>
            <a:r>
              <a:rPr lang="en-US" dirty="0" err="1"/>
              <a:t>কয়টি</a:t>
            </a:r>
            <a:r>
              <a:rPr lang="en-US" dirty="0"/>
              <a:t> </a:t>
            </a:r>
            <a:r>
              <a:rPr lang="en-US" dirty="0" err="1"/>
              <a:t>অংশ</a:t>
            </a:r>
            <a:r>
              <a:rPr lang="en-US" dirty="0"/>
              <a:t> </a:t>
            </a:r>
            <a:r>
              <a:rPr lang="en-US" dirty="0" smtClean="0"/>
              <a:t>?  HTML-TAG </a:t>
            </a:r>
            <a:r>
              <a:rPr lang="en-US" dirty="0" err="1" smtClean="0"/>
              <a:t>লিখার</a:t>
            </a:r>
            <a:r>
              <a:rPr lang="en-US" dirty="0" smtClean="0"/>
              <a:t> </a:t>
            </a:r>
            <a:r>
              <a:rPr lang="en-US" dirty="0" err="1" smtClean="0"/>
              <a:t>নিয়ম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6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646331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পাঠ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বর্ননা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rgbClr val="00FF00"/>
                </a:solidFill>
              </a:rPr>
              <a:t>HTML-TABLE</a:t>
            </a:r>
            <a:endParaRPr lang="en-US" sz="4000" b="1" dirty="0">
              <a:ln/>
              <a:solidFill>
                <a:srgbClr val="00FF00"/>
              </a:solidFill>
            </a:endParaRPr>
          </a:p>
        </p:txBody>
      </p:sp>
      <p:pic>
        <p:nvPicPr>
          <p:cNvPr id="1029" name="Picture 5" descr="C:\Users\ANWARUL\Downloads\download (3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686"/>
            <a:ext cx="8458200" cy="48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400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133600"/>
            <a:ext cx="8610600" cy="3411855"/>
          </a:xfrm>
          <a:prstGeom prst="rect">
            <a:avLst/>
          </a:prstGeom>
        </p:spPr>
        <p:txBody>
          <a:bodyPr wrap="square">
            <a:prstTxWarp prst="textButtonPour">
              <a:avLst/>
            </a:prstTxWarp>
            <a:spAutoFit/>
          </a:bodyPr>
          <a:lstStyle/>
          <a:p>
            <a:pPr fontAlgn="base"/>
            <a:r>
              <a:rPr lang="en-US" sz="2400" dirty="0" smtClean="0">
                <a:solidFill>
                  <a:srgbClr val="00FF00"/>
                </a:solidFill>
              </a:rPr>
              <a:t>  </a:t>
            </a:r>
            <a:r>
              <a:rPr lang="as-IN" sz="2400" dirty="0" smtClean="0">
                <a:solidFill>
                  <a:srgbClr val="00FF00"/>
                </a:solidFill>
              </a:rPr>
              <a:t>এই </a:t>
            </a:r>
            <a:r>
              <a:rPr lang="as-IN" sz="2400" dirty="0">
                <a:solidFill>
                  <a:srgbClr val="00FF00"/>
                </a:solidFill>
              </a:rPr>
              <a:t>পাঠ শেষে যা যা শিখতে </a:t>
            </a:r>
            <a:r>
              <a:rPr lang="as-IN" sz="2400" dirty="0" smtClean="0">
                <a:solidFill>
                  <a:srgbClr val="00FF00"/>
                </a:solidFill>
              </a:rPr>
              <a:t>পারবে</a:t>
            </a:r>
            <a:r>
              <a:rPr lang="en-US" sz="2400" dirty="0" smtClean="0">
                <a:solidFill>
                  <a:srgbClr val="00FF00"/>
                </a:solidFill>
              </a:rPr>
              <a:t> :</a:t>
            </a:r>
            <a:r>
              <a:rPr lang="as-IN" sz="2400" dirty="0" smtClean="0">
                <a:solidFill>
                  <a:srgbClr val="00FF00"/>
                </a:solidFill>
              </a:rPr>
              <a:t>-</a:t>
            </a:r>
            <a:r>
              <a:rPr lang="en-US" sz="2400" dirty="0" smtClean="0">
                <a:solidFill>
                  <a:srgbClr val="00FF00"/>
                </a:solidFill>
              </a:rPr>
              <a:t>  </a:t>
            </a:r>
            <a:endParaRPr lang="as-IN" sz="2400" dirty="0">
              <a:solidFill>
                <a:srgbClr val="00FF00"/>
              </a:solidFill>
            </a:endParaRPr>
          </a:p>
          <a:p>
            <a:pPr fontAlgn="base"/>
            <a:endParaRPr lang="en-US" sz="2400" dirty="0" smtClean="0">
              <a:solidFill>
                <a:srgbClr val="00FF00"/>
              </a:solidFill>
            </a:endParaRPr>
          </a:p>
          <a:p>
            <a:pPr fontAlgn="base"/>
            <a:r>
              <a:rPr lang="en-US" sz="2400" dirty="0" smtClean="0">
                <a:solidFill>
                  <a:srgbClr val="00FF00"/>
                </a:solidFill>
              </a:rPr>
              <a:t>    </a:t>
            </a:r>
            <a:r>
              <a:rPr lang="as-IN" sz="2400" dirty="0" smtClean="0">
                <a:solidFill>
                  <a:srgbClr val="00FF00"/>
                </a:solidFill>
              </a:rPr>
              <a:t>১।ওয়েবপেইজে </a:t>
            </a:r>
            <a:r>
              <a:rPr lang="as-IN" sz="2400" dirty="0">
                <a:solidFill>
                  <a:srgbClr val="00FF00"/>
                </a:solidFill>
              </a:rPr>
              <a:t>টেবিল তৈরি করতে পারবে।</a:t>
            </a:r>
          </a:p>
          <a:p>
            <a:pPr fontAlgn="base"/>
            <a:r>
              <a:rPr lang="en-US" sz="2400" dirty="0" smtClean="0">
                <a:solidFill>
                  <a:srgbClr val="00FF00"/>
                </a:solidFill>
              </a:rPr>
              <a:t>        </a:t>
            </a:r>
            <a:r>
              <a:rPr lang="as-IN" sz="2400" dirty="0" smtClean="0">
                <a:solidFill>
                  <a:srgbClr val="00FF00"/>
                </a:solidFill>
              </a:rPr>
              <a:t>২।টেবিলের </a:t>
            </a:r>
            <a:r>
              <a:rPr lang="as-IN" sz="2400" dirty="0">
                <a:solidFill>
                  <a:srgbClr val="00FF00"/>
                </a:solidFill>
              </a:rPr>
              <a:t>রো মার্জ করতে পারবে।</a:t>
            </a:r>
          </a:p>
          <a:p>
            <a:pPr fontAlgn="base"/>
            <a:r>
              <a:rPr lang="en-US" sz="2400" dirty="0" smtClean="0">
                <a:solidFill>
                  <a:srgbClr val="00FF00"/>
                </a:solidFill>
              </a:rPr>
              <a:t>         </a:t>
            </a:r>
            <a:r>
              <a:rPr lang="as-IN" sz="2400" dirty="0" smtClean="0">
                <a:solidFill>
                  <a:srgbClr val="00FF00"/>
                </a:solidFill>
              </a:rPr>
              <a:t>৩।টেবিলের </a:t>
            </a:r>
            <a:r>
              <a:rPr lang="as-IN" sz="2400" dirty="0">
                <a:solidFill>
                  <a:srgbClr val="00FF00"/>
                </a:solidFill>
              </a:rPr>
              <a:t>কলাম মার্জ করতে পারবে।</a:t>
            </a:r>
          </a:p>
          <a:p>
            <a:pPr fontAlgn="base"/>
            <a:r>
              <a:rPr lang="as-IN" dirty="0"/>
              <a:t> </a:t>
            </a:r>
            <a:r>
              <a:rPr lang="en-US" dirty="0" smtClean="0">
                <a:solidFill>
                  <a:srgbClr val="00FF00"/>
                </a:solidFill>
              </a:rPr>
              <a:t>               ৪।বিভিন্ন </a:t>
            </a:r>
            <a:r>
              <a:rPr lang="en-US" dirty="0" err="1" smtClean="0">
                <a:solidFill>
                  <a:srgbClr val="00FF00"/>
                </a:solidFill>
              </a:rPr>
              <a:t>কালার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কোড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ব্যবহার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করতে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 smtClean="0">
                <a:solidFill>
                  <a:srgbClr val="00FF00"/>
                </a:solidFill>
              </a:rPr>
              <a:t>পারবে</a:t>
            </a:r>
            <a:r>
              <a:rPr lang="en-US" dirty="0" smtClean="0">
                <a:solidFill>
                  <a:srgbClr val="00FF00"/>
                </a:solidFill>
              </a:rPr>
              <a:t>।</a:t>
            </a:r>
            <a:endParaRPr lang="as-IN" dirty="0">
              <a:solidFill>
                <a:srgbClr val="00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FF00"/>
                </a:solidFill>
              </a:rPr>
              <a:t>শিখন</a:t>
            </a:r>
            <a:r>
              <a:rPr lang="en-US" sz="4000" b="1" dirty="0" smtClean="0">
                <a:solidFill>
                  <a:srgbClr val="00FF00"/>
                </a:solidFill>
              </a:rPr>
              <a:t> </a:t>
            </a:r>
            <a:r>
              <a:rPr lang="en-US" sz="4000" b="1" dirty="0" err="1" smtClean="0">
                <a:solidFill>
                  <a:srgbClr val="00FF00"/>
                </a:solidFill>
              </a:rPr>
              <a:t>ফল</a:t>
            </a:r>
            <a:endParaRPr lang="en-US" sz="4000" b="1" dirty="0">
              <a:solidFill>
                <a:srgbClr val="00FF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05000" y="6400800"/>
            <a:ext cx="4953000" cy="4572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C:\Users\ANWARUL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819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1408</TotalTime>
  <Words>605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ANWARUL</dc:creator>
  <cp:lastModifiedBy>ANWARUL</cp:lastModifiedBy>
  <cp:revision>120</cp:revision>
  <dcterms:created xsi:type="dcterms:W3CDTF">2019-12-19T15:10:43Z</dcterms:created>
  <dcterms:modified xsi:type="dcterms:W3CDTF">2020-01-16T02:11:24Z</dcterms:modified>
</cp:coreProperties>
</file>