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80" r:id="rId2"/>
    <p:sldId id="278" r:id="rId3"/>
    <p:sldId id="28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0" r:id="rId20"/>
    <p:sldId id="271" r:id="rId21"/>
    <p:sldId id="275" r:id="rId22"/>
    <p:sldId id="276" r:id="rId23"/>
    <p:sldId id="279" r:id="rId24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F11F7-29B8-1E40-9204-D86CEC917A5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1143000"/>
            <a:ext cx="4244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ECE09-C2EF-2C4C-B3E5-73F7CD90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6513" y="1143000"/>
            <a:ext cx="4244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5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0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2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84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6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5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6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6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8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2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 /><Relationship Id="rId3" Type="http://schemas.openxmlformats.org/officeDocument/2006/relationships/slide" Target="slide8.xml" /><Relationship Id="rId7" Type="http://schemas.openxmlformats.org/officeDocument/2006/relationships/slide" Target="slide15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14.xml" /><Relationship Id="rId5" Type="http://schemas.openxmlformats.org/officeDocument/2006/relationships/slide" Target="slide10.xml" /><Relationship Id="rId10" Type="http://schemas.openxmlformats.org/officeDocument/2006/relationships/slide" Target="slide19.xml" /><Relationship Id="rId4" Type="http://schemas.openxmlformats.org/officeDocument/2006/relationships/slide" Target="slide13.xml" /><Relationship Id="rId9" Type="http://schemas.openxmlformats.org/officeDocument/2006/relationships/slide" Target="slide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2726" y="2512559"/>
            <a:ext cx="5309847" cy="2088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5438" tIns="37719" rIns="75438" bIns="37719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950" baseline="-25000">
                <a:solidFill>
                  <a:schemeClr val="accent2"/>
                </a:solidFill>
              </a:rPr>
              <a:t>স্বাগতম</a:t>
            </a:r>
            <a:endParaRPr lang="en-US" sz="495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2" y="1759214"/>
            <a:ext cx="1849981" cy="3306631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573" y="1978724"/>
            <a:ext cx="1765531" cy="3155686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F0C7201-352B-BF41-9207-4DF6524080BE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BE661DB5-1BDF-448B-B46A-0E279014B2BF}"/>
              </a:ext>
            </a:extLst>
          </p:cNvPr>
          <p:cNvSpPr/>
          <p:nvPr/>
        </p:nvSpPr>
        <p:spPr>
          <a:xfrm>
            <a:off x="4055423" y="219689"/>
            <a:ext cx="1614490" cy="167438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পরিফ</a:t>
            </a:r>
            <a:r>
              <a:rPr lang="en-US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ে</a:t>
            </a:r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রা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5B660A88-C2DB-4310-9642-C8541A5D4BBD}"/>
              </a:ext>
            </a:extLst>
          </p:cNvPr>
          <p:cNvSpPr/>
          <p:nvPr/>
        </p:nvSpPr>
        <p:spPr>
          <a:xfrm>
            <a:off x="5789832" y="846107"/>
            <a:ext cx="1737360" cy="173736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নিডারিয়া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6452AB1F-6FE5-4305-BB16-2C9081FB1D1D}"/>
              </a:ext>
            </a:extLst>
          </p:cNvPr>
          <p:cNvSpPr/>
          <p:nvPr/>
        </p:nvSpPr>
        <p:spPr>
          <a:xfrm>
            <a:off x="6324577" y="4298930"/>
            <a:ext cx="1737360" cy="173736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নেমাটডা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id="{54069264-FA6E-4EB5-B4A3-E2921978B98B}"/>
              </a:ext>
            </a:extLst>
          </p:cNvPr>
          <p:cNvSpPr/>
          <p:nvPr/>
        </p:nvSpPr>
        <p:spPr>
          <a:xfrm>
            <a:off x="6682910" y="2470130"/>
            <a:ext cx="1737360" cy="173736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প্লাটিহেলমিনথিস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Oval 12">
            <a:hlinkClick r:id="rId6" action="ppaction://hlinksldjump"/>
            <a:extLst>
              <a:ext uri="{FF2B5EF4-FFF2-40B4-BE49-F238E27FC236}">
                <a16:creationId xmlns:a16="http://schemas.microsoft.com/office/drawing/2014/main" id="{15DF7CDE-4D20-4306-A3C8-975B3E4CFF52}"/>
              </a:ext>
            </a:extLst>
          </p:cNvPr>
          <p:cNvSpPr/>
          <p:nvPr/>
        </p:nvSpPr>
        <p:spPr>
          <a:xfrm>
            <a:off x="4740394" y="5266267"/>
            <a:ext cx="1732988" cy="173736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অ্যানেল</a:t>
            </a:r>
            <a:r>
              <a:rPr lang="en-US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ি</a:t>
            </a:r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ডা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Oval 13">
            <a:hlinkClick r:id="rId7" action="ppaction://hlinksldjump"/>
            <a:extLst>
              <a:ext uri="{FF2B5EF4-FFF2-40B4-BE49-F238E27FC236}">
                <a16:creationId xmlns:a16="http://schemas.microsoft.com/office/drawing/2014/main" id="{F74750EB-709F-4B3D-90AD-75F5D2F1023D}"/>
              </a:ext>
            </a:extLst>
          </p:cNvPr>
          <p:cNvSpPr/>
          <p:nvPr/>
        </p:nvSpPr>
        <p:spPr>
          <a:xfrm>
            <a:off x="2906829" y="5235452"/>
            <a:ext cx="1737360" cy="173736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আর্থোপডা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3C7CB77-9FA3-4C2D-B22C-093F75B0B3D6}"/>
              </a:ext>
            </a:extLst>
          </p:cNvPr>
          <p:cNvSpPr/>
          <p:nvPr/>
        </p:nvSpPr>
        <p:spPr>
          <a:xfrm>
            <a:off x="1563310" y="4016022"/>
            <a:ext cx="1737360" cy="173736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মলাস্কা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:a16="http://schemas.microsoft.com/office/drawing/2014/main" id="{FA078D13-8C2F-4902-927D-BCB588554C6C}"/>
              </a:ext>
            </a:extLst>
          </p:cNvPr>
          <p:cNvSpPr/>
          <p:nvPr/>
        </p:nvSpPr>
        <p:spPr>
          <a:xfrm>
            <a:off x="1346057" y="2278662"/>
            <a:ext cx="1737360" cy="17373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একাইনোডার্মাটা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5EA11AC6-DE17-4BB7-9647-8865959EB6A7}"/>
              </a:ext>
            </a:extLst>
          </p:cNvPr>
          <p:cNvSpPr/>
          <p:nvPr/>
        </p:nvSpPr>
        <p:spPr>
          <a:xfrm>
            <a:off x="2345379" y="824950"/>
            <a:ext cx="1737360" cy="17373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কর্ডাটা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0EDCAE04-DA67-407A-8A3E-D69905D199D5}"/>
              </a:ext>
            </a:extLst>
          </p:cNvPr>
          <p:cNvSpPr/>
          <p:nvPr/>
        </p:nvSpPr>
        <p:spPr>
          <a:xfrm>
            <a:off x="557906" y="88595"/>
            <a:ext cx="8609524" cy="66747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ArchUp">
              <a:avLst>
                <a:gd name="adj" fmla="val 9546327"/>
              </a:avLst>
            </a:prstTxWarp>
          </a:bodyPr>
          <a:lstStyle/>
          <a:p>
            <a:pPr algn="ctr"/>
            <a:r>
              <a:rPr lang="bn-IN" sz="2800" b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চলো এবার আমরা প্রাণিজ</a:t>
            </a:r>
            <a:r>
              <a:rPr lang="en-US" sz="2800" b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গ</a:t>
            </a:r>
            <a:r>
              <a:rPr lang="bn-IN" sz="2800" b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ৎ এর নয়টি পর্বকে এক পলকে দেখে নেই</a:t>
            </a:r>
            <a:endParaRPr lang="en-US" sz="2800" b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9B23AF-197C-44BC-99B4-8260137D3D5B}"/>
              </a:ext>
            </a:extLst>
          </p:cNvPr>
          <p:cNvGrpSpPr/>
          <p:nvPr/>
        </p:nvGrpSpPr>
        <p:grpSpPr>
          <a:xfrm>
            <a:off x="3043316" y="1948460"/>
            <a:ext cx="3636656" cy="3455626"/>
            <a:chOff x="3043316" y="1948460"/>
            <a:chExt cx="3636656" cy="3455626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CDDD73-5473-4585-96BE-5DD590BE075B}"/>
                </a:ext>
              </a:extLst>
            </p:cNvPr>
            <p:cNvSpPr/>
            <p:nvPr/>
          </p:nvSpPr>
          <p:spPr>
            <a:xfrm>
              <a:off x="3461458" y="2307575"/>
              <a:ext cx="2743200" cy="27432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600" b="1" dirty="0" err="1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শ্রেণিবিন্যাস</a:t>
              </a:r>
              <a:endParaRPr lang="en-US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B7B006C9-8F7E-41E3-BDA2-4DCC68F561F2}"/>
                </a:ext>
              </a:extLst>
            </p:cNvPr>
            <p:cNvSpPr/>
            <p:nvPr/>
          </p:nvSpPr>
          <p:spPr>
            <a:xfrm>
              <a:off x="4565670" y="1948460"/>
              <a:ext cx="484632" cy="381739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13D4EF02-EE46-4592-BEF0-D35625F2D4AC}"/>
                </a:ext>
              </a:extLst>
            </p:cNvPr>
            <p:cNvSpPr/>
            <p:nvPr/>
          </p:nvSpPr>
          <p:spPr>
            <a:xfrm rot="9572809">
              <a:off x="5097924" y="4979681"/>
              <a:ext cx="484632" cy="404866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E7D8B9EB-02DD-47C7-968E-5D57A4DE3369}"/>
                </a:ext>
              </a:extLst>
            </p:cNvPr>
            <p:cNvSpPr/>
            <p:nvPr/>
          </p:nvSpPr>
          <p:spPr>
            <a:xfrm rot="2843803">
              <a:off x="5617886" y="2272550"/>
              <a:ext cx="484632" cy="455470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27C84426-A581-40F8-B504-63B8F848AD68}"/>
                </a:ext>
              </a:extLst>
            </p:cNvPr>
            <p:cNvSpPr/>
            <p:nvPr/>
          </p:nvSpPr>
          <p:spPr>
            <a:xfrm rot="17071399">
              <a:off x="3029972" y="3071079"/>
              <a:ext cx="484632" cy="457944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81877683-D9E9-4E86-81E5-246F36519A84}"/>
                </a:ext>
              </a:extLst>
            </p:cNvPr>
            <p:cNvSpPr/>
            <p:nvPr/>
          </p:nvSpPr>
          <p:spPr>
            <a:xfrm rot="5049218">
              <a:off x="6201469" y="3189762"/>
              <a:ext cx="484632" cy="472375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767163BD-8799-451E-856A-54765EC5F3FA}"/>
                </a:ext>
              </a:extLst>
            </p:cNvPr>
            <p:cNvSpPr/>
            <p:nvPr/>
          </p:nvSpPr>
          <p:spPr>
            <a:xfrm rot="18709906">
              <a:off x="3588651" y="2325275"/>
              <a:ext cx="484632" cy="412857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776C0F59-F8C7-4336-B26C-C23F868F1DBC}"/>
                </a:ext>
              </a:extLst>
            </p:cNvPr>
            <p:cNvSpPr/>
            <p:nvPr/>
          </p:nvSpPr>
          <p:spPr>
            <a:xfrm rot="14894958">
              <a:off x="3199295" y="4160803"/>
              <a:ext cx="484632" cy="481573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2EF09FEF-F5FF-4A40-804D-774B3A3D67D3}"/>
                </a:ext>
              </a:extLst>
            </p:cNvPr>
            <p:cNvSpPr/>
            <p:nvPr/>
          </p:nvSpPr>
          <p:spPr>
            <a:xfrm rot="7622914">
              <a:off x="6014614" y="4303311"/>
              <a:ext cx="484632" cy="463360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39506B0D-3813-43B8-A79B-FE1E0B199BAE}"/>
                </a:ext>
              </a:extLst>
            </p:cNvPr>
            <p:cNvSpPr/>
            <p:nvPr/>
          </p:nvSpPr>
          <p:spPr>
            <a:xfrm rot="12050234">
              <a:off x="4011389" y="4912402"/>
              <a:ext cx="484632" cy="491684"/>
            </a:xfrm>
            <a:prstGeom prst="up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2467C4D2-4AAE-D04A-96DD-2BB9ED19E732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8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8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8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8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8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88C06-8762-40F7-A6EA-8786FFCF3184}"/>
              </a:ext>
            </a:extLst>
          </p:cNvPr>
          <p:cNvSpPr/>
          <p:nvPr/>
        </p:nvSpPr>
        <p:spPr>
          <a:xfrm>
            <a:off x="2971876" y="453540"/>
            <a:ext cx="4114647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F849D-7012-48EC-8DCE-4E273FBF4299}"/>
              </a:ext>
            </a:extLst>
          </p:cNvPr>
          <p:cNvSpPr/>
          <p:nvPr/>
        </p:nvSpPr>
        <p:spPr>
          <a:xfrm>
            <a:off x="2015837" y="5502546"/>
            <a:ext cx="6026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8E24830-8E9B-8B4D-BA37-79704153B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48" y="1413394"/>
            <a:ext cx="4739904" cy="3317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CBA9F4D7-F117-9845-B7FD-F63EB38CFB69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24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kj.jpg">
            <a:extLst>
              <a:ext uri="{FF2B5EF4-FFF2-40B4-BE49-F238E27FC236}">
                <a16:creationId xmlns:a16="http://schemas.microsoft.com/office/drawing/2014/main" id="{0ED22D67-77B7-4E71-B9B4-4B619102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077" t="8631" r="10799"/>
          <a:stretch/>
        </p:blipFill>
        <p:spPr>
          <a:xfrm>
            <a:off x="417286" y="1939351"/>
            <a:ext cx="3124200" cy="28887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04F582-05D1-42E7-8F07-AA01161A40C3}"/>
              </a:ext>
            </a:extLst>
          </p:cNvPr>
          <p:cNvSpPr txBox="1"/>
          <p:nvPr/>
        </p:nvSpPr>
        <p:spPr>
          <a:xfrm>
            <a:off x="417286" y="4966913"/>
            <a:ext cx="31242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 স্পনজিলা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87EC1E86-5547-4B25-8F37-2AC34B730BA0}"/>
              </a:ext>
            </a:extLst>
          </p:cNvPr>
          <p:cNvSpPr/>
          <p:nvPr/>
        </p:nvSpPr>
        <p:spPr>
          <a:xfrm>
            <a:off x="3700580" y="542641"/>
            <a:ext cx="2801160" cy="62287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পরিফেরা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A1D09-45F1-4E17-BB9D-8DC674A95E60}"/>
              </a:ext>
            </a:extLst>
          </p:cNvPr>
          <p:cNvSpPr txBox="1"/>
          <p:nvPr/>
        </p:nvSpPr>
        <p:spPr>
          <a:xfrm>
            <a:off x="3946159" y="1418837"/>
            <a:ext cx="581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পরিফেরা পর্বের প্রাণীরা সাধারণত স্পঞ্জ নামে পরিচিত। পৃথিবীর সর্বত্রই এদের পাওয়া যায়। এদের অধিকাংশ প্রজাতি সামুদ্রিক। তবে কিছু কিছু প্রাণী স্বাধু পানিতে দলবদ্ধভাবে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2B628-96F2-421E-95D8-B9CD8B09EB4A}"/>
              </a:ext>
            </a:extLst>
          </p:cNvPr>
          <p:cNvSpPr txBox="1"/>
          <p:nvPr/>
        </p:nvSpPr>
        <p:spPr>
          <a:xfrm>
            <a:off x="3866840" y="3102693"/>
            <a:ext cx="604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এরা সরলতম বহুকোষী প্রাণী।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কোনো পৃথক সুগঠিত কলা, অঙ্গ ও তন্ত্র থাকে না।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স্পঞ্জিলা, স্কাইফা।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613808E0-7CCE-8546-840D-5136A37A9D4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2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kj.jpg">
            <a:extLst>
              <a:ext uri="{FF2B5EF4-FFF2-40B4-BE49-F238E27FC236}">
                <a16:creationId xmlns:a16="http://schemas.microsoft.com/office/drawing/2014/main" id="{7941CF5B-12F1-4C4C-B312-F980D3BD8F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7699" y="1755839"/>
            <a:ext cx="3411217" cy="306567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30B2E-1CEC-42C8-AB34-AB167FB045EC}"/>
              </a:ext>
            </a:extLst>
          </p:cNvPr>
          <p:cNvSpPr txBox="1"/>
          <p:nvPr/>
        </p:nvSpPr>
        <p:spPr>
          <a:xfrm>
            <a:off x="6417699" y="5097696"/>
            <a:ext cx="31242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 হাইড্রা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ED3B1BF1-083C-459C-A4E7-88FF8725F9FF}"/>
              </a:ext>
            </a:extLst>
          </p:cNvPr>
          <p:cNvSpPr/>
          <p:nvPr/>
        </p:nvSpPr>
        <p:spPr>
          <a:xfrm>
            <a:off x="3218193" y="214993"/>
            <a:ext cx="2864082" cy="71948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নিডারিয়া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112BC-2BE7-4D0F-8DA3-96444D487787}"/>
              </a:ext>
            </a:extLst>
          </p:cNvPr>
          <p:cNvSpPr txBox="1"/>
          <p:nvPr/>
        </p:nvSpPr>
        <p:spPr>
          <a:xfrm>
            <a:off x="295241" y="980354"/>
            <a:ext cx="5845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পৃথিবীর প্রায় সর্বত্র এদের পাওয়া যায়। অধিকাংশ সামুদ্রিক তবে অনেক প্রজাতি খাল, বিল, নদী, ঝর্ণা ইত্যাদিতে পাওয়া যায়। এরা বিচিত্র বর্ণ ও আকার আকৃতির হয়। কিছু প্রাণী এককভাবে আবার কিছু দলবদ্ধভাবে কলনী তৈরি করে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3705F-B3B4-4B7C-A516-CFC8212DA115}"/>
              </a:ext>
            </a:extLst>
          </p:cNvPr>
          <p:cNvSpPr txBox="1"/>
          <p:nvPr/>
        </p:nvSpPr>
        <p:spPr>
          <a:xfrm>
            <a:off x="295241" y="3210625"/>
            <a:ext cx="5845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এক্টোডার্ম ও এন্ডোডার্ম নামক দুটি ভ্রূণীয় কোষস্তর দিয়ে গঠিত।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গহ্বরকে সিলেন্টরন বলে।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এক্টোডার্মে নিডোব্লাস্ট নামে এক ধরনের কোষ থাকে যা শিকার ধরা ও আত্মরক্ষার কাজে ব্যবহৃত হয়।</a:t>
            </a:r>
          </a:p>
          <a:p>
            <a:pPr marL="514350" indent="-514350" algn="just"/>
            <a:r>
              <a:rPr lang="bn-IN" sz="2800" b="1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হাইড্রা, ওবেলিয়া।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A60A63D-C753-C446-BBAF-E431551BF7B2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2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D390D31-140A-439A-881D-48E1348ED8E8}"/>
              </a:ext>
            </a:extLst>
          </p:cNvPr>
          <p:cNvSpPr/>
          <p:nvPr/>
        </p:nvSpPr>
        <p:spPr>
          <a:xfrm>
            <a:off x="3020223" y="211577"/>
            <a:ext cx="4017953" cy="75055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প্লাটিহেলমিনথিস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71833-EC26-4E7B-AE0E-85A795B5A3AA}"/>
              </a:ext>
            </a:extLst>
          </p:cNvPr>
          <p:cNvSpPr txBox="1"/>
          <p:nvPr/>
        </p:nvSpPr>
        <p:spPr>
          <a:xfrm>
            <a:off x="301677" y="1079738"/>
            <a:ext cx="4843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 পর্বের প্রাণীদের জীবনযাত্রা বেশ বৈচিত্রপূর্ণ। এদের কিছু বহিঃপরজীবি এবং কিছু অন্তঃপরজীবি হিসাবে অন্য প্রাণীর দেহের অভ্যান্তরে বাস করে। কিছু স্বাদু পানিতে আবার কিছু লবণাক্ত পানিতে এবং কিছু ভেজা ও স্যাঁসসেঁতে জায়গায়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B53F9-93DD-473B-ABD5-D8C4E272FAEA}"/>
              </a:ext>
            </a:extLst>
          </p:cNvPr>
          <p:cNvSpPr txBox="1"/>
          <p:nvPr/>
        </p:nvSpPr>
        <p:spPr>
          <a:xfrm>
            <a:off x="455915" y="3922695"/>
            <a:ext cx="48823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চ্যাপ্টা, এরা উভলিঙ্গ ও অন্তঃপরজীবি।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পুরু কিউটিকেল দ্বারা আবৃত।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দেহে চোষক ও আংটা থাকে।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হাইড্রা, ওবেলিয়া।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93B924DD-197D-4EEA-A4F7-A6FB1B9D76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1265" y="2502972"/>
            <a:ext cx="3885458" cy="1961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66CE8F-B047-40F1-881A-D7AE8E698128}"/>
              </a:ext>
            </a:extLst>
          </p:cNvPr>
          <p:cNvSpPr txBox="1"/>
          <p:nvPr/>
        </p:nvSpPr>
        <p:spPr>
          <a:xfrm>
            <a:off x="6281232" y="4699814"/>
            <a:ext cx="3124200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যকৃত কৃমি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1B68BC5-2EF1-0A49-8AB2-02913363322A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0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227346F-141B-43ED-8CD6-F6ADB4B2012A}"/>
              </a:ext>
            </a:extLst>
          </p:cNvPr>
          <p:cNvSpPr/>
          <p:nvPr/>
        </p:nvSpPr>
        <p:spPr>
          <a:xfrm>
            <a:off x="3854005" y="104100"/>
            <a:ext cx="2885242" cy="88649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নেমাটোডা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A9B91-D469-44E2-A62D-13E103BE2714}"/>
              </a:ext>
            </a:extLst>
          </p:cNvPr>
          <p:cNvSpPr txBox="1"/>
          <p:nvPr/>
        </p:nvSpPr>
        <p:spPr>
          <a:xfrm>
            <a:off x="3981157" y="990600"/>
            <a:ext cx="578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এই পর্বের অনেক প্রাণী অন্তুঃপরজীবি হিসাবে প্রাণির অন্ত্র ও রক্তে বসবাস করে। আবার এ পর্বের অনেক প্রাণীই মুক্তজীবি। এরা পানি ও মাটিতে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80B52-C4DC-44FC-8375-B81C02C8ECC7}"/>
              </a:ext>
            </a:extLst>
          </p:cNvPr>
          <p:cNvSpPr txBox="1"/>
          <p:nvPr/>
        </p:nvSpPr>
        <p:spPr>
          <a:xfrm>
            <a:off x="4157555" y="3009182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নলাকার ও পুরু ত্বক দ্বারা আবৃত।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পৌষ্টিক নালি সম্পূর্ণ, মুখ ও পায়ু ছিদ্র উপস্থিত।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শ্বসনতন্ত্র ও সংবহনতন্ত্র অনুপস্থিত।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সাধারণত একনালিঙ্গ।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অনাবৃত  ও প্রকৃত সিলোম নেই।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গোলকৃমি ও ফাইলেরিয়া কৃমি। 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0948EE77-138C-4A2A-AFE8-4C52E9D156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41" y="1826875"/>
            <a:ext cx="3418630" cy="2812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CCCE4-5E10-4FBD-B1A9-900CE3B620CE}"/>
              </a:ext>
            </a:extLst>
          </p:cNvPr>
          <p:cNvSpPr txBox="1"/>
          <p:nvPr/>
        </p:nvSpPr>
        <p:spPr>
          <a:xfrm>
            <a:off x="442456" y="4804277"/>
            <a:ext cx="3124200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চিত্রঃ গোলকৃমি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575A8DF-469D-C74C-B4AF-C9F1AD5F97C7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6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7F20832-98A3-4D31-9FF5-65F0A03ABE31}"/>
              </a:ext>
            </a:extLst>
          </p:cNvPr>
          <p:cNvSpPr/>
          <p:nvPr/>
        </p:nvSpPr>
        <p:spPr>
          <a:xfrm>
            <a:off x="2989728" y="67814"/>
            <a:ext cx="3586232" cy="87038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অন্যানেলিডা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8CDF8-8A55-4FE9-8D37-E569E4A5410D}"/>
              </a:ext>
            </a:extLst>
          </p:cNvPr>
          <p:cNvSpPr txBox="1"/>
          <p:nvPr/>
        </p:nvSpPr>
        <p:spPr>
          <a:xfrm>
            <a:off x="313588" y="938198"/>
            <a:ext cx="577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পৃথিবীর প্রায় সকল নাতিশীতোষ্ণ ও উষ্ণমণ্ডলীয় অঞ্চলে এ পর্বের প্রাণীদের পাওয়া যায়। এদের বহু প্রজাতি স্বাদু পানিতে এবং কিছু প্রজাতি অগভীর সমুদ্রে বাস করে। কিছু প্রজাতি পাথর ও মাটিতে গর্ত খুঁড়ে বসবাস করে। অনেক প্রাণী স্যাঁতসেঁতে মাটিতেও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9FB27-46F5-41E3-8956-4E85EDDA58BE}"/>
              </a:ext>
            </a:extLst>
          </p:cNvPr>
          <p:cNvSpPr txBox="1"/>
          <p:nvPr/>
        </p:nvSpPr>
        <p:spPr>
          <a:xfrm>
            <a:off x="313588" y="3545532"/>
            <a:ext cx="577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নলাকার ও খন্ডায়িত।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নেফ্রেডিয়া নামক রেচন অঙ্গ থাকে।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প্রতিটি খন্ডে সিটা থাকে(জোঁকে থাকে না)। সিটা চলাচলে সহায়তা করে।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কেঁচো ও জোঁক।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E6B4D5F9-820D-42A1-BA7F-F9E1BD7730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156" y="1651996"/>
            <a:ext cx="3399901" cy="2562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724545-CD42-446E-96BE-1B4AE8452A39}"/>
              </a:ext>
            </a:extLst>
          </p:cNvPr>
          <p:cNvSpPr txBox="1"/>
          <p:nvPr/>
        </p:nvSpPr>
        <p:spPr>
          <a:xfrm>
            <a:off x="6248721" y="4379909"/>
            <a:ext cx="31242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>
                <a:latin typeface="Kalpurush" pitchFamily="2" charset="0"/>
                <a:cs typeface="Kalpurush" pitchFamily="2" charset="0"/>
              </a:rPr>
              <a:t>কেঁ</a:t>
            </a:r>
            <a:r>
              <a:rPr lang="bn-IN" sz="2400" b="1" dirty="0">
                <a:latin typeface="Kalpurush" pitchFamily="2" charset="0"/>
                <a:cs typeface="Kalpurush" pitchFamily="2" charset="0"/>
              </a:rPr>
              <a:t>চো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FCC87509-6F7E-8346-A0FA-5B1E8BB56367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14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8444D6-5F88-403A-9DF3-61BF243C0862}"/>
              </a:ext>
            </a:extLst>
          </p:cNvPr>
          <p:cNvSpPr/>
          <p:nvPr/>
        </p:nvSpPr>
        <p:spPr>
          <a:xfrm>
            <a:off x="2965873" y="404882"/>
            <a:ext cx="4126651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1859316-E866-423F-B33C-BB86CC3FDC34}"/>
              </a:ext>
            </a:extLst>
          </p:cNvPr>
          <p:cNvSpPr/>
          <p:nvPr/>
        </p:nvSpPr>
        <p:spPr>
          <a:xfrm>
            <a:off x="1073386" y="5297093"/>
            <a:ext cx="7614745" cy="16132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অন্যানেলিডা</a:t>
            </a:r>
            <a:r>
              <a:rPr lang="en-US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C5242375-EEB7-5843-BCA2-26FB51D9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5" y="1581705"/>
            <a:ext cx="5454052" cy="3420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1D7EB6F6-C223-894B-8759-ECEDA88D8161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57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A890BEC-3305-432E-ACD6-72C35F3F312D}"/>
              </a:ext>
            </a:extLst>
          </p:cNvPr>
          <p:cNvSpPr/>
          <p:nvPr/>
        </p:nvSpPr>
        <p:spPr>
          <a:xfrm>
            <a:off x="3079320" y="101223"/>
            <a:ext cx="3899759" cy="108275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আর্থোপোডা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54F51-BE9E-46A6-ACD3-91EB318A387A}"/>
              </a:ext>
            </a:extLst>
          </p:cNvPr>
          <p:cNvSpPr txBox="1"/>
          <p:nvPr/>
        </p:nvSpPr>
        <p:spPr>
          <a:xfrm>
            <a:off x="302886" y="1183977"/>
            <a:ext cx="6040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এই পর্ব প্রাণীজগতের সবচেয়ে বৃহৎ পর্ব। এরা পৃথিবীর প্রায় সর্বত্র সকল পরিবেশে বাস করতে সক্ষম। এদের বহু প্রজাতি অন্তঃ ও বহিঃ পরজীবি হিসাবে বাস করে। বহু প্রাণী স্থলে, স্বাদু পানিতে ও সমুদ্রে বাস করে। এ পর্বের অনেক প্রাণী ডানার সাহায্যে উড়তে পারে।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E9CB4-6EA9-4496-8FD8-76C63BFF4DDE}"/>
              </a:ext>
            </a:extLst>
          </p:cNvPr>
          <p:cNvSpPr txBox="1"/>
          <p:nvPr/>
        </p:nvSpPr>
        <p:spPr>
          <a:xfrm>
            <a:off x="259798" y="3519907"/>
            <a:ext cx="6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বিভিন্ন অঞ্চলে বিভক্ত ও সন্ধিযুক্ত উপাঙ্গ বিদ্যমান।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মাথায় একজোড়া পুঞ্জাক্ষি ও অ্যান্টেনা বিদ্যমান।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নরম দেহ কাইটিন সম্মৃদ্ধ শক্ত আবরণী দ্বারা আবৃত।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দেহের রক্তপূর্ণ গহ্বর হিমোসিল নামে পরিচিত।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প্রজাপতি, আরশোলা, চিংড়ি।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7DD5A-CE6E-4213-8586-89A3848B9F8F}"/>
              </a:ext>
            </a:extLst>
          </p:cNvPr>
          <p:cNvSpPr txBox="1"/>
          <p:nvPr/>
        </p:nvSpPr>
        <p:spPr>
          <a:xfrm>
            <a:off x="6948838" y="4541575"/>
            <a:ext cx="2514600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প্রজাপতি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69A8B3-E7B8-4663-BFFD-DE592C126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2" y="1694699"/>
            <a:ext cx="3158473" cy="2681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52120A7F-FCAF-E343-8588-CA65A64667BC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5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EAB6C38-ED1E-4280-9143-D08797B5C5FB}"/>
              </a:ext>
            </a:extLst>
          </p:cNvPr>
          <p:cNvSpPr/>
          <p:nvPr/>
        </p:nvSpPr>
        <p:spPr>
          <a:xfrm>
            <a:off x="3432517" y="296070"/>
            <a:ext cx="2218592" cy="762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মলাস্কা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8A1E5-D1B6-4DC0-88B2-DE15D24F5BEA}"/>
              </a:ext>
            </a:extLst>
          </p:cNvPr>
          <p:cNvSpPr txBox="1"/>
          <p:nvPr/>
        </p:nvSpPr>
        <p:spPr>
          <a:xfrm>
            <a:off x="3432517" y="1007339"/>
            <a:ext cx="633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 পর্বের প্রাণীদের গঠন, বাসস্থান ও স্বভাব বৈচিত্রপূর্ণ। এরা পৃথিবীর প্রায় সকল পরিবেশে বাস করে। প্রায় সবাই সামুদ্রিক এবং সাগরের স্তরে বাস করে। কিছু প্রাজাতি পাহাড় অঞ্চলে, বনে-জঙ্গলে ও স্বাদু পানিতেও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C188C-6108-45DD-8924-DA88D1336D97}"/>
              </a:ext>
            </a:extLst>
          </p:cNvPr>
          <p:cNvSpPr txBox="1"/>
          <p:nvPr/>
        </p:nvSpPr>
        <p:spPr>
          <a:xfrm>
            <a:off x="3560238" y="3657600"/>
            <a:ext cx="6075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শামুক, ঝিনুক।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FFA3E-AF37-4603-B235-3FBB96D33BBB}"/>
              </a:ext>
            </a:extLst>
          </p:cNvPr>
          <p:cNvSpPr txBox="1"/>
          <p:nvPr/>
        </p:nvSpPr>
        <p:spPr>
          <a:xfrm>
            <a:off x="597770" y="4221647"/>
            <a:ext cx="2514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শামুক।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3" name="Picture 12" descr="fg.jpg">
            <a:extLst>
              <a:ext uri="{FF2B5EF4-FFF2-40B4-BE49-F238E27FC236}">
                <a16:creationId xmlns:a16="http://schemas.microsoft.com/office/drawing/2014/main" id="{2F27C54E-4DEF-4041-A2E3-E4EC1D2D90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742" y="1839705"/>
            <a:ext cx="2706332" cy="2216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AC939B4B-AF5F-9B46-BC95-65E7E6D9DBC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63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8098" y="808618"/>
            <a:ext cx="3064699" cy="7166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5" b="1" dirty="0">
                <a:solidFill>
                  <a:srgbClr val="00B050"/>
                </a:solidFill>
              </a:rPr>
              <a:t> </a:t>
            </a:r>
            <a:r>
              <a:rPr lang="en-US" sz="4950" b="1" dirty="0" err="1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165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3598153" y="3021475"/>
            <a:ext cx="5379448" cy="185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 sz="1485"/>
              <a:t>সহকারী শিক্ষক (বিজ্ঞান)</a:t>
            </a:r>
          </a:p>
          <a:p>
            <a:pPr algn="ctr"/>
            <a:r>
              <a:rPr lang="bn-BD" sz="231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 sz="1485"/>
              <a:t>ডিমলা নীলফামারী </a:t>
            </a:r>
          </a:p>
          <a:p>
            <a:pPr algn="ctr"/>
            <a:r>
              <a:rPr lang="bn-BD" sz="1485"/>
              <a:t>মোবাইলঃ </a:t>
            </a:r>
            <a:r>
              <a:rPr lang="bn-BD" sz="1485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 sz="1485"/>
              <a:t>ই মেইলঃ </a:t>
            </a:r>
            <a:r>
              <a:rPr lang="bn-BD" sz="1485">
                <a:hlinkClick r:id="rId2"/>
              </a:rPr>
              <a:t>karunakanto@yahoo.com</a:t>
            </a:r>
            <a:r>
              <a:rPr lang="bn-BD" sz="1485"/>
              <a:t> </a:t>
            </a:r>
            <a:endParaRPr lang="en-US" sz="1485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7" y="2024011"/>
            <a:ext cx="2948590" cy="34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287E2D74-A7A4-40B2-89AC-A0C95F0A040D}"/>
              </a:ext>
            </a:extLst>
          </p:cNvPr>
          <p:cNvSpPr/>
          <p:nvPr/>
        </p:nvSpPr>
        <p:spPr>
          <a:xfrm>
            <a:off x="2899806" y="163086"/>
            <a:ext cx="4258788" cy="125733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একাইনোডারমাটা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ED97C-F974-4185-ABAA-757A05691D9E}"/>
              </a:ext>
            </a:extLst>
          </p:cNvPr>
          <p:cNvSpPr txBox="1"/>
          <p:nvPr/>
        </p:nvSpPr>
        <p:spPr>
          <a:xfrm>
            <a:off x="301677" y="1364575"/>
            <a:ext cx="589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 পর্বের সকল প্রাণী সামুদ্রিক। পৃথিবীর সকল মহাসাগরে এবং সকল গভীরতায় এদের বসবাস করতে দেখা যায়। এদের স্থলে বা মিঠা পানিতে পাওয়া যায় না। এরা অধিকাংশ মুক্তজীবি।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2C1CA-FDB2-400B-BDA6-8836C5FF7407}"/>
              </a:ext>
            </a:extLst>
          </p:cNvPr>
          <p:cNvSpPr txBox="1"/>
          <p:nvPr/>
        </p:nvSpPr>
        <p:spPr>
          <a:xfrm>
            <a:off x="291544" y="3801715"/>
            <a:ext cx="589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তাঁরামাছ, সমুদ্র শশা।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72308-4121-44A3-84EE-37BBA038BEA0}"/>
              </a:ext>
            </a:extLst>
          </p:cNvPr>
          <p:cNvSpPr txBox="1"/>
          <p:nvPr/>
        </p:nvSpPr>
        <p:spPr>
          <a:xfrm>
            <a:off x="6804669" y="4415923"/>
            <a:ext cx="2514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চিত্রঃ তাঁরামাছ।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3" name="Picture 12" descr="images.jpg">
            <a:extLst>
              <a:ext uri="{FF2B5EF4-FFF2-40B4-BE49-F238E27FC236}">
                <a16:creationId xmlns:a16="http://schemas.microsoft.com/office/drawing/2014/main" id="{FF0C3935-5BBD-4A5C-9330-7A950187C9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269" y="1854163"/>
            <a:ext cx="3581400" cy="2454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1740C194-A444-5A40-B5B3-39CBB64BC10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53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9BDB01-AF7F-4898-BBBB-800F7301D9EA}"/>
              </a:ext>
            </a:extLst>
          </p:cNvPr>
          <p:cNvSpPr txBox="1"/>
          <p:nvPr/>
        </p:nvSpPr>
        <p:spPr>
          <a:xfrm>
            <a:off x="3315197" y="639323"/>
            <a:ext cx="3692487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b="1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4B37E-192A-4394-BDB7-C0B8EC79BD83}"/>
              </a:ext>
            </a:extLst>
          </p:cNvPr>
          <p:cNvSpPr txBox="1"/>
          <p:nvPr/>
        </p:nvSpPr>
        <p:spPr>
          <a:xfrm>
            <a:off x="1447569" y="2393187"/>
            <a:ext cx="7427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latin typeface="NikoshBAN" panose="02000000000000000000" pitchFamily="2" charset="0"/>
                <a:cs typeface="NikoshBAN" panose="02000000000000000000" pitchFamily="2" charset="0"/>
              </a:rPr>
              <a:t>পর্বে</a:t>
            </a:r>
            <a:r>
              <a:rPr lang="en-US" sz="320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805E7-C265-47F4-A937-00DE60F4A1B4}"/>
              </a:ext>
            </a:extLst>
          </p:cNvPr>
          <p:cNvSpPr txBox="1"/>
          <p:nvPr/>
        </p:nvSpPr>
        <p:spPr>
          <a:xfrm>
            <a:off x="1447569" y="3423775"/>
            <a:ext cx="742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latin typeface="NikoshBAN" panose="02000000000000000000" pitchFamily="2" charset="0"/>
                <a:cs typeface="NikoshBAN" panose="02000000000000000000" pitchFamily="2" charset="0"/>
              </a:rPr>
              <a:t>পর্বের 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411A0-5954-4E16-A8CA-0914CB83DF64}"/>
              </a:ext>
            </a:extLst>
          </p:cNvPr>
          <p:cNvSpPr txBox="1"/>
          <p:nvPr/>
        </p:nvSpPr>
        <p:spPr>
          <a:xfrm>
            <a:off x="1447569" y="4360932"/>
            <a:ext cx="7427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কৃমি,ফিতা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>
                <a:latin typeface="NikoshBAN" panose="02000000000000000000" pitchFamily="2" charset="0"/>
                <a:cs typeface="NikoshBAN" panose="02000000000000000000" pitchFamily="2" charset="0"/>
              </a:rPr>
              <a:t>পর্বের 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ণ?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D207BB1-F159-5B41-9F17-7CC33253DDCA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4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60820-209A-42E8-A7D0-8AE87153E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24" y="1623951"/>
            <a:ext cx="4416083" cy="3060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8AABD-A980-41BC-81A0-A7575D636A86}"/>
              </a:ext>
            </a:extLst>
          </p:cNvPr>
          <p:cNvSpPr/>
          <p:nvPr/>
        </p:nvSpPr>
        <p:spPr>
          <a:xfrm>
            <a:off x="3232726" y="592153"/>
            <a:ext cx="307604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>
                <a:ln w="11430"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000" b="1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A95B63-C607-4618-9C6A-BD68A49895E0}"/>
              </a:ext>
            </a:extLst>
          </p:cNvPr>
          <p:cNvSpPr/>
          <p:nvPr/>
        </p:nvSpPr>
        <p:spPr>
          <a:xfrm>
            <a:off x="640080" y="5171136"/>
            <a:ext cx="8778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i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i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b="1" i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i="1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GB" sz="3600" b="1" i="1"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en-US" sz="3600" b="1" i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BE30C9-4B34-1C44-B374-B1ACBD7767D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57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763857" y="2572377"/>
            <a:ext cx="7542807" cy="242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9419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6418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418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418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418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6418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418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loomingrose.gif">
            <a:extLst>
              <a:ext uri="{FF2B5EF4-FFF2-40B4-BE49-F238E27FC236}">
                <a16:creationId xmlns:a16="http://schemas.microsoft.com/office/drawing/2014/main" id="{A399A1A2-A150-2844-8AC1-A2A2FDC4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408" y="1128032"/>
            <a:ext cx="2894833" cy="478841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FB1B0D7-DBA5-9144-B28D-F4434D652546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8601C8-DAA2-CA40-954E-6F4512E884FD}"/>
              </a:ext>
            </a:extLst>
          </p:cNvPr>
          <p:cNvSpPr/>
          <p:nvPr/>
        </p:nvSpPr>
        <p:spPr>
          <a:xfrm>
            <a:off x="3239297" y="607762"/>
            <a:ext cx="4208961" cy="9507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5438" tIns="37719" rIns="75438" bIns="37719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66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B2251-C97D-6741-BA6C-306F7ED7EB62}"/>
              </a:ext>
            </a:extLst>
          </p:cNvPr>
          <p:cNvSpPr/>
          <p:nvPr/>
        </p:nvSpPr>
        <p:spPr>
          <a:xfrm>
            <a:off x="5029200" y="3286923"/>
            <a:ext cx="4043871" cy="224676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solidFill>
                <a:schemeClr val="accent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b="1" dirty="0">
                <a:ln w="3175"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solidFill>
                <a:schemeClr val="accent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n w="31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ln w="3175">
                <a:noFill/>
              </a:ln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accent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 </a:t>
            </a:r>
            <a:r>
              <a:rPr lang="en-US" sz="2800" b="1" err="1">
                <a:ln w="3175">
                  <a:noFill/>
                </a:ln>
                <a:solidFill>
                  <a:schemeClr val="accent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>
                <a:ln w="3175">
                  <a:noFill/>
                </a:ln>
                <a:solidFill>
                  <a:schemeClr val="accent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শ্রেণিবিন্যাস</a:t>
            </a:r>
            <a:endParaRPr lang="bn-BD" sz="2800" b="1" dirty="0">
              <a:ln w="3175">
                <a:noFill/>
              </a:ln>
              <a:solidFill>
                <a:schemeClr val="accent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64C239B-47B0-4240-ABC0-8E3E65B9E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" y="2551051"/>
            <a:ext cx="3524935" cy="415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027A132A-9200-F44E-BDBB-28D200C6FCFA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95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.jpg">
            <a:extLst>
              <a:ext uri="{FF2B5EF4-FFF2-40B4-BE49-F238E27FC236}">
                <a16:creationId xmlns:a16="http://schemas.microsoft.com/office/drawing/2014/main" id="{50808B1F-DD96-446A-BCD6-A8805B39CF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54" y="4871781"/>
            <a:ext cx="2827582" cy="157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062FBD2B-68CE-4C6F-9C54-19D9825434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552" y="2274732"/>
            <a:ext cx="2827585" cy="1536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kj.jpg">
            <a:extLst>
              <a:ext uri="{FF2B5EF4-FFF2-40B4-BE49-F238E27FC236}">
                <a16:creationId xmlns:a16="http://schemas.microsoft.com/office/drawing/2014/main" id="{AACDC8FC-8B24-4EF6-BDED-CFC04BA6C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5408" y="2274732"/>
            <a:ext cx="2827584" cy="156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kj.jpg">
            <a:extLst>
              <a:ext uri="{FF2B5EF4-FFF2-40B4-BE49-F238E27FC236}">
                <a16:creationId xmlns:a16="http://schemas.microsoft.com/office/drawing/2014/main" id="{7F4E82FC-F932-4C7B-A6E3-CFB225E603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4718" y="4899259"/>
            <a:ext cx="2821697" cy="157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g.jpg">
            <a:extLst>
              <a:ext uri="{FF2B5EF4-FFF2-40B4-BE49-F238E27FC236}">
                <a16:creationId xmlns:a16="http://schemas.microsoft.com/office/drawing/2014/main" id="{7B604953-1043-4BBC-B0B5-E985DE69DD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4718" y="2274732"/>
            <a:ext cx="2827583" cy="156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ages.jpg">
            <a:extLst>
              <a:ext uri="{FF2B5EF4-FFF2-40B4-BE49-F238E27FC236}">
                <a16:creationId xmlns:a16="http://schemas.microsoft.com/office/drawing/2014/main" id="{91DB5789-0680-4FCC-83CA-9C5B5C661C4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1294" y="4819834"/>
            <a:ext cx="2827583" cy="165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F73718-50F4-4E65-955D-C385776123AA}"/>
              </a:ext>
            </a:extLst>
          </p:cNvPr>
          <p:cNvSpPr/>
          <p:nvPr/>
        </p:nvSpPr>
        <p:spPr>
          <a:xfrm>
            <a:off x="2586110" y="639259"/>
            <a:ext cx="4886179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E625CA2-ECBD-A24E-B585-784703CB3C61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23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2AD3E-FD31-4D76-92C5-14CC44850E11}"/>
              </a:ext>
            </a:extLst>
          </p:cNvPr>
          <p:cNvSpPr/>
          <p:nvPr/>
        </p:nvSpPr>
        <p:spPr>
          <a:xfrm>
            <a:off x="1086867" y="702121"/>
            <a:ext cx="7624689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 descr="f.jpg">
            <a:extLst>
              <a:ext uri="{FF2B5EF4-FFF2-40B4-BE49-F238E27FC236}">
                <a16:creationId xmlns:a16="http://schemas.microsoft.com/office/drawing/2014/main" id="{8AD588D5-1506-46DA-A6D8-EC2A3D49D8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17" y="2072262"/>
            <a:ext cx="4231695" cy="235828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522DB2-C6C3-4A06-B8CB-D35403CB130E}"/>
              </a:ext>
            </a:extLst>
          </p:cNvPr>
          <p:cNvSpPr txBox="1"/>
          <p:nvPr/>
        </p:nvSpPr>
        <p:spPr>
          <a:xfrm>
            <a:off x="2384473" y="5569847"/>
            <a:ext cx="5289453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pic>
        <p:nvPicPr>
          <p:cNvPr id="12" name="Picture 11" descr="fg.jpg">
            <a:extLst>
              <a:ext uri="{FF2B5EF4-FFF2-40B4-BE49-F238E27FC236}">
                <a16:creationId xmlns:a16="http://schemas.microsoft.com/office/drawing/2014/main" id="{CEF100DE-955F-B14D-9FCD-DFDF19E267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0606" y="2072262"/>
            <a:ext cx="3907139" cy="2358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C7F02294-3885-C145-BEB3-779B525A8F80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2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FB1E6977-96D0-45B9-BA79-7685626F5329}"/>
              </a:ext>
            </a:extLst>
          </p:cNvPr>
          <p:cNvSpPr/>
          <p:nvPr/>
        </p:nvSpPr>
        <p:spPr>
          <a:xfrm>
            <a:off x="2884812" y="535151"/>
            <a:ext cx="4613145" cy="1414463"/>
          </a:xfrm>
          <a:prstGeom prst="downArrow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04D59-3134-4248-B5A5-FAAAD46EA557}"/>
              </a:ext>
            </a:extLst>
          </p:cNvPr>
          <p:cNvSpPr txBox="1"/>
          <p:nvPr/>
        </p:nvSpPr>
        <p:spPr>
          <a:xfrm>
            <a:off x="2034434" y="5551068"/>
            <a:ext cx="66594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 </a:t>
            </a:r>
            <a:r>
              <a:rPr lang="en-US" sz="4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4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g.jpg">
            <a:extLst>
              <a:ext uri="{FF2B5EF4-FFF2-40B4-BE49-F238E27FC236}">
                <a16:creationId xmlns:a16="http://schemas.microsoft.com/office/drawing/2014/main" id="{C0E674EC-1943-614B-8C70-9FE1E464C0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262" y="2130253"/>
            <a:ext cx="5536243" cy="305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AFF0791E-36C5-D942-9F16-7B958BF7CBC7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57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27243-45C6-43D0-815E-67A5001912C3}"/>
              </a:ext>
            </a:extLst>
          </p:cNvPr>
          <p:cNvSpPr/>
          <p:nvPr/>
        </p:nvSpPr>
        <p:spPr>
          <a:xfrm>
            <a:off x="402977" y="203985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 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পাঠ শেষে</a:t>
            </a:r>
            <a:r>
              <a:rPr lang="en-GB" sz="3600" b="1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EC5AE3-5EE1-4DA7-9102-A876AFB07D9A}"/>
              </a:ext>
            </a:extLst>
          </p:cNvPr>
          <p:cNvSpPr/>
          <p:nvPr/>
        </p:nvSpPr>
        <p:spPr>
          <a:xfrm>
            <a:off x="1026939" y="3777183"/>
            <a:ext cx="855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শ্রেণিবিন্যাস </a:t>
            </a:r>
            <a:r>
              <a:rPr lang="bn-IN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GB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E2313-8BD5-4B32-B4F0-F3999D99C07A}"/>
              </a:ext>
            </a:extLst>
          </p:cNvPr>
          <p:cNvSpPr/>
          <p:nvPr/>
        </p:nvSpPr>
        <p:spPr>
          <a:xfrm>
            <a:off x="1026937" y="3159524"/>
            <a:ext cx="8553155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3600" b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245840-5BEC-4270-AF8C-1804E4EAF103}"/>
              </a:ext>
            </a:extLst>
          </p:cNvPr>
          <p:cNvSpPr/>
          <p:nvPr/>
        </p:nvSpPr>
        <p:spPr>
          <a:xfrm>
            <a:off x="1026937" y="4475577"/>
            <a:ext cx="855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6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36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1F49B51-FB53-384A-B325-C3FADCEC91A0}"/>
              </a:ext>
            </a:extLst>
          </p:cNvPr>
          <p:cNvSpPr/>
          <p:nvPr/>
        </p:nvSpPr>
        <p:spPr>
          <a:xfrm>
            <a:off x="2924719" y="585532"/>
            <a:ext cx="4208961" cy="11608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5438" tIns="37719" rIns="75438" bIns="37719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66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B64C686-098C-C04B-A26A-4A5FAD648787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97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  <p:bldP spid="12" grpId="0" build="p" bldLvl="4"/>
      <p:bldP spid="13" grpId="0" build="p" bldLvl="4"/>
      <p:bldP spid="14" grpId="0" build="p" bldLvl="4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49A5D79C-B63E-4916-8F2C-5D95F2ECB191}"/>
              </a:ext>
            </a:extLst>
          </p:cNvPr>
          <p:cNvSpPr/>
          <p:nvPr/>
        </p:nvSpPr>
        <p:spPr>
          <a:xfrm>
            <a:off x="2954096" y="465846"/>
            <a:ext cx="3517956" cy="1081980"/>
          </a:xfrm>
          <a:prstGeom prst="flowChartTerminator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59E64-6FDD-4539-A285-ADBBF6864CFA}"/>
              </a:ext>
            </a:extLst>
          </p:cNvPr>
          <p:cNvSpPr txBox="1"/>
          <p:nvPr/>
        </p:nvSpPr>
        <p:spPr>
          <a:xfrm>
            <a:off x="323556" y="3872893"/>
            <a:ext cx="9411286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বিভিন্নপ্রাণীর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মিল,অমিল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অনুযাযী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জীবজগৎকে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 descr="f.jpg">
            <a:extLst>
              <a:ext uri="{FF2B5EF4-FFF2-40B4-BE49-F238E27FC236}">
                <a16:creationId xmlns:a16="http://schemas.microsoft.com/office/drawing/2014/main" id="{D960A177-A45F-4E69-8C42-0ECEFFB7B1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554" y="1856935"/>
            <a:ext cx="1987708" cy="1516494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fg.jpg">
            <a:extLst>
              <a:ext uri="{FF2B5EF4-FFF2-40B4-BE49-F238E27FC236}">
                <a16:creationId xmlns:a16="http://schemas.microsoft.com/office/drawing/2014/main" id="{34EDBB39-1300-4319-8BBF-4CF6849169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138" y="1884170"/>
            <a:ext cx="1987707" cy="152737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mages.jpg">
            <a:extLst>
              <a:ext uri="{FF2B5EF4-FFF2-40B4-BE49-F238E27FC236}">
                <a16:creationId xmlns:a16="http://schemas.microsoft.com/office/drawing/2014/main" id="{AC05E4CF-02C9-7642-86BB-294B5FFF73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4469" y="1856935"/>
            <a:ext cx="2827583" cy="1654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722F3DFC-DCD4-0B4F-A87E-4B65FCFB817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1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A28CE9-9894-4296-90AD-5872D19B6F6D}"/>
              </a:ext>
            </a:extLst>
          </p:cNvPr>
          <p:cNvSpPr/>
          <p:nvPr/>
        </p:nvSpPr>
        <p:spPr>
          <a:xfrm>
            <a:off x="3893311" y="614705"/>
            <a:ext cx="2271777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409612-933C-4912-9FD8-641CF94E915A}"/>
              </a:ext>
            </a:extLst>
          </p:cNvPr>
          <p:cNvSpPr/>
          <p:nvPr/>
        </p:nvSpPr>
        <p:spPr>
          <a:xfrm>
            <a:off x="2905861" y="5231746"/>
            <a:ext cx="5485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4501AE1-315A-0941-8DED-EC713BB3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87" y="1988360"/>
            <a:ext cx="3391024" cy="3243386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B254AB5C-F197-5D4A-BFF7-453362ED05F9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prstGeom prst="frame">
            <a:avLst>
              <a:gd name="adj1" fmla="val 212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1722" tIns="40861" rIns="81722" bIns="40861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8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1116</Words>
  <Application>Microsoft Office PowerPoint</Application>
  <PresentationFormat>Custom</PresentationFormat>
  <Paragraphs>119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36</cp:revision>
  <dcterms:created xsi:type="dcterms:W3CDTF">2019-11-22T12:41:43Z</dcterms:created>
  <dcterms:modified xsi:type="dcterms:W3CDTF">2020-01-17T11:17:32Z</dcterms:modified>
</cp:coreProperties>
</file>