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Oe7Re6f1nKVGAbRxX61MQ==" hashData="ERQan56Uc1ZdanZEoA12Ko7ED2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1D9C3-732E-4DFC-BA88-636E145F46B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D8A39-C99A-4F9C-9566-B2732155E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2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DEF0-02DA-48FB-991D-3182C032D2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85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DEF0-02DA-48FB-991D-3182C032D2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0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" Target="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slide" Target="slide4.xml"/><Relationship Id="rId10" Type="http://schemas.openxmlformats.org/officeDocument/2006/relationships/image" Target="../media/image6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1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1" y="1657350"/>
            <a:ext cx="883919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ev‡RwUs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wm×všÍ</a:t>
            </a:r>
            <a:endParaRPr lang="en-US" sz="54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(Capital Budgeting &amp; Investment Decision)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06850"/>
            <a:ext cx="9144000" cy="1323439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Dc¯’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vcbvq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nv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.‡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gvnv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Bgvg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nvmvb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cÖfvlK-wdb¨vÝ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e¨vswKs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¸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jkvb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Kgvm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XvKv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29200" y="6248399"/>
            <a:ext cx="4114800" cy="609601"/>
          </a:xfr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2400" b="1" dirty="0" smtClean="0">
                <a:solidFill>
                  <a:schemeClr val="tx1"/>
                </a:solidFill>
              </a:rPr>
              <a:t>সৌজন্যে : কমার্স পাবলিকেশন্স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3056" y="652760"/>
            <a:ext cx="21178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atin typeface="SutonnyMJ" pitchFamily="2" charset="0"/>
                <a:cs typeface="SutonnyMJ" pitchFamily="2" charset="0"/>
              </a:rPr>
              <a:t>Aa¨vq-8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002582" y="742950"/>
            <a:ext cx="1507892" cy="74295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6633525" y="752475"/>
            <a:ext cx="1507892" cy="72390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8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800"/>
                            </p:stCondLst>
                            <p:childTnLst>
                              <p:par>
                                <p:cTn id="2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0"/>
                            </p:stCondLst>
                            <p:childTnLst>
                              <p:par>
                                <p:cTn id="3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3" grpId="0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3812" y="1504950"/>
            <a:ext cx="3590925" cy="60007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bR‡i</a:t>
            </a:r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7" y="2171700"/>
            <a:ext cx="3590925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705225" y="1311592"/>
            <a:ext cx="5381625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ev‡RwUs</a:t>
            </a:r>
            <a:r>
              <a:rPr lang="en-US" sz="28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t-</a:t>
            </a:r>
            <a:endParaRPr lang="en-US" sz="2400" b="1" u="sng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mnR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A‡_©-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c~e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cwiKíbv‡KB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ev‡RwUs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e¨vcK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A‡_©-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Drcv`bgyLx</a:t>
            </a:r>
            <a:r>
              <a:rPr lang="en-US" sz="209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cÖwZôv‡b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gqv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09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c~e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cwiKíbv‡K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ev‡RwUs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| A_©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vr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ev‡RwUs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gqvw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MÖn‡Yi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¨‡g `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gqvw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cÖZ¨vkvq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weKí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cÖKí‡K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209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m¤¢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ve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AR©b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209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m‡e©vËg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cÖKíwU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evQvB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9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09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209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74" y="27622"/>
            <a:ext cx="9032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ev‡RwUs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wm×všÍ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(Capital Budgeting &amp; Investment Decision)</a:t>
            </a:r>
            <a:endParaRPr lang="en-US" dirty="0"/>
          </a:p>
        </p:txBody>
      </p:sp>
      <p:sp>
        <p:nvSpPr>
          <p:cNvPr id="10" name="Minus 9"/>
          <p:cNvSpPr/>
          <p:nvPr/>
        </p:nvSpPr>
        <p:spPr>
          <a:xfrm>
            <a:off x="-927100" y="1079500"/>
            <a:ext cx="65278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>
            <a:off x="3543300" y="1079500"/>
            <a:ext cx="65532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78300" y="6248399"/>
            <a:ext cx="4965700" cy="609601"/>
          </a:xfrm>
          <a:solidFill>
            <a:schemeClr val="accent2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r"/>
            <a:r>
              <a:rPr lang="as-IN" sz="2800" b="1" dirty="0" smtClean="0">
                <a:solidFill>
                  <a:schemeClr val="tx1"/>
                </a:solidFill>
              </a:rPr>
              <a:t>সৌজন্যে : কমার্স পাবলিকেশন্স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1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2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2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200"/>
                            </p:stCondLst>
                            <p:childTnLst>
                              <p:par>
                                <p:cTn id="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86400" y="6299201"/>
            <a:ext cx="3657600" cy="558800"/>
          </a:xfrm>
          <a:solidFill>
            <a:schemeClr val="accent2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2000" b="1" dirty="0" smtClean="0">
                <a:solidFill>
                  <a:schemeClr val="tx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2449" y="1590675"/>
            <a:ext cx="233910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ev‡RwUs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KŠkj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67225" y="2362200"/>
            <a:ext cx="4391025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evÆvK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1600" b="1" u="sng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Modern/Discounted Cash-flow Method)</a:t>
            </a:r>
            <a:r>
              <a:rPr lang="en-US" sz="1600" b="1" u="sng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000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 Present Value Method- NPV)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Internal Rate of Return Method- IRR)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800" y="2371725"/>
            <a:ext cx="4076700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u="sng" dirty="0" err="1" smtClean="0">
                <a:latin typeface="SutonnyMJ" pitchFamily="2" charset="0"/>
                <a:cs typeface="SutonnyMJ" pitchFamily="2" charset="0"/>
              </a:rPr>
              <a:t>mbvZb</a:t>
            </a:r>
            <a:r>
              <a:rPr lang="en-US" sz="2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u="sng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000" b="1" u="sng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Traditional Method)</a:t>
            </a:r>
            <a:endParaRPr lang="en-US" sz="2000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Mo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Average Rate of Return Method-ARR)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Pay Back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Period Method-PBP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" y="4533900"/>
            <a:ext cx="855345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000" b="1" u="sng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u="sng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2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u="sng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2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u="sng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000" b="1" u="sng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Pay Back Period Method-PBP)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evÆvwenxb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Non-Discounted Pay Back Period Method- PBP)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evÆvK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Discounted Pay Back Period Method- Dis.PBP)</a:t>
            </a:r>
          </a:p>
        </p:txBody>
      </p:sp>
      <p:sp>
        <p:nvSpPr>
          <p:cNvPr id="63" name="Bent Arrow 62"/>
          <p:cNvSpPr/>
          <p:nvPr/>
        </p:nvSpPr>
        <p:spPr>
          <a:xfrm>
            <a:off x="1933575" y="1838325"/>
            <a:ext cx="1447800" cy="493796"/>
          </a:xfrm>
          <a:prstGeom prst="bentArrow">
            <a:avLst>
              <a:gd name="adj1" fmla="val 25000"/>
              <a:gd name="adj2" fmla="val 0"/>
              <a:gd name="adj3" fmla="val 25000"/>
              <a:gd name="adj4" fmla="val 437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Bent Arrow 64"/>
          <p:cNvSpPr/>
          <p:nvPr/>
        </p:nvSpPr>
        <p:spPr>
          <a:xfrm flipH="1">
            <a:off x="5762625" y="1847850"/>
            <a:ext cx="1295398" cy="495301"/>
          </a:xfrm>
          <a:prstGeom prst="bentArrow">
            <a:avLst>
              <a:gd name="adj1" fmla="val 25000"/>
              <a:gd name="adj2" fmla="val 0"/>
              <a:gd name="adj3" fmla="val 25000"/>
              <a:gd name="adj4" fmla="val 437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Down Arrow 68"/>
          <p:cNvSpPr/>
          <p:nvPr/>
        </p:nvSpPr>
        <p:spPr>
          <a:xfrm>
            <a:off x="1838325" y="4171950"/>
            <a:ext cx="45719" cy="31432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Snip Diagonal Corner Rectangle 15">
            <a:hlinkClick r:id="rId3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Snip Diagonal Corner Rectangle 18">
            <a:hlinkClick r:id="rId4" action="ppaction://hlinksldjump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Snip Diagonal Corner Rectangle 19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Snip Diagonal Corner Rectangle 20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9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38137" y="4932959"/>
            <a:ext cx="1059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avc-3 :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767834"/>
            <a:ext cx="8839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Mo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Average Rate of Return-ARR)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©‡qi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dig¨vU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avcmg~n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[we:`ª: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cÖ‡kœ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Kic~e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4wU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avc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AwZ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]</a:t>
            </a:r>
            <a:r>
              <a:rPr lang="en-US" sz="12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165852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avc-2 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8137" y="5648385"/>
            <a:ext cx="1063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avc-4 :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ight Arrow 30">
            <a:hlinkClick r:id="rId3" action="ppaction://hlinksldjump"/>
            <a:hlinkHover r:id="rId3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2" name="Snip Diagonal Corner Rectangle 31">
            <a:hlinkClick r:id="rId4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Snip Diagonal Corner Rectangle 32">
            <a:hlinkClick r:id="rId5" action="ppaction://hlinksldjump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4" name="Snip Diagonal Corner Rectangle 33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Snip Diagonal Corner Rectangle 34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19875" y="6492875"/>
            <a:ext cx="2524125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14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1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841498" y="5648355"/>
                <a:ext cx="5567360" cy="738407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>
                          <a:latin typeface="Cambria Math"/>
                        </a:rPr>
                        <m:t>∴</m:t>
                      </m:r>
                      <m:r>
                        <a:rPr lang="en-US" sz="1600">
                          <a:latin typeface="Cambria Math"/>
                        </a:rPr>
                        <m:t>গড়</m:t>
                      </m:r>
                      <m:r>
                        <a:rPr lang="en-US" sz="1600">
                          <a:latin typeface="Cambria Math"/>
                        </a:rPr>
                        <m:t> </m:t>
                      </m:r>
                      <m:r>
                        <a:rPr lang="en-US" sz="1600">
                          <a:latin typeface="Cambria Math"/>
                        </a:rPr>
                        <m:t>মুনাফার</m:t>
                      </m:r>
                      <m:r>
                        <a:rPr lang="en-US" sz="1600">
                          <a:latin typeface="Cambria Math"/>
                        </a:rPr>
                        <m:t> </m:t>
                      </m:r>
                      <m:r>
                        <a:rPr lang="en-US" sz="1600">
                          <a:latin typeface="Cambria Math"/>
                        </a:rPr>
                        <m:t>হার</m:t>
                      </m:r>
                      <m:r>
                        <a:rPr lang="en-US" sz="160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600">
                              <a:latin typeface="Cambria Math"/>
                            </a:rPr>
                            <m:t>ARR</m:t>
                          </m:r>
                        </m:e>
                      </m:d>
                      <m:r>
                        <a:rPr lang="en-US" sz="16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>
                              <a:latin typeface="Cambria Math"/>
                            </a:rPr>
                            <m:t>গড়</m:t>
                          </m:r>
                          <m:r>
                            <a:rPr lang="en-US" sz="1600">
                              <a:latin typeface="Cambria Math"/>
                            </a:rPr>
                            <m:t> </m:t>
                          </m:r>
                          <m:r>
                            <a:rPr lang="en-US" sz="1600">
                              <a:latin typeface="Cambria Math"/>
                            </a:rPr>
                            <m:t>কর</m:t>
                          </m:r>
                          <m:r>
                            <a:rPr lang="en-US" sz="1600">
                              <a:latin typeface="Cambria Math"/>
                            </a:rPr>
                            <m:t> </m:t>
                          </m:r>
                          <m:r>
                            <a:rPr lang="en-US" sz="1600">
                              <a:latin typeface="Cambria Math"/>
                            </a:rPr>
                            <m:t>পরবর্তী</m:t>
                          </m:r>
                          <m:r>
                            <a:rPr lang="en-US" sz="1600">
                              <a:latin typeface="Cambria Math"/>
                            </a:rPr>
                            <m:t> </m:t>
                          </m:r>
                          <m:r>
                            <a:rPr lang="en-US" sz="1600">
                              <a:latin typeface="Cambria Math"/>
                            </a:rPr>
                            <m:t>নিট</m:t>
                          </m:r>
                          <m:r>
                            <a:rPr lang="en-US" sz="1600">
                              <a:latin typeface="Cambria Math"/>
                            </a:rPr>
                            <m:t> </m:t>
                          </m:r>
                          <m:r>
                            <a:rPr lang="en-US" sz="1600">
                              <a:latin typeface="Cambria Math"/>
                            </a:rPr>
                            <m:t>মুনাফা</m:t>
                          </m:r>
                        </m:num>
                        <m:den>
                          <m:r>
                            <a:rPr lang="en-US" sz="1600">
                              <a:latin typeface="Cambria Math"/>
                            </a:rPr>
                            <m:t>গড়</m:t>
                          </m:r>
                          <m:r>
                            <a:rPr lang="en-US" sz="1600" i="1">
                              <a:latin typeface="Cambria Math"/>
                            </a:rPr>
                            <m:t> </m:t>
                          </m:r>
                          <m:r>
                            <a:rPr lang="en-US" sz="1600">
                              <a:latin typeface="Cambria Math"/>
                            </a:rPr>
                            <m:t>বিনিয়োগ</m:t>
                          </m:r>
                        </m:den>
                      </m:f>
                      <m:r>
                        <a:rPr lang="en-US" sz="1600">
                          <a:latin typeface="Cambria Math"/>
                        </a:rPr>
                        <m:t>×</m:t>
                      </m:r>
                      <m:r>
                        <a:rPr lang="en-US" sz="1600">
                          <a:latin typeface="Cambria Math"/>
                        </a:rPr>
                        <m:t>১০০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498" y="5648355"/>
                <a:ext cx="5567360" cy="73840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217857"/>
              </p:ext>
            </p:extLst>
          </p:nvPr>
        </p:nvGraphicFramePr>
        <p:xfrm>
          <a:off x="548640" y="2057400"/>
          <a:ext cx="8046720" cy="2021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60320"/>
                <a:gridCol w="1097280"/>
                <a:gridCol w="1097280"/>
                <a:gridCol w="1097280"/>
                <a:gridCol w="1097280"/>
                <a:gridCol w="1097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eQi-1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eQi-2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eQi-3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eQi-4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eQi-5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AePq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Kic~e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bM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AvšÍ:cÖevn</a:t>
                      </a:r>
                      <a:endParaRPr lang="en-US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` :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AePq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Kic~e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©</a:t>
                      </a:r>
                      <a:r>
                        <a:rPr lang="en-US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utonnyMJ" pitchFamily="2" charset="0"/>
                          <a:cs typeface="SutonnyMJ" pitchFamily="2" charset="0"/>
                        </a:rPr>
                        <a:t>Avq</a:t>
                      </a:r>
                      <a:endParaRPr lang="en-US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baseline="0" dirty="0" err="1" smtClean="0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baseline="0" dirty="0" smtClean="0">
                          <a:latin typeface="SutonnyMJ" pitchFamily="2" charset="0"/>
                          <a:cs typeface="SutonnyMJ" pitchFamily="2" charset="0"/>
                        </a:rPr>
                        <a:t>` : Ki @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KicieZx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©</a:t>
                      </a:r>
                      <a:r>
                        <a:rPr lang="en-US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utonnyMJ" pitchFamily="2" charset="0"/>
                          <a:cs typeface="SutonnyMJ" pitchFamily="2" charset="0"/>
                        </a:rPr>
                        <a:t>Avq</a:t>
                      </a:r>
                      <a:r>
                        <a:rPr lang="en-US" baseline="0" dirty="0" smtClean="0">
                          <a:latin typeface="SutonnyMJ" pitchFamily="2" charset="0"/>
                          <a:cs typeface="SutonnyMJ" pitchFamily="2" charset="0"/>
                        </a:rPr>
                        <a:t>/ </a:t>
                      </a:r>
                      <a:r>
                        <a:rPr lang="en-US" baseline="0" dirty="0" err="1" smtClean="0">
                          <a:latin typeface="SutonnyMJ" pitchFamily="2" charset="0"/>
                          <a:cs typeface="SutonnyMJ" pitchFamily="2" charset="0"/>
                        </a:rPr>
                        <a:t>wbU</a:t>
                      </a:r>
                      <a:r>
                        <a:rPr lang="en-US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utonnyMJ" pitchFamily="2" charset="0"/>
                          <a:cs typeface="SutonnyMJ" pitchFamily="2" charset="0"/>
                        </a:rPr>
                        <a:t>gybvdv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315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V="1">
            <a:off x="3373163" y="3914775"/>
            <a:ext cx="600075" cy="95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373163" y="3962400"/>
            <a:ext cx="600075" cy="95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41497" y="4165852"/>
                <a:ext cx="5567360" cy="71205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গড়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কর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পরবর্তী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নিট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মুনাফা</m:t>
                      </m:r>
                      <m:r>
                        <a:rPr lang="en-US" sz="1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নিট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মুনাফার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যোগফল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আয়ুষ্কাল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497" y="4165852"/>
                <a:ext cx="5567360" cy="7120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41497" y="4932959"/>
                <a:ext cx="5567361" cy="6617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গড়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বিনিয়োগ</m:t>
                      </m:r>
                      <m:r>
                        <a:rPr lang="en-US" sz="1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প্রাথমিক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বিনিয়োগ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ভগ্নাবশেষ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মূল্য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২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497" y="4932959"/>
                <a:ext cx="5567361" cy="6617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 flipV="1">
            <a:off x="4459011" y="3952875"/>
            <a:ext cx="600075" cy="95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459011" y="4000500"/>
            <a:ext cx="600075" cy="95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570533" y="3952875"/>
            <a:ext cx="600075" cy="95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570533" y="4000500"/>
            <a:ext cx="600075" cy="95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661143" y="3943350"/>
            <a:ext cx="600075" cy="95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661143" y="3990975"/>
            <a:ext cx="600075" cy="95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726088" y="3924300"/>
            <a:ext cx="600075" cy="95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726088" y="3971925"/>
            <a:ext cx="600075" cy="95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2924" y="1676400"/>
            <a:ext cx="8067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avc-1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KicieZx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6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021507"/>
            <a:ext cx="8839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D`vniY-1: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Avw`ev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70,000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gwkb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wKb‡Z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Pvb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Zvui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5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Kic~e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14,000 ; 15,000 ; 17,000 ; 19,000 ; 20,000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gwkbwU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5,000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Ki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30%|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Avw`evi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evÜexi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civgk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GB 70,000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e¨vs‡K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Rgv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ivL‡j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10%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my`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cv‡eb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Avw`ev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wm×všÍnxbZvq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fzM‡Qb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Avw`evi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e‡Q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bIqv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DwPr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? (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Mo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|) [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wn›U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Ôe¨vsK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my‡`i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nviÕ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ÔMo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nviÕ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G `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ywUi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mwU‡Z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hyw³hy³] </a:t>
            </a:r>
            <a:endParaRPr lang="en-US" sz="1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093135"/>
            <a:ext cx="7505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avc-1 :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3081" y="2683500"/>
            <a:ext cx="1237839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-t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t-</a:t>
            </a:r>
            <a:endParaRPr lang="en-US" sz="2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ight Arrow 14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Snip Diagonal Corner Rectangle 16">
            <a:hlinkClick r:id="rId3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nip Diagonal Corner Rectangle 17">
            <a:hlinkClick r:id="rId4" action="ppaction://hlinksldjump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Snip Diagonal Corner Rectangle 18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Snip Diagonal Corner Rectangle 19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10400" y="6518275"/>
            <a:ext cx="2133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12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1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5768556"/>
                  </p:ext>
                </p:extLst>
              </p:nvPr>
            </p:nvGraphicFramePr>
            <p:xfrm>
              <a:off x="101600" y="3493245"/>
              <a:ext cx="8940800" cy="2119567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3017520"/>
                    <a:gridCol w="1005840"/>
                    <a:gridCol w="1005840"/>
                    <a:gridCol w="1005840"/>
                    <a:gridCol w="1005840"/>
                    <a:gridCol w="1005840"/>
                    <a:gridCol w="89408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weeiY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eQi-1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eQi-2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eQi-3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eQi-4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eQi-5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‡</a:t>
                          </a:r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gvU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AePq</a:t>
                          </a: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 I </a:t>
                          </a:r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Kic~e</a:t>
                          </a: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© </a:t>
                          </a:r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ev</a:t>
                          </a: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` : </a:t>
                          </a:r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AePq</a:t>
                          </a: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000" i="1" kern="120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প্রাথমিক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বিনিয়োগ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ভগ্নাবশেষ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মূল্য</m:t>
                                  </m:r>
                                </m:num>
                                <m:den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আয়ুষ্কাল</m:t>
                                  </m:r>
                                </m:den>
                              </m:f>
                            </m:oMath>
                          </a14:m>
                          <a:endParaRPr kumimoji="0" lang="en-US" sz="1000" kern="1200" dirty="0">
                            <a:solidFill>
                              <a:schemeClr val="dk1"/>
                            </a:solidFill>
                            <a:effectLst/>
                            <a:latin typeface="SutonnyMJ" pitchFamily="2" charset="0"/>
                            <a:ea typeface="+mn-ea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14,000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15,000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17,000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19,000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20,000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Kic~e</a:t>
                          </a: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Avq</a:t>
                          </a:r>
                          <a:endParaRPr lang="en-US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ev</a:t>
                          </a:r>
                          <a:r>
                            <a:rPr lang="en-US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: Ki @30%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1,000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(300)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(600)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4,000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(1,200)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6,000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(1,800)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(2,100)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Avq</a:t>
                          </a:r>
                          <a:r>
                            <a:rPr lang="en-US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/ </a:t>
                          </a:r>
                          <a:r>
                            <a:rPr lang="en-US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wbU</a:t>
                          </a:r>
                          <a:r>
                            <a:rPr lang="en-US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gybvdv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700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1,400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2,800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4,200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4,900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14,000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5768556"/>
                  </p:ext>
                </p:extLst>
              </p:nvPr>
            </p:nvGraphicFramePr>
            <p:xfrm>
              <a:off x="101600" y="3493245"/>
              <a:ext cx="8940800" cy="2119567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3017520"/>
                    <a:gridCol w="1005840"/>
                    <a:gridCol w="1005840"/>
                    <a:gridCol w="1005840"/>
                    <a:gridCol w="1005840"/>
                    <a:gridCol w="1005840"/>
                    <a:gridCol w="89408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weeiY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eQi-1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eQi-2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eQi-3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eQi-4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eQi-5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‡</a:t>
                          </a:r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gvU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</a:tr>
                  <a:tr h="7378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202" t="-54545" r="-196364" b="-149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14,000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15,000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17,000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19,000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20,000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Kic~e</a:t>
                          </a: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Avq</a:t>
                          </a:r>
                          <a:endParaRPr lang="en-US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ev</a:t>
                          </a:r>
                          <a:r>
                            <a:rPr lang="en-US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: Ki @30%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1,000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(300)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(600)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4,000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(1,200)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6,000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(1,800)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(2,100)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Avq</a:t>
                          </a:r>
                          <a:r>
                            <a:rPr lang="en-US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/ </a:t>
                          </a:r>
                          <a:r>
                            <a:rPr lang="en-US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wbU</a:t>
                          </a:r>
                          <a:r>
                            <a:rPr lang="en-US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gybvdv</a:t>
                          </a:r>
                          <a:endParaRPr lang="en-US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700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1,400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2,800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4,200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4,900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14,000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6042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799" y="90487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avc-2 :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04800" y="1854200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avc-3 :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" y="3042992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avc-4 :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08541" y="4314825"/>
            <a:ext cx="89354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h‡nZz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A‡cÿv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e¨vs‡Ki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AZGe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Avw`evi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µq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70,000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e¨vs‡K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DwPZ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ight Arrow 24">
            <a:hlinkClick r:id="rId3" action="ppaction://hlinksldjump"/>
            <a:hlinkHover r:id="rId3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Snip Diagonal Corner Rectangle 25">
            <a:hlinkClick r:id="rId4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Snip Diagonal Corner Rectangle 26">
            <a:hlinkClick r:id="rId5" action="ppaction://hlinksldjump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Snip Diagonal Corner Rectangle 27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Snip Diagonal Corner Rectangle 28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9401" y="6492875"/>
            <a:ext cx="2514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14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1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72166" y="2825464"/>
                <a:ext cx="7528934" cy="11737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smtClean="0">
                          <a:latin typeface="Cambria Math"/>
                        </a:rPr>
                        <m:t>∴</m:t>
                      </m:r>
                      <m:r>
                        <a:rPr lang="en-US" sz="1600" smtClean="0">
                          <a:latin typeface="Cambria Math"/>
                        </a:rPr>
                        <m:t>গড়</m:t>
                      </m:r>
                      <m:r>
                        <a:rPr lang="en-US" sz="1600" smtClean="0">
                          <a:latin typeface="Cambria Math"/>
                        </a:rPr>
                        <m:t> </m:t>
                      </m:r>
                      <m:r>
                        <a:rPr lang="en-US" sz="1600" smtClean="0">
                          <a:latin typeface="Cambria Math"/>
                        </a:rPr>
                        <m:t>মুনাফার</m:t>
                      </m:r>
                      <m:r>
                        <a:rPr lang="en-US" sz="1600" smtClean="0">
                          <a:latin typeface="Cambria Math"/>
                        </a:rPr>
                        <m:t> </m:t>
                      </m:r>
                      <m:r>
                        <a:rPr lang="en-US" sz="1600" smtClean="0">
                          <a:latin typeface="Cambria Math"/>
                        </a:rPr>
                        <m:t>হার</m:t>
                      </m:r>
                      <m:r>
                        <a:rPr lang="en-US" sz="160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600">
                              <a:latin typeface="Cambria Math"/>
                            </a:rPr>
                            <m:t>ARR</m:t>
                          </m:r>
                        </m:e>
                      </m:d>
                      <m:r>
                        <a:rPr lang="en-US" sz="16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>
                              <a:latin typeface="Cambria Math"/>
                            </a:rPr>
                            <m:t>গড়</m:t>
                          </m:r>
                          <m:r>
                            <a:rPr lang="en-US" sz="1600">
                              <a:latin typeface="Cambria Math"/>
                            </a:rPr>
                            <m:t> </m:t>
                          </m:r>
                          <m:r>
                            <a:rPr lang="en-US" sz="1600">
                              <a:latin typeface="Cambria Math"/>
                            </a:rPr>
                            <m:t>কর</m:t>
                          </m:r>
                          <m:r>
                            <a:rPr lang="en-US" sz="1600">
                              <a:latin typeface="Cambria Math"/>
                            </a:rPr>
                            <m:t> </m:t>
                          </m:r>
                          <m:r>
                            <a:rPr lang="en-US" sz="1600">
                              <a:latin typeface="Cambria Math"/>
                            </a:rPr>
                            <m:t>পরবর্তী</m:t>
                          </m:r>
                          <m:r>
                            <a:rPr lang="en-US" sz="1600">
                              <a:latin typeface="Cambria Math"/>
                            </a:rPr>
                            <m:t> </m:t>
                          </m:r>
                          <m:r>
                            <a:rPr lang="en-US" sz="1600">
                              <a:latin typeface="Cambria Math"/>
                            </a:rPr>
                            <m:t>নিট</m:t>
                          </m:r>
                          <m:r>
                            <a:rPr lang="en-US" sz="1600">
                              <a:latin typeface="Cambria Math"/>
                            </a:rPr>
                            <m:t> </m:t>
                          </m:r>
                          <m:r>
                            <a:rPr lang="en-US" sz="1600">
                              <a:latin typeface="Cambria Math"/>
                            </a:rPr>
                            <m:t>মুনাফা</m:t>
                          </m:r>
                        </m:num>
                        <m:den>
                          <m:r>
                            <a:rPr lang="en-US" sz="1600">
                              <a:latin typeface="Cambria Math"/>
                            </a:rPr>
                            <m:t>গড়</m:t>
                          </m:r>
                          <m:r>
                            <a:rPr lang="en-US" sz="1600" i="1">
                              <a:latin typeface="Cambria Math"/>
                            </a:rPr>
                            <m:t> </m:t>
                          </m:r>
                          <m:r>
                            <a:rPr lang="en-US" sz="1600">
                              <a:latin typeface="Cambria Math"/>
                            </a:rPr>
                            <m:t>বিনিয়োগ</m:t>
                          </m:r>
                        </m:den>
                      </m:f>
                      <m:r>
                        <a:rPr lang="en-US" sz="1600">
                          <a:latin typeface="Cambria Math"/>
                        </a:rPr>
                        <m:t>×</m:t>
                      </m:r>
                      <m:r>
                        <a:rPr lang="en-US" sz="1600">
                          <a:latin typeface="Cambria Math"/>
                        </a:rPr>
                        <m:t>১০০</m:t>
                      </m:r>
                      <m:r>
                        <a:rPr lang="en-US" sz="1600" b="0" i="0" smtClean="0">
                          <a:latin typeface="Cambria Math"/>
                        </a:rPr>
                        <m:t>          </m:t>
                      </m:r>
                    </m:oMath>
                  </m:oMathPara>
                </a14:m>
                <a:endParaRPr lang="en-US" sz="1600" b="0" i="0" dirty="0" smtClean="0">
                  <a:latin typeface="Cambria Math"/>
                </a:endParaRPr>
              </a:p>
              <a:p>
                <a:r>
                  <a:rPr lang="en-US" sz="1600" dirty="0" smtClean="0"/>
                  <a:t>                                     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২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en-US" sz="1600" i="1">
                            <a:latin typeface="Cambria Math"/>
                          </a:rPr>
                          <m:t>৮০০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৩৭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en-US" sz="1600" i="1">
                            <a:latin typeface="Cambria Math"/>
                          </a:rPr>
                          <m:t>৫০০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×</m:t>
                    </m:r>
                    <m:r>
                      <a:rPr lang="en-US" sz="1600" i="1">
                        <a:latin typeface="Cambria Math"/>
                      </a:rPr>
                      <m:t>১০০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</a:rPr>
                      <m:t>৭</m:t>
                    </m:r>
                    <m:r>
                      <a:rPr lang="en-US" sz="1600" i="1">
                        <a:latin typeface="Cambria Math"/>
                      </a:rPr>
                      <m:t>.</m:t>
                    </m:r>
                    <m:r>
                      <a:rPr lang="en-US" sz="1600" i="1">
                        <a:latin typeface="Cambria Math"/>
                      </a:rPr>
                      <m:t>৪৭</m:t>
                    </m:r>
                    <m:r>
                      <a:rPr lang="en-US" sz="1600" i="1">
                        <a:latin typeface="Cambria Math"/>
                      </a:rPr>
                      <m:t>%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166" y="2825464"/>
                <a:ext cx="7528934" cy="117371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272166" y="904874"/>
                <a:ext cx="7528934" cy="71205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গড়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কর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পরবর্তী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নিট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মুনাফা</m:t>
                      </m:r>
                      <m:r>
                        <a:rPr lang="en-US" sz="1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নিট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মুনাফার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যোগফল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আয়ুষ্কাল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১৪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০০০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৫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২</m:t>
                      </m:r>
                      <m:r>
                        <a:rPr lang="en-US" sz="1600" b="0" i="1" smtClean="0">
                          <a:latin typeface="Cambria Math"/>
                        </a:rPr>
                        <m:t>,</m:t>
                      </m:r>
                      <m:r>
                        <a:rPr lang="en-US" sz="1600" b="0" i="1" smtClean="0">
                          <a:latin typeface="Cambria Math"/>
                        </a:rPr>
                        <m:t>৮০০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166" y="904874"/>
                <a:ext cx="7528934" cy="7120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272166" y="1892672"/>
                <a:ext cx="7528934" cy="6617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গড়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বিনিয়োগ</m:t>
                      </m:r>
                      <m:r>
                        <a:rPr lang="en-US" sz="1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প্রাথমিক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বিনিয়োগ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ভগ্নাবশেষ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মূল্য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২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৭০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০০০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৫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০০০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২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৩৭</m:t>
                      </m:r>
                      <m:r>
                        <a:rPr lang="en-US" sz="1600" b="0" i="1" smtClean="0">
                          <a:latin typeface="Cambria Math"/>
                        </a:rPr>
                        <m:t>,</m:t>
                      </m:r>
                      <m:r>
                        <a:rPr lang="en-US" sz="1600" b="0" i="1" smtClean="0">
                          <a:latin typeface="Cambria Math"/>
                        </a:rPr>
                        <m:t>৫০০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166" y="1892672"/>
                <a:ext cx="7528934" cy="6617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17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1" y="676275"/>
            <a:ext cx="870585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wb‡R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Ki : 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(Mo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©‡qi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dig¨vU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avcmg~n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gyL¯Í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AwZ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)-</a:t>
            </a:r>
          </a:p>
          <a:p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mgm¨v-33 ; (c„-730) ; K.cv. t </a:t>
            </a:r>
          </a:p>
          <a:p>
            <a:pPr algn="just"/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mvMi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weKí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gwkb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 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gwkbwUi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qg~j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1,00,000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Avqy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®‹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vj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K‡ii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40 %| D³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AvMvgx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Kic~e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µ‡g 40,000 ; 50,000 ; 40,000 ; 4,500 ; 40,000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-M :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DÏxc‡Ki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ewY©Z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Mo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ARR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Ki|	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[Xv.‡ev.-2016 ]</a:t>
            </a:r>
          </a:p>
          <a:p>
            <a:pPr algn="just"/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mgm¨v-46 ; (c„-747) ; K.cv. t </a:t>
            </a:r>
          </a:p>
          <a:p>
            <a:pPr algn="just"/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Gm.Avjg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Avw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vcK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cÖK‡í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wPšÍv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cÖv°wjZ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ewn:cÖevn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2,00,000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gqv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4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fMœve‡kl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Kv¤úvwb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wKw¯Í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avh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10 %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K‡c©v‡iU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Ki 40 % 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cÖKíwUi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cÖv°wjZ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Kic~e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wb¤œiƒc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-M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cÖKíwUi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Mo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Ki| 					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[ Xv.‡ev.-2019 ]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710673"/>
              </p:ext>
            </p:extLst>
          </p:nvPr>
        </p:nvGraphicFramePr>
        <p:xfrm>
          <a:off x="685800" y="4603115"/>
          <a:ext cx="7772400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eQi-3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eQi-4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Kic~e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bM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cÖevn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80,000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70,000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80,000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1,00,000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ight Arrow 4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nip Diagonal Corner Rectangle 5">
            <a:hlinkClick r:id="rId3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nip Diagonal Corner Rectangle 6">
            <a:hlinkClick r:id="rId4" action="ppaction://hlinksldjump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Snip Diagonal Corner Rectangle 7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Snip Diagonal Corner Rectangle 8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10400" y="6492875"/>
            <a:ext cx="2133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12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5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nip Diagonal Corner Rectangle 2">
            <a:hlinkClick r:id="rId3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nip Diagonal Corner Rectangle 3">
            <a:hlinkClick r:id="rId4" action="ppaction://hlinksldjump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nip Diagonal Corner Rectangle 4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nip Diagonal Corner Rectangle 5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063" y="1859340"/>
            <a:ext cx="89058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>
                <a:latin typeface="SutonnyMJ" pitchFamily="2" charset="0"/>
                <a:cs typeface="SutonnyMJ" pitchFamily="2" charset="0"/>
              </a:rPr>
              <a:t>mgm¨v-48 ; (c„-750) ; K.cv. : 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KY©dzjx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3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eQ‡ii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µ‡g 44,000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; 45,000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65,000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K‡cv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40 %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fMœve‡kl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5,000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cÖviw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¤¢K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cwigvY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50,000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†h,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e¨‡qi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18 %| </a:t>
            </a:r>
            <a:r>
              <a:rPr lang="en-US" b="1" u="sng" dirty="0" err="1"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u="sng" dirty="0">
                <a:latin typeface="SutonnyMJ" pitchFamily="2" charset="0"/>
                <a:cs typeface="SutonnyMJ" pitchFamily="2" charset="0"/>
              </a:rPr>
              <a:t>- N :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Mo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Av‡qi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KY©dyjx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Ki| 	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[ P.‡ev.-2019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]</a:t>
            </a:r>
          </a:p>
          <a:p>
            <a:pPr algn="just"/>
            <a:endParaRPr lang="en-US" b="1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b="1" u="sng" dirty="0">
                <a:latin typeface="SutonnyMJ" pitchFamily="2" charset="0"/>
                <a:cs typeface="SutonnyMJ" pitchFamily="2" charset="0"/>
              </a:rPr>
              <a:t>-53  ; (c„-792) ; K.cv. :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7,00,000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g~‡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gwkb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µ‡qi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wel‡q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10%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K‡cv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40%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gwkbwU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AvMvgx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5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wb¤œ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wjwLZ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Kic~e©eZx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cÖevn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‡”Q- 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M 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DÏxc‡K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ewY©Z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gwkbwUi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Mo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DcvR©b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KZ?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		</a:t>
            </a:r>
            <a:r>
              <a:rPr lang="en-US" b="1">
                <a:latin typeface="SutonnyMJ" pitchFamily="2" charset="0"/>
                <a:cs typeface="SutonnyMJ" pitchFamily="2" charset="0"/>
              </a:rPr>
              <a:t>	</a:t>
            </a:r>
            <a:r>
              <a:rPr lang="en-US" b="1" smtClean="0">
                <a:latin typeface="SutonnyMJ" pitchFamily="2" charset="0"/>
                <a:cs typeface="SutonnyMJ" pitchFamily="2" charset="0"/>
              </a:rPr>
              <a:t>	[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wm.‡ev.-2016 ]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5830"/>
              </p:ext>
            </p:extLst>
          </p:nvPr>
        </p:nvGraphicFramePr>
        <p:xfrm>
          <a:off x="685800" y="4563926"/>
          <a:ext cx="7772400" cy="670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28800"/>
                <a:gridCol w="1188720"/>
                <a:gridCol w="1188720"/>
                <a:gridCol w="1188720"/>
                <a:gridCol w="1188720"/>
                <a:gridCol w="11887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eQi-3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eQi-4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eQi-5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1885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Kic~e©eZx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©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bM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cÖevn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1,40,000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2,10,000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3,20,000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3,00,000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2,10,000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19063" y="1270099"/>
            <a:ext cx="89058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Ki : 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(Mo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wbY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©‡qi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dig¨vU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avcmg~n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gyL¯Í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AwZ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)-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10400" y="6492875"/>
            <a:ext cx="2133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12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9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1205</Words>
  <Application>Microsoft Office PowerPoint</Application>
  <PresentationFormat>On-screen Show (4:3)</PresentationFormat>
  <Paragraphs>237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10</cp:revision>
  <dcterms:created xsi:type="dcterms:W3CDTF">2006-08-16T00:00:00Z</dcterms:created>
  <dcterms:modified xsi:type="dcterms:W3CDTF">2020-01-20T12:25:44Z</dcterms:modified>
</cp:coreProperties>
</file>