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96" r:id="rId4"/>
    <p:sldId id="288" r:id="rId5"/>
    <p:sldId id="323" r:id="rId6"/>
    <p:sldId id="312" r:id="rId7"/>
    <p:sldId id="327" r:id="rId8"/>
    <p:sldId id="313" r:id="rId9"/>
    <p:sldId id="314" r:id="rId10"/>
    <p:sldId id="316" r:id="rId11"/>
    <p:sldId id="315" r:id="rId12"/>
    <p:sldId id="329" r:id="rId13"/>
    <p:sldId id="319" r:id="rId14"/>
    <p:sldId id="318" r:id="rId15"/>
    <p:sldId id="320" r:id="rId16"/>
    <p:sldId id="321" r:id="rId17"/>
    <p:sldId id="328" r:id="rId18"/>
    <p:sldId id="324" r:id="rId19"/>
    <p:sldId id="286" r:id="rId20"/>
    <p:sldId id="325" r:id="rId21"/>
    <p:sldId id="257" r:id="rId22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79E18-C42C-47C3-8A28-7732488145C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1FE3-E41B-4C91-9088-26D2C6E6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6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2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0E1-0D1E-4281-AF6E-CE50049F6963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7CDA-ECE8-4429-A7A2-5FB41CD56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9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B7F9BF1-32F3-40ED-AD2F-20E0CB95DF7A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548"/>
            </a:avLst>
          </a:prstGeom>
          <a:solidFill>
            <a:srgbClr val="A21C6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DD037-A8D3-46B8-9510-5824F3460634}"/>
              </a:ext>
            </a:extLst>
          </p:cNvPr>
          <p:cNvSpPr txBox="1"/>
          <p:nvPr/>
        </p:nvSpPr>
        <p:spPr>
          <a:xfrm>
            <a:off x="2157535" y="306565"/>
            <a:ext cx="7276201" cy="102155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B3951-9730-4D41-BDB7-7952F88B1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59" y="274302"/>
            <a:ext cx="1323143" cy="15248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30F43-51DC-42F2-8C36-D9EBB27B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75" y="2130595"/>
            <a:ext cx="7047914" cy="39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368 0.05023 L 0.07361 1.11111E-6 L 0.11236 0.05023 L 0.15111 1.11111E-6 L 0.18708 0.05023 L 0.22597 1.11111E-6 L 0.26236 0.05023 L 0.30097 1.11111E-6 L 0.33972 0.05023 L 0.37611 1.11111E-6 L 0.41486 0.05023 L 0.45111 1.11111E-6 L 0.4893 0.05023 L 0.52791 1.11111E-6 L 0.56458 0.05023 L 0.60458 1.1111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8354" y="5586234"/>
            <a:ext cx="5288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ও কীটনাশক ব্যবহার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38E10-7F08-40FB-966B-9DEE3C7138A8}"/>
              </a:ext>
            </a:extLst>
          </p:cNvPr>
          <p:cNvSpPr/>
          <p:nvPr/>
        </p:nvSpPr>
        <p:spPr>
          <a:xfrm>
            <a:off x="2482499" y="344660"/>
            <a:ext cx="64650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950D7-F78D-42A0-BDA8-61E7B939A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/>
          <a:stretch/>
        </p:blipFill>
        <p:spPr>
          <a:xfrm>
            <a:off x="794681" y="1421202"/>
            <a:ext cx="4678666" cy="348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201E2-07C5-48D1-878F-FE647AB45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/>
          <a:stretch/>
        </p:blipFill>
        <p:spPr>
          <a:xfrm>
            <a:off x="5715000" y="1421202"/>
            <a:ext cx="4819198" cy="348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0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96779" y="5504687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বৃক্ষ-নিধন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78" y="1560992"/>
            <a:ext cx="4727190" cy="329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816A6B-74EF-486A-822D-76595845F28A}"/>
              </a:ext>
            </a:extLst>
          </p:cNvPr>
          <p:cNvSpPr/>
          <p:nvPr/>
        </p:nvSpPr>
        <p:spPr>
          <a:xfrm>
            <a:off x="2482499" y="344660"/>
            <a:ext cx="64650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D9748-47FB-457C-B81F-25D683C9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" y="1527301"/>
            <a:ext cx="5337884" cy="333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31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3849" y="3756710"/>
            <a:ext cx="9425354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নষ্ট হওয়ার কারণ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জোড়ায় 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আলোচনা ক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রে খাতায় লিখ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1539" y="1132449"/>
            <a:ext cx="38752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3080" y="331288"/>
            <a:ext cx="59931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2961" y="5496088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কমিয়ে আনতে হবে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113FD-9846-4704-860A-0FB6BFA21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91" y="1574652"/>
            <a:ext cx="5095875" cy="344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C713A-B160-4916-8ACB-4A7877B9B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4"/>
          <a:stretch/>
        </p:blipFill>
        <p:spPr>
          <a:xfrm>
            <a:off x="609600" y="1574653"/>
            <a:ext cx="5095875" cy="344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88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75068" y="5526447"/>
            <a:ext cx="3938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জমি নষ্ট করা যাবে না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0A623-CA0F-4575-8A72-3FB4CDC93B82}"/>
              </a:ext>
            </a:extLst>
          </p:cNvPr>
          <p:cNvSpPr/>
          <p:nvPr/>
        </p:nvSpPr>
        <p:spPr>
          <a:xfrm>
            <a:off x="2525001" y="319445"/>
            <a:ext cx="59931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78320-E8FD-4200-A7F6-22B30E4D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0" y="1496272"/>
            <a:ext cx="5052438" cy="320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2F784-C1D0-4754-A0BC-3ADD5B16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3" y="1496272"/>
            <a:ext cx="5052438" cy="320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08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34380" y="5116265"/>
            <a:ext cx="3905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জলাধার নির্মাণ ও সংরক্ষণ</a:t>
            </a:r>
          </a:p>
        </p:txBody>
      </p:sp>
      <p:pic>
        <p:nvPicPr>
          <p:cNvPr id="6146" name="Picture 2" descr="http://www.risingbd.com/nEwiMAGessakdlfjdsj/2015January/kustia-1422701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6" y="1523637"/>
            <a:ext cx="5279871" cy="3180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3814C1-7B78-4A3F-A4E9-53308C905C4F}"/>
              </a:ext>
            </a:extLst>
          </p:cNvPr>
          <p:cNvSpPr/>
          <p:nvPr/>
        </p:nvSpPr>
        <p:spPr>
          <a:xfrm>
            <a:off x="6699465" y="5116262"/>
            <a:ext cx="37673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পানি প্রবাহ বন্ধ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 যাবে না</a:t>
            </a:r>
          </a:p>
        </p:txBody>
      </p:sp>
      <p:pic>
        <p:nvPicPr>
          <p:cNvPr id="7" name="Picture 2" descr="http://s3.amazonaws.com/somewherein/assets/images/thumbs/neel_vomora_1281307470_4-Remakri_khum2.jpg">
            <a:extLst>
              <a:ext uri="{FF2B5EF4-FFF2-40B4-BE49-F238E27FC236}">
                <a16:creationId xmlns:a16="http://schemas.microsoft.com/office/drawing/2014/main" id="{030FB2FE-6AD8-44F6-9074-0F2918EF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94" y="1523636"/>
            <a:ext cx="4699520" cy="3180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6BCA71-301B-48B2-86B0-7FF69B2A75B4}"/>
              </a:ext>
            </a:extLst>
          </p:cNvPr>
          <p:cNvSpPr/>
          <p:nvPr/>
        </p:nvSpPr>
        <p:spPr>
          <a:xfrm>
            <a:off x="2718435" y="342034"/>
            <a:ext cx="59931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2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6059" y="5443197"/>
            <a:ext cx="697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বাড়াতে হবে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 করতে হবে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B46-3D36-404F-8213-5A388C6740EB}"/>
              </a:ext>
            </a:extLst>
          </p:cNvPr>
          <p:cNvSpPr/>
          <p:nvPr/>
        </p:nvSpPr>
        <p:spPr>
          <a:xfrm>
            <a:off x="2718435" y="377279"/>
            <a:ext cx="59931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5C63-E873-4446-ABFD-EE969DB79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95" y="1724343"/>
            <a:ext cx="4748960" cy="314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70912-594F-4CFE-AD3A-C3C7D568D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9" y="1724343"/>
            <a:ext cx="5024262" cy="314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6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9278" y="5388114"/>
            <a:ext cx="6954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পশু ও মৎস্য সম্পদ রক্ষা ও বৃদ্ধি করতে হবে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B46-3D36-404F-8213-5A388C6740EB}"/>
              </a:ext>
            </a:extLst>
          </p:cNvPr>
          <p:cNvSpPr/>
          <p:nvPr/>
        </p:nvSpPr>
        <p:spPr>
          <a:xfrm>
            <a:off x="2718435" y="377279"/>
            <a:ext cx="59931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2A882-632E-4E75-92A1-2CD26898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8" y="1500663"/>
            <a:ext cx="5265714" cy="353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EFFA2-B24C-464D-A038-3C58EF9B7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24" y="1500663"/>
            <a:ext cx="4964138" cy="3533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49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3849" y="3756710"/>
            <a:ext cx="9425354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জীববৈচিত্র্য রক্ষার জন্য করণীয়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সমূহ দলে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আলোচনা ক</a:t>
            </a:r>
            <a:r>
              <a:rPr lang="bn-IN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রে দলনেতার খাতায় লিখ</a:t>
            </a: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5268" y="1160585"/>
            <a:ext cx="38752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47801" y="1603691"/>
            <a:ext cx="9201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জীববৈচিত্র্য রক্ষায় করণীয় কোনটি?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 ক। জনসংখ্যা বৃদ্ধি করা   খ। জনসংখ্যা কমিয়ে আনা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 গ। কৃষি জমি নষ্ট করা     ঘ। সার ও কীটনাশক ব্যবহার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1" y="3657601"/>
            <a:ext cx="92014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জীববৈচিত্র্য নষ্ট হওয়ার মূলে রয়েছে-</a:t>
            </a:r>
            <a:endParaRPr lang="bn-BD" sz="105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. বৃক্ষ রোপন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বৃক্ষ নিধন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iii.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জনসংখ্যা বৃদ্ধি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iii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iii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iii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1856" y="319222"/>
            <a:ext cx="286238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59644" y="2180492"/>
            <a:ext cx="464382" cy="4344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640" y="5742842"/>
            <a:ext cx="436098" cy="43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uiExpand="1" build="p"/>
      <p:bldP spid="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09754" y="182880"/>
            <a:ext cx="2487707" cy="1226939"/>
          </a:xfrm>
          <a:prstGeom prst="horizontalScroll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90514" y="3748102"/>
            <a:ext cx="5045099" cy="27392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     কিশোরগঞ্জ সদর, কিশোরগঞ্জ।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jahanaraict02@gmail.com</a:t>
            </a:r>
            <a:endParaRPr lang="bn-IN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706863" y="3762124"/>
            <a:ext cx="4189195" cy="25545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দ্বাদশ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00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/০১/২০২০ খ্রিঃ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6110381" y="2225775"/>
            <a:ext cx="21714" cy="3602678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629C4DA-194E-4601-A562-76F8EBD8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40" y="1465038"/>
            <a:ext cx="1719464" cy="20435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D9F9D-F576-4C27-9902-2F8F03CB1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08" y="1641775"/>
            <a:ext cx="1719464" cy="186681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99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451" y="683941"/>
            <a:ext cx="2819400" cy="228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067F7F-E648-4076-A4DD-1C5CA16108A4}"/>
              </a:ext>
            </a:extLst>
          </p:cNvPr>
          <p:cNvSpPr/>
          <p:nvPr/>
        </p:nvSpPr>
        <p:spPr>
          <a:xfrm>
            <a:off x="3373329" y="1365430"/>
            <a:ext cx="336315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61C50-6C31-4D1A-A56C-DD1672FC49E4}"/>
              </a:ext>
            </a:extLst>
          </p:cNvPr>
          <p:cNvSpPr/>
          <p:nvPr/>
        </p:nvSpPr>
        <p:spPr>
          <a:xfrm>
            <a:off x="988474" y="4050325"/>
            <a:ext cx="978737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জীববৈচিত্র্যের বাস্তব অবস্থার একটি প্রতিবেদন লিখে নিয়ে আসবে।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2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BD14-42AB-4C69-97F6-607954F3E66D}"/>
              </a:ext>
            </a:extLst>
          </p:cNvPr>
          <p:cNvSpPr/>
          <p:nvPr/>
        </p:nvSpPr>
        <p:spPr>
          <a:xfrm>
            <a:off x="3272252" y="493233"/>
            <a:ext cx="48854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1919-74BA-40DD-BEFB-EEC4AF73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24" y="2224325"/>
            <a:ext cx="6598399" cy="36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3190" y="3429000"/>
            <a:ext cx="5652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দেখতে পেলাম?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910" y="4419227"/>
            <a:ext cx="5121068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0F0714C6-70B8-4B11-A09D-4D6773A96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38723"/>
              </p:ext>
            </p:extLst>
          </p:nvPr>
        </p:nvGraphicFramePr>
        <p:xfrm>
          <a:off x="4762404" y="2217783"/>
          <a:ext cx="1304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4" imgW="1189080" imgH="440280" progId="Package">
                  <p:embed/>
                </p:oleObj>
              </mc:Choice>
              <mc:Fallback>
                <p:oleObj name="Packager Shell Object" showAsIcon="1" r:id="rId4" imgW="1189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404" y="2217783"/>
                        <a:ext cx="1304925" cy="482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CE274C1-164F-4E3D-BBDA-6C7904407C8F}"/>
              </a:ext>
            </a:extLst>
          </p:cNvPr>
          <p:cNvSpPr txBox="1"/>
          <p:nvPr/>
        </p:nvSpPr>
        <p:spPr>
          <a:xfrm>
            <a:off x="3523732" y="418736"/>
            <a:ext cx="4404360" cy="1021556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</a:p>
        </p:txBody>
      </p:sp>
    </p:spTree>
    <p:extLst>
      <p:ext uri="{BB962C8B-B14F-4D97-AF65-F5344CB8AC3E}">
        <p14:creationId xmlns:p14="http://schemas.microsoft.com/office/powerpoint/2010/main" val="213669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A41DF-BCE3-449C-9CA2-DF4C828C6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41" y="565052"/>
            <a:ext cx="7310779" cy="4738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E1AC65-1B1A-42A6-BE85-139B8A804CCC}"/>
              </a:ext>
            </a:extLst>
          </p:cNvPr>
          <p:cNvSpPr txBox="1"/>
          <p:nvPr/>
        </p:nvSpPr>
        <p:spPr>
          <a:xfrm>
            <a:off x="3013516" y="5542819"/>
            <a:ext cx="4991001" cy="851297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বাংলাদেশের জীববৈচিত্র্য  </a:t>
            </a:r>
          </a:p>
        </p:txBody>
      </p:sp>
    </p:spTree>
    <p:extLst>
      <p:ext uri="{BB962C8B-B14F-4D97-AF65-F5344CB8AC3E}">
        <p14:creationId xmlns:p14="http://schemas.microsoft.com/office/powerpoint/2010/main" val="93463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739" y="2108981"/>
            <a:ext cx="9720774" cy="33470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 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জীববৈচিত্র্য </a:t>
            </a: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তা বলতে পারবে</a:t>
            </a: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36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 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</a:t>
            </a: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নষ্ট হওয়ার কারণ বর্ণনা করতে পারবে;</a:t>
            </a:r>
          </a:p>
          <a:p>
            <a:pPr>
              <a:lnSpc>
                <a:spcPct val="150000"/>
              </a:lnSpc>
            </a:pPr>
            <a:r>
              <a:rPr lang="bn-IN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বাংলাদেশের জীববৈচিত্র্য সংরক্ষণের উপায় </a:t>
            </a:r>
            <a:r>
              <a:rPr lang="bn-IN" sz="36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bn-BD" sz="36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F91E3-C4F5-4688-89A9-FBB8CDD706BB}"/>
              </a:ext>
            </a:extLst>
          </p:cNvPr>
          <p:cNvSpPr/>
          <p:nvPr/>
        </p:nvSpPr>
        <p:spPr>
          <a:xfrm>
            <a:off x="4153363" y="350521"/>
            <a:ext cx="26413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5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3999" y="5314951"/>
            <a:ext cx="838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মধ্যে সব রকমের জীব যে নিয়মে বেঁচে থাকে তাকেই জীববৈচিত্র্য বলে।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photos.the-scientist.com/legacyArticleImages/2011/09/10_11_BioDiversity.jpg">
            <a:extLst>
              <a:ext uri="{FF2B5EF4-FFF2-40B4-BE49-F238E27FC236}">
                <a16:creationId xmlns:a16="http://schemas.microsoft.com/office/drawing/2014/main" id="{3CD42648-6868-4429-9C29-A9ED227C2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7"/>
          <a:stretch/>
        </p:blipFill>
        <p:spPr bwMode="auto">
          <a:xfrm>
            <a:off x="5573152" y="379661"/>
            <a:ext cx="4332849" cy="46180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7A6F5-6988-4385-9EA1-6FE420926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8"/>
          <a:stretch/>
        </p:blipFill>
        <p:spPr>
          <a:xfrm>
            <a:off x="1664970" y="379661"/>
            <a:ext cx="3429879" cy="461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7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7EA724-78F8-4B0D-AA41-92CC71B465D5}"/>
              </a:ext>
            </a:extLst>
          </p:cNvPr>
          <p:cNvSpPr/>
          <p:nvPr/>
        </p:nvSpPr>
        <p:spPr>
          <a:xfrm>
            <a:off x="4057777" y="434927"/>
            <a:ext cx="311674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54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D4B782-9EAA-4700-AF5B-EA6B1AA6F6D7}"/>
              </a:ext>
            </a:extLst>
          </p:cNvPr>
          <p:cNvSpPr/>
          <p:nvPr/>
        </p:nvSpPr>
        <p:spPr>
          <a:xfrm>
            <a:off x="8649524" y="445479"/>
            <a:ext cx="11272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32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http://photos.the-scientist.com/legacyArticleImages/2011/09/10_11_BioDiversity.jpg">
            <a:extLst>
              <a:ext uri="{FF2B5EF4-FFF2-40B4-BE49-F238E27FC236}">
                <a16:creationId xmlns:a16="http://schemas.microsoft.com/office/drawing/2014/main" id="{245B45F5-38F2-4388-B249-CFFFFE110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6" r="25320"/>
          <a:stretch/>
        </p:blipFill>
        <p:spPr bwMode="auto">
          <a:xfrm>
            <a:off x="3360629" y="2062088"/>
            <a:ext cx="4368430" cy="198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F33CF4-ED9F-44DE-AAE1-45D551466067}"/>
              </a:ext>
            </a:extLst>
          </p:cNvPr>
          <p:cNvSpPr/>
          <p:nvPr/>
        </p:nvSpPr>
        <p:spPr>
          <a:xfrm>
            <a:off x="3360629" y="5018650"/>
            <a:ext cx="44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36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কাকে বলে?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2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658" y="5289352"/>
            <a:ext cx="4389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রাসায়নিক বর্জ্য</a:t>
            </a:r>
          </a:p>
        </p:txBody>
      </p:sp>
      <p:pic>
        <p:nvPicPr>
          <p:cNvPr id="3089" name="Picture 17" descr="http://www.aurecongroup.com/%7E/media/Images/Aurecon/Web_structure/Thinking/Latest%20thinking/2010_2012/Comparing%20institutional%20forms%20for%20urban%20water%20supply/UrbanWaterSupply_331x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8" y="1399312"/>
            <a:ext cx="4599104" cy="3390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94524" y="5289351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ধোয়া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2499" y="344660"/>
            <a:ext cx="64650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B9A8D-A243-407F-B18A-956C80E6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399312"/>
            <a:ext cx="4902225" cy="3390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9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44542" y="5426595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 শিল্প কলকারখানা স্থাপন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979" y="1431405"/>
            <a:ext cx="4666958" cy="327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DA54EF-2EBD-4EC6-8EBF-44BA10329B1E}"/>
              </a:ext>
            </a:extLst>
          </p:cNvPr>
          <p:cNvSpPr/>
          <p:nvPr/>
        </p:nvSpPr>
        <p:spPr>
          <a:xfrm>
            <a:off x="2482499" y="344660"/>
            <a:ext cx="64650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B1D4F-C7AF-4D2B-9C20-40327558D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2" y="1431404"/>
            <a:ext cx="4834197" cy="327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29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341</Words>
  <Application>Microsoft Office PowerPoint</Application>
  <PresentationFormat>Custom</PresentationFormat>
  <Paragraphs>79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46</cp:revision>
  <dcterms:created xsi:type="dcterms:W3CDTF">2019-12-30T15:59:20Z</dcterms:created>
  <dcterms:modified xsi:type="dcterms:W3CDTF">2020-01-20T06:59:18Z</dcterms:modified>
</cp:coreProperties>
</file>