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425" r:id="rId2"/>
    <p:sldId id="338" r:id="rId3"/>
    <p:sldId id="452" r:id="rId4"/>
    <p:sldId id="331" r:id="rId5"/>
    <p:sldId id="447" r:id="rId6"/>
    <p:sldId id="443" r:id="rId7"/>
    <p:sldId id="451" r:id="rId8"/>
    <p:sldId id="444" r:id="rId9"/>
    <p:sldId id="432" r:id="rId10"/>
    <p:sldId id="448" r:id="rId11"/>
    <p:sldId id="455" r:id="rId12"/>
    <p:sldId id="450" r:id="rId13"/>
    <p:sldId id="385" r:id="rId14"/>
    <p:sldId id="314" r:id="rId15"/>
    <p:sldId id="441" r:id="rId16"/>
    <p:sldId id="290" r:id="rId17"/>
    <p:sldId id="42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CC00"/>
    <a:srgbClr val="FF00FF"/>
    <a:srgbClr val="00CC99"/>
    <a:srgbClr val="FFFF99"/>
    <a:srgbClr val="FFCCFF"/>
    <a:srgbClr val="CC3300"/>
    <a:srgbClr val="9900CC"/>
    <a:srgbClr val="0080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35" autoAdjust="0"/>
  </p:normalViewPr>
  <p:slideViewPr>
    <p:cSldViewPr snapToGrid="0">
      <p:cViewPr>
        <p:scale>
          <a:sx n="60" d="100"/>
          <a:sy n="60" d="100"/>
        </p:scale>
        <p:origin x="-1644"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F4BC2-EE53-496E-BC23-78B2D360DD9C}" type="datetimeFigureOut">
              <a:rPr lang="en-US" smtClean="0"/>
              <a:t>1/21/2020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0CF68-8557-449B-9106-1E966B5BD533}" type="slidenum">
              <a:rPr lang="en-US" smtClean="0"/>
              <a:t>‹#›</a:t>
            </a:fld>
            <a:endParaRPr lang="en-US"/>
          </a:p>
        </p:txBody>
      </p:sp>
    </p:spTree>
    <p:extLst>
      <p:ext uri="{BB962C8B-B14F-4D97-AF65-F5344CB8AC3E}">
        <p14:creationId xmlns:p14="http://schemas.microsoft.com/office/powerpoint/2010/main" val="388678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এখানে</a:t>
            </a:r>
            <a:r>
              <a:rPr lang="bn-BD" baseline="0" dirty="0" smtClean="0"/>
              <a:t> মাছের সাথে পাঠের একটা সম্পর্ক আছে। তাই মাছের চিত্রটি দেওয়া হয়েছে।</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a:t>
            </a:fld>
            <a:endParaRPr lang="en-US"/>
          </a:p>
        </p:txBody>
      </p:sp>
    </p:spTree>
    <p:extLst>
      <p:ext uri="{BB962C8B-B14F-4D97-AF65-F5344CB8AC3E}">
        <p14:creationId xmlns:p14="http://schemas.microsoft.com/office/powerpoint/2010/main" val="2785493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 প্রয়োজনে</a:t>
            </a:r>
            <a:r>
              <a:rPr lang="bn-BD" baseline="0" dirty="0" smtClean="0">
                <a:latin typeface="NikoshBAN" pitchFamily="2" charset="0"/>
                <a:cs typeface="NikoshBAN" pitchFamily="2" charset="0"/>
              </a:rPr>
              <a:t> শিক্ষার্থীদের সহযোগিতা করবেন।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13</a:t>
            </a:fld>
            <a:endParaRPr lang="en-US"/>
          </a:p>
        </p:txBody>
      </p:sp>
    </p:spTree>
    <p:extLst>
      <p:ext uri="{BB962C8B-B14F-4D97-AF65-F5344CB8AC3E}">
        <p14:creationId xmlns:p14="http://schemas.microsoft.com/office/powerpoint/2010/main" val="232653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প্রয়োজনে</a:t>
            </a:r>
            <a:r>
              <a:rPr lang="bn-BD" baseline="0" dirty="0" smtClean="0"/>
              <a:t> শিক্ষক মূল্যায়নের প্রশ্ন পরিবর্তন করতে পারেন।</a:t>
            </a:r>
            <a:endParaRPr lang="en-US"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14</a:t>
            </a:fld>
            <a:endParaRPr lang="en-US"/>
          </a:p>
        </p:txBody>
      </p:sp>
    </p:spTree>
    <p:extLst>
      <p:ext uri="{BB962C8B-B14F-4D97-AF65-F5344CB8AC3E}">
        <p14:creationId xmlns:p14="http://schemas.microsoft.com/office/powerpoint/2010/main" val="240655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সবাইকে</a:t>
            </a:r>
            <a:r>
              <a:rPr lang="en-US" dirty="0" smtClean="0"/>
              <a:t> </a:t>
            </a:r>
            <a:r>
              <a:rPr lang="en-US" dirty="0" err="1" smtClean="0"/>
              <a:t>ধন্যবাদ</a:t>
            </a:r>
            <a:r>
              <a:rPr lang="en-US" baseline="0" dirty="0" smtClean="0"/>
              <a:t> </a:t>
            </a:r>
            <a:r>
              <a:rPr lang="en-US" baseline="0" dirty="0" err="1" smtClean="0"/>
              <a:t>দিয়ে</a:t>
            </a:r>
            <a:r>
              <a:rPr lang="en-US" baseline="0" dirty="0" smtClean="0"/>
              <a:t> </a:t>
            </a:r>
            <a:r>
              <a:rPr lang="en-US" baseline="0" dirty="0" err="1" smtClean="0"/>
              <a:t>পাঠ</a:t>
            </a:r>
            <a:r>
              <a:rPr lang="en-US" baseline="0" dirty="0" smtClean="0"/>
              <a:t> </a:t>
            </a:r>
            <a:r>
              <a:rPr lang="en-US" baseline="0" dirty="0" err="1" smtClean="0"/>
              <a:t>সমাপ্ত</a:t>
            </a:r>
            <a:r>
              <a:rPr lang="en-US" baseline="0" dirty="0" smtClean="0"/>
              <a:t> </a:t>
            </a:r>
            <a:r>
              <a:rPr lang="en-US" baseline="0" dirty="0" err="1" smtClean="0"/>
              <a:t>করব</a:t>
            </a:r>
            <a:r>
              <a:rPr lang="en-US" baseline="0" smtClean="0"/>
              <a:t>। </a:t>
            </a:r>
            <a:endParaRPr lang="en-US"/>
          </a:p>
        </p:txBody>
      </p:sp>
      <p:sp>
        <p:nvSpPr>
          <p:cNvPr id="4" name="Slide Number Placeholder 3"/>
          <p:cNvSpPr>
            <a:spLocks noGrp="1"/>
          </p:cNvSpPr>
          <p:nvPr>
            <p:ph type="sldNum" sz="quarter" idx="10"/>
          </p:nvPr>
        </p:nvSpPr>
        <p:spPr/>
        <p:txBody>
          <a:bodyPr/>
          <a:lstStyle/>
          <a:p>
            <a:fld id="{0D00CF68-8557-449B-9106-1E966B5BD533}" type="slidenum">
              <a:rPr lang="en-US" smtClean="0"/>
              <a:t>17</a:t>
            </a:fld>
            <a:endParaRPr lang="en-US"/>
          </a:p>
        </p:txBody>
      </p:sp>
    </p:spTree>
    <p:extLst>
      <p:ext uri="{BB962C8B-B14F-4D97-AF65-F5344CB8AC3E}">
        <p14:creationId xmlns:p14="http://schemas.microsoft.com/office/powerpoint/2010/main" val="186194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0" dirty="0" smtClean="0">
                <a:solidFill>
                  <a:schemeClr val="bg1"/>
                </a:solidFill>
                <a:latin typeface="NikoshBAN" pitchFamily="2" charset="0"/>
                <a:cs typeface="NikoshBAN" pitchFamily="2" charset="0"/>
              </a:rPr>
              <a:t>চিত্র</a:t>
            </a:r>
            <a:r>
              <a:rPr lang="bn-BD" sz="1200" b="0" baseline="0" dirty="0" smtClean="0">
                <a:solidFill>
                  <a:schemeClr val="bg1"/>
                </a:solidFill>
                <a:latin typeface="NikoshBAN" pitchFamily="2" charset="0"/>
                <a:cs typeface="NikoshBAN" pitchFamily="2" charset="0"/>
              </a:rPr>
              <a:t> প্রদর্শনের পর শিক্ষক শিক্ষার্থীদের প্রশ্ন করতে পারেন:   </a:t>
            </a:r>
            <a:r>
              <a:rPr lang="bn-BD" baseline="0" dirty="0" smtClean="0">
                <a:latin typeface="NikoshBAN" pitchFamily="2" charset="0"/>
                <a:cs typeface="NikoshBAN" pitchFamily="2" charset="0"/>
              </a:rPr>
              <a:t>ছবির মানুষগুলোকে দেখতে কেমন মনে হচ্ছে? ( অর্থাৎ তারা সুস্থ না অসুস্থ?) কেন তারা সুস্থ? </a:t>
            </a:r>
            <a:endParaRPr lang="en-US" dirty="0" smtClean="0">
              <a:latin typeface="NikoshBAN" pitchFamily="2" charset="0"/>
              <a:cs typeface="NikoshBAN" pitchFamily="2" charset="0"/>
            </a:endParaRPr>
          </a:p>
          <a:p>
            <a:r>
              <a:rPr lang="bn-BD" sz="1200" b="0" baseline="0" dirty="0" smtClean="0">
                <a:solidFill>
                  <a:schemeClr val="bg1"/>
                </a:solidFill>
                <a:latin typeface="NikoshBAN" pitchFamily="2" charset="0"/>
                <a:cs typeface="NikoshBAN" pitchFamily="2" charset="0"/>
              </a:rPr>
              <a:t>  এর পর নিচের চিত্র পর্দায় দেখিয়ে প্রশ্ন করতে পারেন:                শিশুগুলোর এ   অবস্থা কেন? তাদের কী হয়েছে?  তারা কী সঠিক মাত্রায় সঠিক খাদ্য খেতে পেরেছে?  </a:t>
            </a:r>
            <a:r>
              <a:rPr lang="en-US" sz="1200" b="0" baseline="0" dirty="0" smtClean="0">
                <a:solidFill>
                  <a:schemeClr val="bg1"/>
                </a:solidFill>
                <a:latin typeface="NikoshBAN" pitchFamily="2" charset="0"/>
                <a:cs typeface="NikoshBAN" pitchFamily="2" charset="0"/>
              </a:rPr>
              <a:t>(</a:t>
            </a:r>
            <a:r>
              <a:rPr lang="bn-BD" sz="1200" b="0" baseline="0" dirty="0" smtClean="0">
                <a:solidFill>
                  <a:schemeClr val="bg1"/>
                </a:solidFill>
                <a:latin typeface="NikoshBAN" pitchFamily="2" charset="0"/>
                <a:cs typeface="NikoshBAN" pitchFamily="2" charset="0"/>
              </a:rPr>
              <a:t>উপযুক্ত খাদ্যের অভাবে তাদের কোয়াশিয়রকর রোগ হয়েছে</a:t>
            </a:r>
            <a:r>
              <a:rPr lang="en-US" sz="1200" b="0" baseline="0" dirty="0" smtClean="0">
                <a:solidFill>
                  <a:schemeClr val="bg1"/>
                </a:solidFill>
                <a:latin typeface="NikoshBAN" pitchFamily="2" charset="0"/>
                <a:cs typeface="NikoshBAN" pitchFamily="2" charset="0"/>
              </a:rPr>
              <a:t>)</a:t>
            </a:r>
            <a:r>
              <a:rPr lang="bn-BD" sz="1200" b="0" baseline="0" dirty="0" smtClean="0">
                <a:solidFill>
                  <a:schemeClr val="bg1"/>
                </a:solidFill>
                <a:latin typeface="NikoshBAN" pitchFamily="2" charset="0"/>
                <a:cs typeface="NikoshBAN" pitchFamily="2" charset="0"/>
              </a:rPr>
              <a:t>। এরপর তিনি কোয়াশিয়রকর রোগের নামটি পর্দায় দেখাতে পারেন। এরপর তিনি প্রশ্ন করতে পারেন: কোন খাদ্যের অভাবে কোয়াশিয়রকর রোগ হয়? প্রয়োজনে তিনি সহযোগিতা করতে পারেন। </a:t>
            </a:r>
            <a:endParaRPr lang="en-US" b="0" dirty="0"/>
          </a:p>
        </p:txBody>
      </p:sp>
      <p:sp>
        <p:nvSpPr>
          <p:cNvPr id="4" name="Slide Number Placeholder 3"/>
          <p:cNvSpPr>
            <a:spLocks noGrp="1"/>
          </p:cNvSpPr>
          <p:nvPr>
            <p:ph type="sldNum" sz="quarter" idx="10"/>
          </p:nvPr>
        </p:nvSpPr>
        <p:spPr/>
        <p:txBody>
          <a:bodyPr/>
          <a:lstStyle/>
          <a:p>
            <a:fld id="{0D00CF68-8557-449B-9106-1E966B5BD533}" type="slidenum">
              <a:rPr lang="en-US" smtClean="0"/>
              <a:t>3</a:t>
            </a:fld>
            <a:endParaRPr lang="en-US"/>
          </a:p>
        </p:txBody>
      </p:sp>
    </p:spTree>
    <p:extLst>
      <p:ext uri="{BB962C8B-B14F-4D97-AF65-F5344CB8AC3E}">
        <p14:creationId xmlns:p14="http://schemas.microsoft.com/office/powerpoint/2010/main" val="331347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4</a:t>
            </a:fld>
            <a:endParaRPr lang="en-US"/>
          </a:p>
        </p:txBody>
      </p:sp>
    </p:spTree>
    <p:extLst>
      <p:ext uri="{BB962C8B-B14F-4D97-AF65-F5344CB8AC3E}">
        <p14:creationId xmlns:p14="http://schemas.microsoft.com/office/powerpoint/2010/main" val="173182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চিত্রটি দেখানোর পর  শিক্ষক শিক্ষার্থীদের প্রশ্ন করতে পারেন:  মাছ, মাংস, দুধ   কোন জাতীয় খাদ্য? আমিষে কী কী থকে?  </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6</a:t>
            </a:fld>
            <a:endParaRPr lang="en-US"/>
          </a:p>
        </p:txBody>
      </p:sp>
    </p:spTree>
    <p:extLst>
      <p:ext uri="{BB962C8B-B14F-4D97-AF65-F5344CB8AC3E}">
        <p14:creationId xmlns:p14="http://schemas.microsoft.com/office/powerpoint/2010/main" val="184068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চিত্রটি দেখানোর পর শিক্ষক শিক্ষার্থীদের প্রশ্ন করতে পারেন:  </a:t>
            </a:r>
            <a:r>
              <a:rPr lang="bn-BD" sz="1200" dirty="0" smtClean="0">
                <a:solidFill>
                  <a:schemeClr val="tx1"/>
                </a:solidFill>
                <a:latin typeface="NikoshBAN" pitchFamily="2" charset="0"/>
                <a:cs typeface="NikoshBAN" pitchFamily="2" charset="0"/>
              </a:rPr>
              <a:t>আরো কয়েকটি আমিষ জাতীয় খাদ্যের নাম বল। এদের</a:t>
            </a:r>
            <a:r>
              <a:rPr lang="bn-BD" sz="1200" baseline="0" dirty="0" smtClean="0">
                <a:solidFill>
                  <a:schemeClr val="tx1"/>
                </a:solidFill>
                <a:latin typeface="NikoshBAN" pitchFamily="2" charset="0"/>
                <a:cs typeface="NikoshBAN" pitchFamily="2" charset="0"/>
              </a:rPr>
              <a:t> কাজ কী?   </a:t>
            </a:r>
            <a:r>
              <a:rPr lang="bn-BD" sz="1200" dirty="0" smtClean="0">
                <a:solidFill>
                  <a:schemeClr val="tx1"/>
                </a:solidFill>
                <a:latin typeface="NikoshBAN" pitchFamily="2" charset="0"/>
                <a:cs typeface="NikoshBAN" pitchFamily="2" charset="0"/>
              </a:rPr>
              <a:t>তিনি শিক্ষার্থীদের</a:t>
            </a:r>
            <a:r>
              <a:rPr lang="bn-BD" sz="1200" baseline="0" dirty="0" smtClean="0">
                <a:solidFill>
                  <a:schemeClr val="tx1"/>
                </a:solidFill>
                <a:latin typeface="NikoshBAN" pitchFamily="2" charset="0"/>
                <a:cs typeface="NikoshBAN" pitchFamily="2" charset="0"/>
              </a:rPr>
              <a:t> উত্তর বোর্ডে লিখে উত্তরের প্রতিফলন ঘটাতে পারেন। এর পর শিক্ষক ছবিগুলো পর্দায় প্রদর্শন করতে পারেন।</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8</a:t>
            </a:fld>
            <a:endParaRPr lang="en-US"/>
          </a:p>
        </p:txBody>
      </p:sp>
    </p:spTree>
    <p:extLst>
      <p:ext uri="{BB962C8B-B14F-4D97-AF65-F5344CB8AC3E}">
        <p14:creationId xmlns:p14="http://schemas.microsoft.com/office/powerpoint/2010/main" val="319616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প্রয়োজনে শিক্ষক সহযোগিতা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9</a:t>
            </a:fld>
            <a:endParaRPr lang="en-US"/>
          </a:p>
        </p:txBody>
      </p:sp>
    </p:spTree>
    <p:extLst>
      <p:ext uri="{BB962C8B-B14F-4D97-AF65-F5344CB8AC3E}">
        <p14:creationId xmlns:p14="http://schemas.microsoft.com/office/powerpoint/2010/main" val="315755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solidFill>
                  <a:schemeClr val="tx1"/>
                </a:solidFill>
                <a:latin typeface="NikoshBAN" pitchFamily="2" charset="0"/>
                <a:cs typeface="NikoshBAN" pitchFamily="2" charset="0"/>
              </a:rPr>
              <a:t>শিক্ষক পাঠ্য বইয়ের</a:t>
            </a:r>
            <a:r>
              <a:rPr lang="bn-BD" sz="1200" baseline="0" dirty="0" smtClean="0">
                <a:solidFill>
                  <a:schemeClr val="tx1"/>
                </a:solidFill>
                <a:latin typeface="NikoshBAN" pitchFamily="2" charset="0"/>
                <a:cs typeface="NikoshBAN" pitchFamily="2" charset="0"/>
              </a:rPr>
              <a:t> আলোকে পরীক্ষাটি করে দেখাবেন।( এর জন্য শিক্ষককে পূর্বদিন থেকে পরীক্ষাটি সম্পন্ন করার জন্য প্রস্তুতি নিয়ে রাখতে হবে।)</a:t>
            </a:r>
            <a:r>
              <a:rPr lang="bn-BD" sz="1200" dirty="0" smtClean="0">
                <a:solidFill>
                  <a:schemeClr val="tx1"/>
                </a:solidFill>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10</a:t>
            </a:fld>
            <a:endParaRPr lang="en-US"/>
          </a:p>
        </p:txBody>
      </p:sp>
    </p:spTree>
    <p:extLst>
      <p:ext uri="{BB962C8B-B14F-4D97-AF65-F5344CB8AC3E}">
        <p14:creationId xmlns:p14="http://schemas.microsoft.com/office/powerpoint/2010/main" val="204700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 শিক্ষার্থীদের</a:t>
            </a:r>
            <a:r>
              <a:rPr lang="bn-BD" baseline="0" dirty="0" smtClean="0">
                <a:latin typeface="NikoshBAN" pitchFamily="2" charset="0"/>
                <a:cs typeface="NikoshBAN" pitchFamily="2" charset="0"/>
              </a:rPr>
              <a:t> চিত্রগুলো সম্পর্কে তারা যা বুঝে বলতে বলবেন এবং শিক্ষার্থীদের উত্তর বোর্ডে লিখে উত্তরের প্রতিফলন ঘটাবেন। এরপর তিনি এন্টার চেপে প্রদর্শিত উত্তর তাদের উতরের সাথে মিলাতে বলবেন।  এরপর বাকি রোগের নাম রোগের লক্ষণগুলো পাঠ্য বইয়ের আলোকে শিক্ষক ব্যাখ্যা করবেন।</a:t>
            </a:r>
            <a:endParaRPr lang="en-US" dirty="0" smtClean="0">
              <a:latin typeface="NikoshBAN" pitchFamily="2" charset="0"/>
              <a:cs typeface="NikoshBAN" pitchFamily="2"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11</a:t>
            </a:fld>
            <a:endParaRPr lang="en-US"/>
          </a:p>
        </p:txBody>
      </p:sp>
    </p:spTree>
    <p:extLst>
      <p:ext uri="{BB962C8B-B14F-4D97-AF65-F5344CB8AC3E}">
        <p14:creationId xmlns:p14="http://schemas.microsoft.com/office/powerpoint/2010/main" val="399109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 শিক্ষক ছবিটি পর্দায় প্রদর্শন করে শিক্ষার্থীদের বলতে পারেন:  শিশুগুলো একটি রোগে আক্রান্ত। তোমরা ছবি পর্যবেক্ষণ করে রোগের লক্ষণগুলো বল।  শিক্ষক বোর্ডে শিক্ষার্থীদের উত্তর লিখে উত্তরের প্রতিফলন করবেন। পরে তিনি পর্দায় রোগটির নাম পর্দায় প্রদর্শন করতে পারেন।</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12</a:t>
            </a:fld>
            <a:endParaRPr lang="en-US"/>
          </a:p>
        </p:txBody>
      </p:sp>
    </p:spTree>
    <p:extLst>
      <p:ext uri="{BB962C8B-B14F-4D97-AF65-F5344CB8AC3E}">
        <p14:creationId xmlns:p14="http://schemas.microsoft.com/office/powerpoint/2010/main" val="411652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420719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52428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20329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93065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6C6E5-274D-47B7-894C-55A462AC65C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51658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6C6E5-274D-47B7-894C-55A462AC65C1}"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92489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6C6E5-274D-47B7-894C-55A462AC65C1}"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93960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6C6E5-274D-47B7-894C-55A462AC65C1}"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94277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4058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97466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82227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98000">
              <a:schemeClr val="bg1"/>
            </a:gs>
            <a:gs pos="100000">
              <a:srgbClr val="E2EBF5"/>
            </a:gs>
            <a:gs pos="10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6C6E5-274D-47B7-894C-55A462AC65C1}" type="datetimeFigureOut">
              <a:rPr lang="en-US" smtClean="0"/>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CD05B-A385-4D8F-A343-C72193ED27AD}" type="slidenum">
              <a:rPr lang="en-US" smtClean="0"/>
              <a:t>‹#›</a:t>
            </a:fld>
            <a:endParaRPr lang="en-US"/>
          </a:p>
        </p:txBody>
      </p:sp>
    </p:spTree>
    <p:extLst>
      <p:ext uri="{BB962C8B-B14F-4D97-AF65-F5344CB8AC3E}">
        <p14:creationId xmlns:p14="http://schemas.microsoft.com/office/powerpoint/2010/main" val="477631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360" y="189186"/>
            <a:ext cx="9033640" cy="1592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smtClean="0">
                <a:solidFill>
                  <a:srgbClr val="C00000"/>
                </a:solidFill>
              </a:rPr>
              <a:t>সবাইকে</a:t>
            </a:r>
            <a:r>
              <a:rPr lang="en-US" sz="9600" dirty="0" smtClean="0">
                <a:solidFill>
                  <a:srgbClr val="C00000"/>
                </a:solidFill>
              </a:rPr>
              <a:t>  </a:t>
            </a:r>
            <a:r>
              <a:rPr lang="en-US" sz="9600" dirty="0" err="1" smtClean="0">
                <a:solidFill>
                  <a:srgbClr val="C00000"/>
                </a:solidFill>
              </a:rPr>
              <a:t>স্বাগতম</a:t>
            </a:r>
            <a:r>
              <a:rPr lang="en-US" sz="9600" dirty="0" smtClean="0">
                <a:solidFill>
                  <a:srgbClr val="C00000"/>
                </a:solidFill>
              </a:rPr>
              <a:t> </a:t>
            </a:r>
            <a:endParaRPr lang="en-US" sz="9600"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60" y="1781504"/>
            <a:ext cx="9033640" cy="5076496"/>
          </a:xfrm>
          <a:prstGeom prst="rect">
            <a:avLst/>
          </a:prstGeom>
        </p:spPr>
      </p:pic>
    </p:spTree>
    <p:extLst>
      <p:ext uri="{BB962C8B-B14F-4D97-AF65-F5344CB8AC3E}">
        <p14:creationId xmlns:p14="http://schemas.microsoft.com/office/powerpoint/2010/main" val="15353141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238" y="2876904"/>
            <a:ext cx="7881258" cy="2431435"/>
          </a:xfrm>
          <a:prstGeom prst="rect">
            <a:avLst/>
          </a:prstGeom>
          <a:noFill/>
          <a:ln w="19050">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a:spAutoFit/>
          </a:bodyPr>
          <a:lstStyle/>
          <a:p>
            <a:r>
              <a:rPr lang="bn-BD" sz="2800" dirty="0" smtClean="0">
                <a:solidFill>
                  <a:schemeClr val="bg1"/>
                </a:solidFill>
                <a:latin typeface="NikoshBAN" pitchFamily="2" charset="0"/>
                <a:cs typeface="NikoshBAN" pitchFamily="2" charset="0"/>
              </a:rPr>
              <a:t> </a:t>
            </a:r>
            <a:r>
              <a:rPr lang="bn-BD" sz="4400" b="1" dirty="0" smtClean="0">
                <a:solidFill>
                  <a:schemeClr val="tx1"/>
                </a:solidFill>
                <a:latin typeface="NikoshBAN" pitchFamily="2" charset="0"/>
                <a:cs typeface="NikoshBAN" pitchFamily="2" charset="0"/>
              </a:rPr>
              <a:t>কাজ: </a:t>
            </a:r>
            <a:r>
              <a:rPr lang="bn-BD" sz="3600" dirty="0" smtClean="0">
                <a:solidFill>
                  <a:schemeClr val="tx1"/>
                </a:solidFill>
                <a:latin typeface="NikoshBAN" pitchFamily="2" charset="0"/>
                <a:cs typeface="NikoshBAN" pitchFamily="2" charset="0"/>
              </a:rPr>
              <a:t>প্রিয় শিক্ষার্থীবৃন্দ আমরা এখন আমাদের খাদ্যে আমিষ বা প্রোটিনের উপস্থিতি নির্ণয় করব:</a:t>
            </a:r>
          </a:p>
          <a:p>
            <a:r>
              <a:rPr lang="bn-BD" sz="3600" dirty="0" smtClean="0">
                <a:solidFill>
                  <a:schemeClr val="tx1"/>
                </a:solidFill>
                <a:latin typeface="NikoshBAN" pitchFamily="2" charset="0"/>
                <a:cs typeface="NikoshBAN" pitchFamily="2" charset="0"/>
              </a:rPr>
              <a:t>উপকরণ: ডিম (ডিমের সাদা অংশ), হামানদিস্তা, টেস্টটিউব, সোডিয়াম হাইড্রোক্সাইড ও কপার সালফেট।</a:t>
            </a:r>
          </a:p>
        </p:txBody>
      </p:sp>
      <p:grpSp>
        <p:nvGrpSpPr>
          <p:cNvPr id="5" name="Group 4"/>
          <p:cNvGrpSpPr/>
          <p:nvPr/>
        </p:nvGrpSpPr>
        <p:grpSpPr>
          <a:xfrm>
            <a:off x="-117984" y="14748"/>
            <a:ext cx="3038168" cy="882964"/>
            <a:chOff x="-135946" y="0"/>
            <a:chExt cx="3111643" cy="997527"/>
          </a:xfrm>
          <a:solidFill>
            <a:srgbClr val="00B0F0"/>
          </a:solidFill>
          <a:scene3d>
            <a:camera prst="orthographicFront">
              <a:rot lat="0" lon="0" rev="0"/>
            </a:camera>
            <a:lightRig rig="balanced" dir="t">
              <a:rot lat="0" lon="0" rev="8700000"/>
            </a:lightRig>
          </a:scene3d>
        </p:grpSpPr>
        <p:sp>
          <p:nvSpPr>
            <p:cNvPr id="6" name="Pentagon 5"/>
            <p:cNvSpPr/>
            <p:nvPr/>
          </p:nvSpPr>
          <p:spPr>
            <a:xfrm>
              <a:off x="-1" y="0"/>
              <a:ext cx="2970461" cy="997527"/>
            </a:xfrm>
            <a:prstGeom prst="homePlat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6"/>
            <p:cNvSpPr/>
            <p:nvPr/>
          </p:nvSpPr>
          <p:spPr>
            <a:xfrm>
              <a:off x="-135946" y="99969"/>
              <a:ext cx="3111643" cy="799733"/>
            </a:xfrm>
            <a:prstGeom prst="rect">
              <a:avLst/>
            </a:prstGeom>
            <a:noFill/>
            <a:ln>
              <a:noFill/>
            </a:ln>
            <a:effectLst>
              <a:outerShdw blurRad="44450" dist="27940" dir="5400000" algn="ctr">
                <a:srgbClr val="000000">
                  <a:alpha val="32000"/>
                </a:srgbClr>
              </a:outerShdw>
            </a:effectLst>
            <a:sp3d>
              <a:bevelT w="190500" h="38100"/>
            </a:sp3d>
          </p:spPr>
          <p:txBody>
            <a:bodyPr wrap="square">
              <a:spAutoFit/>
            </a:bodyPr>
            <a:lstStyle/>
            <a:p>
              <a:pPr algn="ctr">
                <a:defRPr/>
              </a:pPr>
              <a:r>
                <a:rPr lang="bn-BD" sz="4000" b="1" dirty="0" smtClean="0">
                  <a:solidFill>
                    <a:schemeClr val="bg1"/>
                  </a:solidFill>
                  <a:latin typeface="NikoshBAN" pitchFamily="2" charset="0"/>
                  <a:cs typeface="NikoshBAN" pitchFamily="2" charset="0"/>
                </a:rPr>
                <a:t>একটি পরীক্ষা</a:t>
              </a:r>
              <a:endParaRPr lang="bn-BD" sz="40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229314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054" y="216323"/>
            <a:ext cx="6418173" cy="584775"/>
          </a:xfrm>
          <a:prstGeom prst="rect">
            <a:avLst/>
          </a:prstGeom>
          <a:solidFill>
            <a:schemeClr val="accent3">
              <a:lumMod val="60000"/>
              <a:lumOff val="40000"/>
            </a:schemeClr>
          </a:solidFill>
          <a:ln/>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 নিচের চিত্রগুলো হল আমিষের অভাবজনিত রোগ</a:t>
            </a:r>
            <a:endParaRPr lang="bn-BD" sz="4000" dirty="0">
              <a:solidFill>
                <a:schemeClr val="tx1"/>
              </a:solidFill>
              <a:latin typeface="NikoshBAN" pitchFamily="2" charset="0"/>
              <a:cs typeface="NikoshBAN" pitchFamily="2" charset="0"/>
            </a:endParaRPr>
          </a:p>
        </p:txBody>
      </p:sp>
      <p:sp>
        <p:nvSpPr>
          <p:cNvPr id="3" name="Rectangle 2"/>
          <p:cNvSpPr/>
          <p:nvPr/>
        </p:nvSpPr>
        <p:spPr>
          <a:xfrm>
            <a:off x="2874630" y="185842"/>
            <a:ext cx="3616133" cy="707886"/>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 </a:t>
            </a:r>
            <a:r>
              <a:rPr lang="bn-BD" sz="4000" dirty="0" smtClean="0">
                <a:solidFill>
                  <a:schemeClr val="tx1"/>
                </a:solidFill>
                <a:latin typeface="NikoshBAN" pitchFamily="2" charset="0"/>
                <a:cs typeface="NikoshBAN" pitchFamily="2" charset="0"/>
              </a:rPr>
              <a:t>নিচের চিত্রগুলো দেখ</a:t>
            </a:r>
            <a:endParaRPr lang="bn-BD" sz="4800" dirty="0">
              <a:solidFill>
                <a:schemeClr val="tx1"/>
              </a:solidFill>
              <a:latin typeface="NikoshBAN" pitchFamily="2" charset="0"/>
              <a:cs typeface="NikoshBAN" pitchFamily="2"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27" y="1389392"/>
            <a:ext cx="2607544" cy="28886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45887" y="2254812"/>
            <a:ext cx="2243752" cy="27869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451" y="3008056"/>
            <a:ext cx="2627647" cy="30977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nvGrpSpPr>
          <p:cNvPr id="7" name="Group 6"/>
          <p:cNvGrpSpPr/>
          <p:nvPr/>
        </p:nvGrpSpPr>
        <p:grpSpPr>
          <a:xfrm>
            <a:off x="766915" y="4395296"/>
            <a:ext cx="7551176" cy="2290466"/>
            <a:chOff x="766915" y="4395296"/>
            <a:chExt cx="7551176" cy="2290466"/>
          </a:xfrm>
        </p:grpSpPr>
        <p:sp>
          <p:nvSpPr>
            <p:cNvPr id="8" name="Rectangle 7"/>
            <p:cNvSpPr/>
            <p:nvPr/>
          </p:nvSpPr>
          <p:spPr>
            <a:xfrm>
              <a:off x="766915" y="4395296"/>
              <a:ext cx="2227007" cy="461665"/>
            </a:xfrm>
            <a:prstGeom prst="rect">
              <a:avLst/>
            </a:prstGeom>
          </p:spPr>
          <p:txBody>
            <a:bodyPr wrap="square">
              <a:spAutoFit/>
            </a:bodyPr>
            <a:lstStyle/>
            <a:p>
              <a:r>
                <a:rPr lang="bn-BD" sz="2400" dirty="0" smtClean="0">
                  <a:latin typeface="NikoshBAN" pitchFamily="2" charset="0"/>
                  <a:cs typeface="NikoshBAN" pitchFamily="2" charset="0"/>
                </a:rPr>
                <a:t>শিশু পুষ্টিহীনতায় ভূগে</a:t>
              </a:r>
              <a:endParaRPr lang="en-US" sz="2400" dirty="0"/>
            </a:p>
          </p:txBody>
        </p:sp>
        <p:sp>
          <p:nvSpPr>
            <p:cNvPr id="9" name="Rectangle 8"/>
            <p:cNvSpPr/>
            <p:nvPr/>
          </p:nvSpPr>
          <p:spPr>
            <a:xfrm>
              <a:off x="3406876" y="5176961"/>
              <a:ext cx="2227007" cy="461665"/>
            </a:xfrm>
            <a:prstGeom prst="rect">
              <a:avLst/>
            </a:prstGeom>
          </p:spPr>
          <p:txBody>
            <a:bodyPr wrap="square">
              <a:spAutoFit/>
            </a:bodyPr>
            <a:lstStyle/>
            <a:p>
              <a:r>
                <a:rPr lang="bn-BD" sz="2400" dirty="0" smtClean="0">
                  <a:latin typeface="NikoshBAN" pitchFamily="2" charset="0"/>
                  <a:cs typeface="NikoshBAN" pitchFamily="2" charset="0"/>
                </a:rPr>
                <a:t>পেশি শীর্ণ ও দূর্বল হয়</a:t>
              </a:r>
              <a:endParaRPr lang="en-US" sz="2400" dirty="0"/>
            </a:p>
          </p:txBody>
        </p:sp>
        <p:sp>
          <p:nvSpPr>
            <p:cNvPr id="10" name="Rectangle 9"/>
            <p:cNvSpPr/>
            <p:nvPr/>
          </p:nvSpPr>
          <p:spPr>
            <a:xfrm>
              <a:off x="6548283" y="6224097"/>
              <a:ext cx="1769808" cy="461665"/>
            </a:xfrm>
            <a:prstGeom prst="rect">
              <a:avLst/>
            </a:prstGeom>
          </p:spPr>
          <p:txBody>
            <a:bodyPr wrap="square">
              <a:spAutoFit/>
            </a:bodyPr>
            <a:lstStyle/>
            <a:p>
              <a:r>
                <a:rPr lang="bn-BD" sz="2400" dirty="0" smtClean="0">
                  <a:latin typeface="NikoshBAN" pitchFamily="2" charset="0"/>
                  <a:cs typeface="NikoshBAN" pitchFamily="2" charset="0"/>
                </a:rPr>
                <a:t>পেট বড় হয়</a:t>
              </a:r>
              <a:endParaRPr lang="en-US" sz="2400" dirty="0"/>
            </a:p>
          </p:txBody>
        </p:sp>
      </p:grpSp>
    </p:spTree>
    <p:extLst>
      <p:ext uri="{BB962C8B-B14F-4D97-AF65-F5344CB8AC3E}">
        <p14:creationId xmlns:p14="http://schemas.microsoft.com/office/powerpoint/2010/main" val="43956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strVal val="ppt_w*0.70"/>
                                          </p:val>
                                        </p:tav>
                                      </p:tavLst>
                                    </p:anim>
                                    <p:anim calcmode="lin" valueType="num">
                                      <p:cBhvr>
                                        <p:cTn id="7" dur="1000"/>
                                        <p:tgtEl>
                                          <p:spTgt spid="3"/>
                                        </p:tgtEl>
                                        <p:attrNameLst>
                                          <p:attrName>ppt_h</p:attrName>
                                        </p:attrNameLst>
                                      </p:cBhvr>
                                      <p:tavLst>
                                        <p:tav tm="0">
                                          <p:val>
                                            <p:strVal val="ppt_h"/>
                                          </p:val>
                                        </p:tav>
                                        <p:tav tm="100000">
                                          <p:val>
                                            <p:strVal val="ppt_h"/>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65092" y="127824"/>
            <a:ext cx="4855155" cy="1037299"/>
            <a:chOff x="928256" y="1440874"/>
            <a:chExt cx="9712319" cy="1161634"/>
          </a:xfrm>
          <a:gradFill>
            <a:gsLst>
              <a:gs pos="0">
                <a:srgbClr val="8488C4"/>
              </a:gs>
              <a:gs pos="53000">
                <a:srgbClr val="D4DEFF"/>
              </a:gs>
              <a:gs pos="83000">
                <a:srgbClr val="D4DEFF"/>
              </a:gs>
              <a:gs pos="100000">
                <a:srgbClr val="96AB94"/>
              </a:gs>
            </a:gsLst>
            <a:lin ang="5400000" scaled="0"/>
          </a:gradFill>
        </p:grpSpPr>
        <p:sp>
          <p:nvSpPr>
            <p:cNvPr id="6" name="Rounded Rectangle 5"/>
            <p:cNvSpPr/>
            <p:nvPr/>
          </p:nvSpPr>
          <p:spPr>
            <a:xfrm>
              <a:off x="928256" y="1440874"/>
              <a:ext cx="9476294" cy="1161634"/>
            </a:xfrm>
            <a:prstGeom prst="roundRect">
              <a:avLst/>
            </a:prstGeom>
            <a:solidFill>
              <a:schemeClr val="accent3">
                <a:lumMod val="60000"/>
                <a:lumOff val="40000"/>
              </a:schemeClr>
            </a:soli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7" name="Rectangle 6"/>
            <p:cNvSpPr/>
            <p:nvPr/>
          </p:nvSpPr>
          <p:spPr>
            <a:xfrm>
              <a:off x="958300" y="1678816"/>
              <a:ext cx="9682275" cy="792736"/>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 </a:t>
              </a:r>
              <a:r>
                <a:rPr lang="bn-BD" sz="4000" dirty="0" smtClean="0">
                  <a:solidFill>
                    <a:schemeClr val="tx1"/>
                  </a:solidFill>
                  <a:latin typeface="NikoshBAN" pitchFamily="2" charset="0"/>
                  <a:cs typeface="NikoshBAN" pitchFamily="2" charset="0"/>
                </a:rPr>
                <a:t>নিচের চিত্রটি পর্যবেক্ষণ কর</a:t>
              </a:r>
              <a:endParaRPr lang="bn-BD" sz="4800" dirty="0">
                <a:solidFill>
                  <a:schemeClr val="tx1"/>
                </a:solidFill>
                <a:latin typeface="NikoshBAN" pitchFamily="2" charset="0"/>
                <a:cs typeface="NikoshBAN" pitchFamily="2" charset="0"/>
              </a:endParaRPr>
            </a:p>
          </p:txBody>
        </p:sp>
      </p:grpSp>
      <p:pic>
        <p:nvPicPr>
          <p:cNvPr id="5" name="Picture 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64970" y="1532134"/>
            <a:ext cx="3040165" cy="38521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13" y="1577454"/>
            <a:ext cx="3258924" cy="3842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Rectangle 1"/>
          <p:cNvSpPr/>
          <p:nvPr/>
        </p:nvSpPr>
        <p:spPr>
          <a:xfrm>
            <a:off x="2870520" y="5781060"/>
            <a:ext cx="3766254"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BD" sz="4400" dirty="0" smtClean="0">
                <a:latin typeface="NikoshBAN" pitchFamily="2" charset="0"/>
                <a:cs typeface="NikoshBAN" pitchFamily="2" charset="0"/>
              </a:rPr>
              <a:t>রোগগুলোর নাম কী?</a:t>
            </a:r>
            <a:endParaRPr lang="en-US" sz="4400" dirty="0"/>
          </a:p>
        </p:txBody>
      </p:sp>
      <p:sp>
        <p:nvSpPr>
          <p:cNvPr id="10" name="Rectangle 9"/>
          <p:cNvSpPr/>
          <p:nvPr/>
        </p:nvSpPr>
        <p:spPr>
          <a:xfrm>
            <a:off x="2902051" y="5765294"/>
            <a:ext cx="3766254"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bn-BD" sz="4400" dirty="0" smtClean="0">
                <a:latin typeface="NikoshBAN" pitchFamily="2" charset="0"/>
                <a:cs typeface="NikoshBAN" pitchFamily="2" charset="0"/>
              </a:rPr>
              <a:t>কোয়াশিয়রকর রোগ</a:t>
            </a:r>
            <a:endParaRPr lang="en-US" sz="4400" dirty="0"/>
          </a:p>
        </p:txBody>
      </p:sp>
    </p:spTree>
    <p:extLst>
      <p:ext uri="{BB962C8B-B14F-4D97-AF65-F5344CB8AC3E}">
        <p14:creationId xmlns:p14="http://schemas.microsoft.com/office/powerpoint/2010/main" val="40004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grpId="1" nodeType="clickEffect">
                                  <p:stCondLst>
                                    <p:cond delay="0"/>
                                  </p:stCondLst>
                                  <p:childTnLst>
                                    <p:anim calcmode="lin" valueType="num">
                                      <p:cBhvr>
                                        <p:cTn id="12" dur="1000"/>
                                        <p:tgtEl>
                                          <p:spTgt spid="2"/>
                                        </p:tgtEl>
                                        <p:attrNameLst>
                                          <p:attrName>ppt_w</p:attrName>
                                        </p:attrNameLst>
                                      </p:cBhvr>
                                      <p:tavLst>
                                        <p:tav tm="0">
                                          <p:val>
                                            <p:strVal val="ppt_w"/>
                                          </p:val>
                                        </p:tav>
                                        <p:tav tm="100000">
                                          <p:val>
                                            <p:strVal val="ppt_w*0.70"/>
                                          </p:val>
                                        </p:tav>
                                      </p:tavLst>
                                    </p:anim>
                                    <p:anim calcmode="lin" valueType="num">
                                      <p:cBhvr>
                                        <p:cTn id="13" dur="1000"/>
                                        <p:tgtEl>
                                          <p:spTgt spid="2"/>
                                        </p:tgtEl>
                                        <p:attrNameLst>
                                          <p:attrName>ppt_h</p:attrName>
                                        </p:attrNameLst>
                                      </p:cBhvr>
                                      <p:tavLst>
                                        <p:tav tm="0">
                                          <p:val>
                                            <p:strVal val="ppt_h"/>
                                          </p:val>
                                        </p:tav>
                                        <p:tav tm="100000">
                                          <p:val>
                                            <p:strVal val="ppt_h"/>
                                          </p:val>
                                        </p:tav>
                                      </p:tavLst>
                                    </p:anim>
                                    <p:animEffect transition="out" filter="fade">
                                      <p:cBhvr>
                                        <p:cTn id="14" dur="1000"/>
                                        <p:tgtEl>
                                          <p:spTgt spid="2"/>
                                        </p:tgtEl>
                                      </p:cBhvr>
                                    </p:animEffect>
                                    <p:set>
                                      <p:cBhvr>
                                        <p:cTn id="15" dur="1" fill="hold">
                                          <p:stCondLst>
                                            <p:cond delay="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21236" y="2861913"/>
            <a:ext cx="7980220" cy="1754326"/>
          </a:xfrm>
          <a:prstGeom prst="rect">
            <a:avLst/>
          </a:prstGeom>
          <a:noFill/>
          <a:ln w="38100">
            <a:solidFill>
              <a:schemeClr val="accent3">
                <a:lumMod val="60000"/>
                <a:lumOff val="40000"/>
              </a:schemeClr>
            </a:solidFill>
          </a:ln>
          <a:effectLst/>
        </p:spPr>
        <p:txBody>
          <a:bodyPr wrap="square">
            <a:spAutoFit/>
          </a:bodyPr>
          <a:lstStyle/>
          <a:p>
            <a:pPr algn="ctr"/>
            <a:r>
              <a:rPr lang="bn-BD" sz="3600" dirty="0" smtClean="0">
                <a:latin typeface="NikoshBAN" pitchFamily="2" charset="0"/>
                <a:cs typeface="NikoshBAN" pitchFamily="2" charset="0"/>
                <a:sym typeface="Wingdings"/>
              </a:rPr>
              <a:t></a:t>
            </a:r>
            <a:r>
              <a:rPr lang="en-US" sz="3600" dirty="0" smtClean="0">
                <a:latin typeface="NikoshBAN" pitchFamily="2" charset="0"/>
                <a:cs typeface="NikoshBAN" pitchFamily="2" charset="0"/>
                <a:sym typeface="Wingdings"/>
              </a:rPr>
              <a:t> </a:t>
            </a:r>
            <a:r>
              <a:rPr lang="bn-BD" sz="3600" dirty="0" smtClean="0">
                <a:latin typeface="NikoshBAN" pitchFamily="2" charset="0"/>
                <a:cs typeface="NikoshBAN" pitchFamily="2" charset="0"/>
                <a:sym typeface="Wingdings"/>
              </a:rPr>
              <a:t>আমাদের দেহ সুস্থ ও সবল রাখতে চাইলে আমিষের খুবই প্রয়োজন। কয়েকটি আমিষ জাতীয় খাদ্যের নাম ও তাদের ভূমিকা উল্লেখ কর।</a:t>
            </a:r>
          </a:p>
        </p:txBody>
      </p:sp>
      <p:grpSp>
        <p:nvGrpSpPr>
          <p:cNvPr id="10" name="Group 9"/>
          <p:cNvGrpSpPr/>
          <p:nvPr/>
        </p:nvGrpSpPr>
        <p:grpSpPr>
          <a:xfrm>
            <a:off x="-83130" y="27710"/>
            <a:ext cx="2821171" cy="882963"/>
            <a:chOff x="-121481" y="0"/>
            <a:chExt cx="3091941" cy="997527"/>
          </a:xfrm>
          <a:solidFill>
            <a:srgbClr val="00B0F0"/>
          </a:solidFill>
        </p:grpSpPr>
        <p:sp>
          <p:nvSpPr>
            <p:cNvPr id="11" name="Pentagon 10"/>
            <p:cNvSpPr/>
            <p:nvPr/>
          </p:nvSpPr>
          <p:spPr>
            <a:xfrm>
              <a:off x="-1" y="0"/>
              <a:ext cx="2970461" cy="99752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itchFamily="2" charset="0"/>
                <a:cs typeface="NikoshBAN" pitchFamily="2" charset="0"/>
              </a:endParaRPr>
            </a:p>
          </p:txBody>
        </p:sp>
        <p:sp>
          <p:nvSpPr>
            <p:cNvPr id="12" name="Rectangle 11"/>
            <p:cNvSpPr/>
            <p:nvPr/>
          </p:nvSpPr>
          <p:spPr>
            <a:xfrm>
              <a:off x="-121481" y="109569"/>
              <a:ext cx="3036855" cy="799734"/>
            </a:xfrm>
            <a:prstGeom prst="rect">
              <a:avLst/>
            </a:prstGeom>
            <a:noFill/>
          </p:spPr>
          <p:txBody>
            <a:bodyPr wrap="square">
              <a:spAutoFit/>
            </a:bodyPr>
            <a:lstStyle/>
            <a:p>
              <a:pPr algn="ctr">
                <a:defRPr/>
              </a:pPr>
              <a:r>
                <a:rPr lang="bn-BD" sz="4000" b="1" dirty="0" smtClean="0">
                  <a:solidFill>
                    <a:schemeClr val="bg1"/>
                  </a:solidFill>
                  <a:latin typeface="NikoshBAN" pitchFamily="2" charset="0"/>
                  <a:cs typeface="NikoshBAN" pitchFamily="2" charset="0"/>
                </a:rPr>
                <a:t>দলগত কাজ</a:t>
              </a:r>
              <a:endParaRPr lang="bn-BD" sz="4000" b="1" dirty="0">
                <a:solidFill>
                  <a:schemeClr val="bg1"/>
                </a:solidFill>
                <a:latin typeface="NikoshBAN" pitchFamily="2" charset="0"/>
                <a:cs typeface="NikoshBAN" pitchFamily="2" charset="0"/>
              </a:endParaRPr>
            </a:p>
          </p:txBody>
        </p:sp>
      </p:grpSp>
      <p:sp>
        <p:nvSpPr>
          <p:cNvPr id="14" name="Rectangle 13"/>
          <p:cNvSpPr/>
          <p:nvPr/>
        </p:nvSpPr>
        <p:spPr>
          <a:xfrm>
            <a:off x="2893609" y="293314"/>
            <a:ext cx="1701107" cy="461665"/>
          </a:xfrm>
          <a:prstGeom prst="rect">
            <a:avLst/>
          </a:prstGeom>
        </p:spPr>
        <p:txBody>
          <a:bodyPr wrap="none">
            <a:spAutoFit/>
          </a:bodyPr>
          <a:lstStyle/>
          <a:p>
            <a:pPr>
              <a:defRPr/>
            </a:pPr>
            <a:r>
              <a:rPr lang="bn-BD" sz="2400" dirty="0" smtClean="0">
                <a:solidFill>
                  <a:srgbClr val="FF0000"/>
                </a:solidFill>
                <a:latin typeface="NikoshBAN" pitchFamily="2" charset="0"/>
                <a:cs typeface="NikoshBAN" pitchFamily="2" charset="0"/>
              </a:rPr>
              <a:t>সময়: ১০ মিনিট</a:t>
            </a:r>
            <a:endParaRPr lang="en-US" sz="2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02837343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0493" y="1489384"/>
            <a:ext cx="6407725"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1</a:t>
            </a:r>
            <a:r>
              <a:rPr lang="bn-BD" sz="3200" dirty="0" smtClean="0">
                <a:solidFill>
                  <a:schemeClr val="tx2">
                    <a:lumMod val="75000"/>
                  </a:schemeClr>
                </a:solidFill>
                <a:latin typeface="NikoshBAN" pitchFamily="2" charset="0"/>
                <a:cs typeface="NikoshBAN" pitchFamily="2" charset="0"/>
              </a:rPr>
              <a:t>. প্র্রশ্ন: চারটি আমিষ জাতীয় খাদ্যের নাম বল।</a:t>
            </a:r>
            <a:endParaRPr lang="en-US" sz="3200" dirty="0">
              <a:solidFill>
                <a:schemeClr val="tx2">
                  <a:lumMod val="75000"/>
                </a:schemeClr>
              </a:solidFill>
              <a:latin typeface="NikoshBAN" pitchFamily="2" charset="0"/>
              <a:cs typeface="NikoshBAN" pitchFamily="2" charset="0"/>
            </a:endParaRPr>
          </a:p>
        </p:txBody>
      </p:sp>
      <p:sp>
        <p:nvSpPr>
          <p:cNvPr id="7" name="TextBox 6"/>
          <p:cNvSpPr txBox="1"/>
          <p:nvPr/>
        </p:nvSpPr>
        <p:spPr>
          <a:xfrm>
            <a:off x="779447" y="2133596"/>
            <a:ext cx="7935061"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2</a:t>
            </a:r>
            <a:r>
              <a:rPr lang="bn-BD" sz="3200" dirty="0" smtClean="0">
                <a:solidFill>
                  <a:schemeClr val="tx2">
                    <a:lumMod val="75000"/>
                  </a:schemeClr>
                </a:solidFill>
                <a:latin typeface="NikoshBAN" pitchFamily="2" charset="0"/>
                <a:cs typeface="NikoshBAN" pitchFamily="2" charset="0"/>
              </a:rPr>
              <a:t>.</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আমিষ কোন কোন উপাদানে গঠিত?</a:t>
            </a:r>
            <a:endParaRPr lang="bn-BD" sz="3200" dirty="0">
              <a:solidFill>
                <a:schemeClr val="tx2">
                  <a:lumMod val="75000"/>
                </a:schemeClr>
              </a:solidFill>
              <a:latin typeface="NikoshBAN" pitchFamily="2" charset="0"/>
              <a:cs typeface="NikoshBAN" pitchFamily="2" charset="0"/>
            </a:endParaRPr>
          </a:p>
        </p:txBody>
      </p:sp>
      <p:sp>
        <p:nvSpPr>
          <p:cNvPr id="8" name="TextBox 7"/>
          <p:cNvSpPr txBox="1"/>
          <p:nvPr/>
        </p:nvSpPr>
        <p:spPr>
          <a:xfrm>
            <a:off x="807156" y="2729339"/>
            <a:ext cx="7851935" cy="584775"/>
          </a:xfrm>
          <a:prstGeom prst="rect">
            <a:avLst/>
          </a:prstGeom>
          <a:noFill/>
        </p:spPr>
        <p:txBody>
          <a:bodyPr wrap="square" rtlCol="0">
            <a:spAutoFit/>
          </a:bodyPr>
          <a:lstStyle/>
          <a:p>
            <a:r>
              <a:rPr lang="bn-BD" sz="3200" dirty="0" smtClean="0">
                <a:solidFill>
                  <a:schemeClr val="tx2">
                    <a:lumMod val="75000"/>
                  </a:schemeClr>
                </a:solidFill>
                <a:latin typeface="NikoshBAN" pitchFamily="2" charset="0"/>
                <a:cs typeface="NikoshBAN" pitchFamily="2" charset="0"/>
              </a:rPr>
              <a:t>৩</a:t>
            </a:r>
            <a:r>
              <a:rPr lang="bn-BD" sz="3200" dirty="0">
                <a:solidFill>
                  <a:schemeClr val="tx2">
                    <a:lumMod val="75000"/>
                  </a:schemeClr>
                </a:solidFill>
                <a:latin typeface="NikoshBAN" pitchFamily="2" charset="0"/>
                <a:cs typeface="NikoshBAN" pitchFamily="2" charset="0"/>
              </a:rPr>
              <a:t>.</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কোয়াশিয়রকর রোগের দুইটি লক্ষণ বল।</a:t>
            </a:r>
            <a:endParaRPr lang="bn-BD" sz="3200" dirty="0">
              <a:solidFill>
                <a:schemeClr val="tx2">
                  <a:lumMod val="75000"/>
                </a:schemeClr>
              </a:solidFill>
              <a:latin typeface="NikoshBAN" pitchFamily="2" charset="0"/>
              <a:cs typeface="NikoshBAN" pitchFamily="2" charset="0"/>
            </a:endParaRPr>
          </a:p>
        </p:txBody>
      </p:sp>
      <p:grpSp>
        <p:nvGrpSpPr>
          <p:cNvPr id="2" name="Group 1"/>
          <p:cNvGrpSpPr/>
          <p:nvPr/>
        </p:nvGrpSpPr>
        <p:grpSpPr>
          <a:xfrm>
            <a:off x="812174" y="3421002"/>
            <a:ext cx="8040880" cy="1312407"/>
            <a:chOff x="812174" y="3490277"/>
            <a:chExt cx="8040880" cy="1312407"/>
          </a:xfrm>
        </p:grpSpPr>
        <p:grpSp>
          <p:nvGrpSpPr>
            <p:cNvPr id="12" name="Group 11"/>
            <p:cNvGrpSpPr/>
            <p:nvPr/>
          </p:nvGrpSpPr>
          <p:grpSpPr>
            <a:xfrm>
              <a:off x="812174" y="3490277"/>
              <a:ext cx="8040880" cy="1298555"/>
              <a:chOff x="812174" y="3781232"/>
              <a:chExt cx="8040880" cy="1298555"/>
            </a:xfrm>
          </p:grpSpPr>
          <p:sp>
            <p:nvSpPr>
              <p:cNvPr id="9" name="Rectangle 8"/>
              <p:cNvSpPr/>
              <p:nvPr/>
            </p:nvSpPr>
            <p:spPr>
              <a:xfrm>
                <a:off x="812174" y="3781232"/>
                <a:ext cx="7916190" cy="523220"/>
              </a:xfrm>
              <a:prstGeom prst="rect">
                <a:avLst/>
              </a:prstGeom>
            </p:spPr>
            <p:txBody>
              <a:bodyPr wrap="square">
                <a:spAutoFit/>
              </a:bodyPr>
              <a:lstStyle/>
              <a:p>
                <a:r>
                  <a:rPr lang="bn-BD" sz="2800" dirty="0" smtClean="0">
                    <a:latin typeface="NikoshBAN" pitchFamily="2" charset="0"/>
                    <a:cs typeface="NikoshBAN" pitchFamily="2" charset="0"/>
                  </a:rPr>
                  <a:t>৪.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প্রশ্ন: কত প্রকারের অ্যামাইনো এসিডের সন্ধান পাওয়া গেছে?</a:t>
                </a:r>
                <a:endParaRPr lang="en-US" sz="2400" dirty="0">
                  <a:latin typeface="NikoshBAN" pitchFamily="2" charset="0"/>
                  <a:cs typeface="NikoshBAN" pitchFamily="2" charset="0"/>
                </a:endParaRPr>
              </a:p>
            </p:txBody>
          </p:sp>
          <p:sp>
            <p:nvSpPr>
              <p:cNvPr id="13" name="Rectangle 12"/>
              <p:cNvSpPr/>
              <p:nvPr/>
            </p:nvSpPr>
            <p:spPr>
              <a:xfrm>
                <a:off x="1052951" y="4435820"/>
                <a:ext cx="7800103" cy="584775"/>
              </a:xfrm>
              <a:prstGeom prst="rect">
                <a:avLst/>
              </a:prstGeom>
            </p:spPr>
            <p:txBody>
              <a:bodyPr wrap="square">
                <a:spAutoFit/>
              </a:bodyPr>
              <a:lstStyle/>
              <a:p>
                <a:r>
                  <a:rPr lang="bn-BD" sz="3200" dirty="0" smtClean="0">
                    <a:latin typeface="NikoshBAN" pitchFamily="2" charset="0"/>
                    <a:cs typeface="NikoshBAN" pitchFamily="2" charset="0"/>
                  </a:rPr>
                  <a:t>     ২০                ২২                ২৩               ২৪   ।</a:t>
                </a:r>
                <a:endParaRPr lang="en-US" sz="3200" dirty="0">
                  <a:latin typeface="NikoshBAN" pitchFamily="2" charset="0"/>
                  <a:cs typeface="NikoshBAN" pitchFamily="2" charset="0"/>
                </a:endParaRPr>
              </a:p>
            </p:txBody>
          </p:sp>
          <p:grpSp>
            <p:nvGrpSpPr>
              <p:cNvPr id="10" name="Group 9"/>
              <p:cNvGrpSpPr/>
              <p:nvPr/>
            </p:nvGrpSpPr>
            <p:grpSpPr>
              <a:xfrm>
                <a:off x="2507661" y="4419601"/>
                <a:ext cx="623454" cy="646331"/>
                <a:chOff x="-13867" y="1134194"/>
                <a:chExt cx="623454" cy="618948"/>
              </a:xfrm>
            </p:grpSpPr>
            <p:sp>
              <p:nvSpPr>
                <p:cNvPr id="3" name="Oval 2"/>
                <p:cNvSpPr/>
                <p:nvPr/>
              </p:nvSpPr>
              <p:spPr>
                <a:xfrm>
                  <a:off x="-13867"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5" name="Rectangle 4"/>
                <p:cNvSpPr/>
                <p:nvPr/>
              </p:nvSpPr>
              <p:spPr>
                <a:xfrm>
                  <a:off x="41551"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খ</a:t>
                  </a:r>
                  <a:endParaRPr lang="en-US" sz="3600" dirty="0">
                    <a:latin typeface="NikoshBAN" pitchFamily="2" charset="0"/>
                    <a:cs typeface="NikoshBAN" pitchFamily="2" charset="0"/>
                  </a:endParaRPr>
                </a:p>
              </p:txBody>
            </p:sp>
          </p:grpSp>
          <p:grpSp>
            <p:nvGrpSpPr>
              <p:cNvPr id="36" name="Group 35"/>
              <p:cNvGrpSpPr/>
              <p:nvPr/>
            </p:nvGrpSpPr>
            <p:grpSpPr>
              <a:xfrm>
                <a:off x="858983" y="4433456"/>
                <a:ext cx="623454" cy="646331"/>
                <a:chOff x="374073" y="1134194"/>
                <a:chExt cx="623454" cy="618948"/>
              </a:xfrm>
            </p:grpSpPr>
            <p:sp>
              <p:nvSpPr>
                <p:cNvPr id="37" name="Oval 36"/>
                <p:cNvSpPr/>
                <p:nvPr/>
              </p:nvSpPr>
              <p:spPr>
                <a:xfrm>
                  <a:off x="37407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38" name="Rectangle 37"/>
                <p:cNvSpPr/>
                <p:nvPr/>
              </p:nvSpPr>
              <p:spPr>
                <a:xfrm>
                  <a:off x="429491" y="1134194"/>
                  <a:ext cx="443344" cy="618948"/>
                </a:xfrm>
                <a:prstGeom prst="rect">
                  <a:avLst/>
                </a:prstGeom>
              </p:spPr>
              <p:txBody>
                <a:bodyPr wrap="square">
                  <a:spAutoFit/>
                </a:bodyPr>
                <a:lstStyle/>
                <a:p>
                  <a:r>
                    <a:rPr lang="bn-BD" sz="3600" dirty="0">
                      <a:latin typeface="NikoshBAN" pitchFamily="2" charset="0"/>
                      <a:cs typeface="NikoshBAN" pitchFamily="2" charset="0"/>
                    </a:rPr>
                    <a:t>ক</a:t>
                  </a:r>
                  <a:endParaRPr lang="en-US" sz="3600" dirty="0">
                    <a:latin typeface="NikoshBAN" pitchFamily="2" charset="0"/>
                    <a:cs typeface="NikoshBAN" pitchFamily="2" charset="0"/>
                  </a:endParaRPr>
                </a:p>
              </p:txBody>
            </p:sp>
          </p:grpSp>
          <p:grpSp>
            <p:nvGrpSpPr>
              <p:cNvPr id="42" name="Group 41"/>
              <p:cNvGrpSpPr/>
              <p:nvPr/>
            </p:nvGrpSpPr>
            <p:grpSpPr>
              <a:xfrm>
                <a:off x="4419598" y="4419604"/>
                <a:ext cx="623454" cy="646331"/>
                <a:chOff x="290943" y="1134194"/>
                <a:chExt cx="623454" cy="618948"/>
              </a:xfrm>
            </p:grpSpPr>
            <p:sp>
              <p:nvSpPr>
                <p:cNvPr id="43" name="Oval 42"/>
                <p:cNvSpPr/>
                <p:nvPr/>
              </p:nvSpPr>
              <p:spPr>
                <a:xfrm>
                  <a:off x="29094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44" name="Rectangle 43"/>
                <p:cNvSpPr/>
                <p:nvPr/>
              </p:nvSpPr>
              <p:spPr>
                <a:xfrm>
                  <a:off x="38792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গ</a:t>
                  </a:r>
                  <a:endParaRPr lang="en-US" sz="3600" dirty="0">
                    <a:latin typeface="NikoshBAN" pitchFamily="2" charset="0"/>
                    <a:cs typeface="NikoshBAN" pitchFamily="2" charset="0"/>
                  </a:endParaRPr>
                </a:p>
              </p:txBody>
            </p:sp>
          </p:grpSp>
        </p:grpSp>
        <p:grpSp>
          <p:nvGrpSpPr>
            <p:cNvPr id="16" name="Group 15"/>
            <p:cNvGrpSpPr/>
            <p:nvPr/>
          </p:nvGrpSpPr>
          <p:grpSpPr>
            <a:xfrm>
              <a:off x="6594785" y="4156353"/>
              <a:ext cx="623454" cy="646331"/>
              <a:chOff x="8672968" y="4003948"/>
              <a:chExt cx="623454" cy="646331"/>
            </a:xfrm>
          </p:grpSpPr>
          <p:sp>
            <p:nvSpPr>
              <p:cNvPr id="61" name="Oval 60"/>
              <p:cNvSpPr/>
              <p:nvPr/>
            </p:nvSpPr>
            <p:spPr>
              <a:xfrm>
                <a:off x="8672968" y="4007146"/>
                <a:ext cx="623454" cy="578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sp>
            <p:nvSpPr>
              <p:cNvPr id="62" name="Rectangle 61"/>
              <p:cNvSpPr/>
              <p:nvPr/>
            </p:nvSpPr>
            <p:spPr>
              <a:xfrm>
                <a:off x="8756158" y="4003948"/>
                <a:ext cx="443344" cy="646331"/>
              </a:xfrm>
              <a:prstGeom prst="rect">
                <a:avLst/>
              </a:prstGeom>
            </p:spPr>
            <p:txBody>
              <a:bodyPr wrap="square">
                <a:spAutoFit/>
              </a:bodyPr>
              <a:lstStyle/>
              <a:p>
                <a:r>
                  <a:rPr lang="bn-BD" sz="3600" dirty="0" smtClean="0">
                    <a:latin typeface="NikoshBAN" pitchFamily="2" charset="0"/>
                    <a:cs typeface="NikoshBAN" pitchFamily="2" charset="0"/>
                  </a:rPr>
                  <a:t>ঘ</a:t>
                </a:r>
                <a:endParaRPr lang="en-US" sz="3600" dirty="0">
                  <a:latin typeface="NikoshBAN" pitchFamily="2" charset="0"/>
                  <a:cs typeface="NikoshBAN" pitchFamily="2" charset="0"/>
                </a:endParaRPr>
              </a:p>
            </p:txBody>
          </p:sp>
        </p:grpSp>
      </p:grpSp>
      <p:sp>
        <p:nvSpPr>
          <p:cNvPr id="67" name="Oval 66"/>
          <p:cNvSpPr/>
          <p:nvPr/>
        </p:nvSpPr>
        <p:spPr>
          <a:xfrm>
            <a:off x="2507610" y="4091175"/>
            <a:ext cx="623454" cy="578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grpSp>
        <p:nvGrpSpPr>
          <p:cNvPr id="68" name="Group 67"/>
          <p:cNvGrpSpPr/>
          <p:nvPr/>
        </p:nvGrpSpPr>
        <p:grpSpPr>
          <a:xfrm>
            <a:off x="752165" y="5000420"/>
            <a:ext cx="8303342" cy="1312407"/>
            <a:chOff x="793725" y="3490277"/>
            <a:chExt cx="8303342" cy="1312407"/>
          </a:xfrm>
        </p:grpSpPr>
        <p:grpSp>
          <p:nvGrpSpPr>
            <p:cNvPr id="69" name="Group 68"/>
            <p:cNvGrpSpPr/>
            <p:nvPr/>
          </p:nvGrpSpPr>
          <p:grpSpPr>
            <a:xfrm>
              <a:off x="793725" y="3490277"/>
              <a:ext cx="8303342" cy="1298555"/>
              <a:chOff x="793725" y="3781232"/>
              <a:chExt cx="8303342" cy="1298555"/>
            </a:xfrm>
          </p:grpSpPr>
          <p:sp>
            <p:nvSpPr>
              <p:cNvPr id="73" name="Rectangle 72"/>
              <p:cNvSpPr/>
              <p:nvPr/>
            </p:nvSpPr>
            <p:spPr>
              <a:xfrm>
                <a:off x="793725" y="3781232"/>
                <a:ext cx="8303342" cy="584775"/>
              </a:xfrm>
              <a:prstGeom prst="rect">
                <a:avLst/>
              </a:prstGeom>
            </p:spPr>
            <p:txBody>
              <a:bodyPr wrap="square">
                <a:spAutoFit/>
              </a:bodyPr>
              <a:lstStyle/>
              <a:p>
                <a:r>
                  <a:rPr lang="bn-BD" sz="3200" dirty="0" smtClean="0">
                    <a:latin typeface="NikoshBAN" pitchFamily="2" charset="0"/>
                    <a:cs typeface="NikoshBAN" pitchFamily="2" charset="0"/>
                  </a:rPr>
                  <a:t>৫. প্রশ্ন: মায়ের দুধ ও ডিমের আমিষের সহজপাচ্যতার গুণক কত?</a:t>
                </a:r>
                <a:endParaRPr lang="en-US" sz="2800" dirty="0">
                  <a:latin typeface="NikoshBAN" pitchFamily="2" charset="0"/>
                  <a:cs typeface="NikoshBAN" pitchFamily="2" charset="0"/>
                </a:endParaRPr>
              </a:p>
            </p:txBody>
          </p:sp>
          <p:sp>
            <p:nvSpPr>
              <p:cNvPr id="74" name="Rectangle 73"/>
              <p:cNvSpPr/>
              <p:nvPr/>
            </p:nvSpPr>
            <p:spPr>
              <a:xfrm>
                <a:off x="1025241" y="4435820"/>
                <a:ext cx="7827809" cy="584775"/>
              </a:xfrm>
              <a:prstGeom prst="rect">
                <a:avLst/>
              </a:prstGeom>
            </p:spPr>
            <p:txBody>
              <a:bodyPr wrap="square">
                <a:spAutoFit/>
              </a:bodyPr>
              <a:lstStyle/>
              <a:p>
                <a:r>
                  <a:rPr lang="bn-BD" sz="3200" dirty="0" smtClean="0">
                    <a:latin typeface="NikoshBAN" pitchFamily="2" charset="0"/>
                    <a:cs typeface="NikoshBAN" pitchFamily="2" charset="0"/>
                  </a:rPr>
                  <a:t>     ১                  </a:t>
                </a:r>
                <a:r>
                  <a:rPr lang="bn-BD" sz="2800" dirty="0" smtClean="0">
                    <a:latin typeface="NikoshBAN" pitchFamily="2" charset="0"/>
                    <a:cs typeface="NikoshBAN" pitchFamily="2" charset="0"/>
                  </a:rPr>
                  <a:t>২   </a:t>
                </a:r>
                <a:r>
                  <a:rPr lang="bn-BD" sz="3200" dirty="0" smtClean="0">
                    <a:latin typeface="NikoshBAN" pitchFamily="2" charset="0"/>
                    <a:cs typeface="NikoshBAN" pitchFamily="2" charset="0"/>
                  </a:rPr>
                  <a:t>             ৪                   ৫</a:t>
                </a:r>
                <a:endParaRPr lang="en-US" sz="3200" dirty="0">
                  <a:latin typeface="NikoshBAN" pitchFamily="2" charset="0"/>
                  <a:cs typeface="NikoshBAN" pitchFamily="2" charset="0"/>
                </a:endParaRPr>
              </a:p>
            </p:txBody>
          </p:sp>
          <p:grpSp>
            <p:nvGrpSpPr>
              <p:cNvPr id="75" name="Group 74"/>
              <p:cNvGrpSpPr/>
              <p:nvPr/>
            </p:nvGrpSpPr>
            <p:grpSpPr>
              <a:xfrm>
                <a:off x="2632356" y="4419601"/>
                <a:ext cx="623454" cy="646331"/>
                <a:chOff x="110828" y="1134194"/>
                <a:chExt cx="623454" cy="618948"/>
              </a:xfrm>
            </p:grpSpPr>
            <p:sp>
              <p:nvSpPr>
                <p:cNvPr id="82" name="Oval 81"/>
                <p:cNvSpPr/>
                <p:nvPr/>
              </p:nvSpPr>
              <p:spPr>
                <a:xfrm>
                  <a:off x="110828"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83" name="Rectangle 82"/>
                <p:cNvSpPr/>
                <p:nvPr/>
              </p:nvSpPr>
              <p:spPr>
                <a:xfrm>
                  <a:off x="16624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খ</a:t>
                  </a:r>
                  <a:endParaRPr lang="en-US" sz="3600" dirty="0">
                    <a:latin typeface="NikoshBAN" pitchFamily="2" charset="0"/>
                    <a:cs typeface="NikoshBAN" pitchFamily="2" charset="0"/>
                  </a:endParaRPr>
                </a:p>
              </p:txBody>
            </p:sp>
          </p:grpSp>
          <p:grpSp>
            <p:nvGrpSpPr>
              <p:cNvPr id="76" name="Group 75"/>
              <p:cNvGrpSpPr/>
              <p:nvPr/>
            </p:nvGrpSpPr>
            <p:grpSpPr>
              <a:xfrm>
                <a:off x="858983" y="4433456"/>
                <a:ext cx="623454" cy="646331"/>
                <a:chOff x="374073" y="1134194"/>
                <a:chExt cx="623454" cy="618948"/>
              </a:xfrm>
            </p:grpSpPr>
            <p:sp>
              <p:nvSpPr>
                <p:cNvPr id="80" name="Oval 79"/>
                <p:cNvSpPr/>
                <p:nvPr/>
              </p:nvSpPr>
              <p:spPr>
                <a:xfrm>
                  <a:off x="37407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81" name="Rectangle 80"/>
                <p:cNvSpPr/>
                <p:nvPr/>
              </p:nvSpPr>
              <p:spPr>
                <a:xfrm>
                  <a:off x="429491" y="1134194"/>
                  <a:ext cx="443344" cy="618948"/>
                </a:xfrm>
                <a:prstGeom prst="rect">
                  <a:avLst/>
                </a:prstGeom>
              </p:spPr>
              <p:txBody>
                <a:bodyPr wrap="square">
                  <a:spAutoFit/>
                </a:bodyPr>
                <a:lstStyle/>
                <a:p>
                  <a:r>
                    <a:rPr lang="bn-BD" sz="3600" dirty="0">
                      <a:latin typeface="NikoshBAN" pitchFamily="2" charset="0"/>
                      <a:cs typeface="NikoshBAN" pitchFamily="2" charset="0"/>
                    </a:rPr>
                    <a:t>ক</a:t>
                  </a:r>
                  <a:endParaRPr lang="en-US" sz="3600" dirty="0">
                    <a:latin typeface="NikoshBAN" pitchFamily="2" charset="0"/>
                    <a:cs typeface="NikoshBAN" pitchFamily="2" charset="0"/>
                  </a:endParaRPr>
                </a:p>
              </p:txBody>
            </p:sp>
          </p:grpSp>
          <p:grpSp>
            <p:nvGrpSpPr>
              <p:cNvPr id="77" name="Group 76"/>
              <p:cNvGrpSpPr/>
              <p:nvPr/>
            </p:nvGrpSpPr>
            <p:grpSpPr>
              <a:xfrm>
                <a:off x="4419598" y="4419604"/>
                <a:ext cx="623454" cy="646331"/>
                <a:chOff x="290943" y="1134194"/>
                <a:chExt cx="623454" cy="618948"/>
              </a:xfrm>
            </p:grpSpPr>
            <p:sp>
              <p:nvSpPr>
                <p:cNvPr id="78" name="Oval 77"/>
                <p:cNvSpPr/>
                <p:nvPr/>
              </p:nvSpPr>
              <p:spPr>
                <a:xfrm>
                  <a:off x="29094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9" name="Rectangle 78"/>
                <p:cNvSpPr/>
                <p:nvPr/>
              </p:nvSpPr>
              <p:spPr>
                <a:xfrm>
                  <a:off x="38792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গ</a:t>
                  </a:r>
                  <a:endParaRPr lang="en-US" sz="3600" dirty="0">
                    <a:latin typeface="NikoshBAN" pitchFamily="2" charset="0"/>
                    <a:cs typeface="NikoshBAN" pitchFamily="2" charset="0"/>
                  </a:endParaRPr>
                </a:p>
              </p:txBody>
            </p:sp>
          </p:grpSp>
        </p:grpSp>
        <p:grpSp>
          <p:nvGrpSpPr>
            <p:cNvPr id="70" name="Group 69"/>
            <p:cNvGrpSpPr/>
            <p:nvPr/>
          </p:nvGrpSpPr>
          <p:grpSpPr>
            <a:xfrm>
              <a:off x="6289975" y="4156353"/>
              <a:ext cx="623454" cy="646331"/>
              <a:chOff x="8368158" y="4003948"/>
              <a:chExt cx="623454" cy="646331"/>
            </a:xfrm>
          </p:grpSpPr>
          <p:sp>
            <p:nvSpPr>
              <p:cNvPr id="71" name="Oval 70"/>
              <p:cNvSpPr/>
              <p:nvPr/>
            </p:nvSpPr>
            <p:spPr>
              <a:xfrm>
                <a:off x="8368158" y="4007146"/>
                <a:ext cx="623454" cy="578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2" name="Rectangle 71"/>
              <p:cNvSpPr/>
              <p:nvPr/>
            </p:nvSpPr>
            <p:spPr>
              <a:xfrm>
                <a:off x="8465203" y="4003948"/>
                <a:ext cx="443344" cy="646331"/>
              </a:xfrm>
              <a:prstGeom prst="rect">
                <a:avLst/>
              </a:prstGeom>
            </p:spPr>
            <p:txBody>
              <a:bodyPr wrap="square">
                <a:spAutoFit/>
              </a:bodyPr>
              <a:lstStyle/>
              <a:p>
                <a:r>
                  <a:rPr lang="bn-BD" sz="3600" dirty="0" smtClean="0">
                    <a:latin typeface="NikoshBAN" pitchFamily="2" charset="0"/>
                    <a:cs typeface="NikoshBAN" pitchFamily="2" charset="0"/>
                  </a:rPr>
                  <a:t>ঘ</a:t>
                </a:r>
                <a:endParaRPr lang="en-US" sz="3600" dirty="0">
                  <a:latin typeface="NikoshBAN" pitchFamily="2" charset="0"/>
                  <a:cs typeface="NikoshBAN" pitchFamily="2" charset="0"/>
                </a:endParaRPr>
              </a:p>
            </p:txBody>
          </p:sp>
        </p:grpSp>
      </p:grpSp>
      <p:sp>
        <p:nvSpPr>
          <p:cNvPr id="84" name="Oval 83"/>
          <p:cNvSpPr/>
          <p:nvPr/>
        </p:nvSpPr>
        <p:spPr>
          <a:xfrm>
            <a:off x="6265772" y="5668804"/>
            <a:ext cx="623454" cy="578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grpSp>
        <p:nvGrpSpPr>
          <p:cNvPr id="51" name="Group 50"/>
          <p:cNvGrpSpPr/>
          <p:nvPr/>
        </p:nvGrpSpPr>
        <p:grpSpPr>
          <a:xfrm>
            <a:off x="-83130" y="27710"/>
            <a:ext cx="2821171" cy="882963"/>
            <a:chOff x="-121481" y="0"/>
            <a:chExt cx="3091941" cy="997527"/>
          </a:xfrm>
        </p:grpSpPr>
        <p:sp>
          <p:nvSpPr>
            <p:cNvPr id="52" name="Pentagon 51"/>
            <p:cNvSpPr/>
            <p:nvPr/>
          </p:nvSpPr>
          <p:spPr>
            <a:xfrm>
              <a:off x="-1" y="0"/>
              <a:ext cx="2970461" cy="997527"/>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ikoshBAN" pitchFamily="2" charset="0"/>
                <a:cs typeface="NikoshBAN" pitchFamily="2" charset="0"/>
              </a:endParaRPr>
            </a:p>
          </p:txBody>
        </p:sp>
        <p:sp>
          <p:nvSpPr>
            <p:cNvPr id="53" name="Rectangle 52"/>
            <p:cNvSpPr/>
            <p:nvPr/>
          </p:nvSpPr>
          <p:spPr>
            <a:xfrm>
              <a:off x="-121481" y="109569"/>
              <a:ext cx="3036855" cy="869276"/>
            </a:xfrm>
            <a:prstGeom prst="rect">
              <a:avLst/>
            </a:prstGeom>
          </p:spPr>
          <p:txBody>
            <a:bodyPr wrap="square">
              <a:spAutoFit/>
            </a:bodyPr>
            <a:lstStyle/>
            <a:p>
              <a:pPr algn="ctr">
                <a:defRPr/>
              </a:pPr>
              <a:r>
                <a:rPr lang="bn-BD" sz="4400" b="1" dirty="0" smtClean="0">
                  <a:solidFill>
                    <a:schemeClr val="bg1"/>
                  </a:solidFill>
                  <a:latin typeface="NikoshBAN" pitchFamily="2" charset="0"/>
                  <a:cs typeface="NikoshBAN" pitchFamily="2" charset="0"/>
                </a:rPr>
                <a:t>মূল্যায়ন</a:t>
              </a:r>
              <a:endParaRPr lang="bn-BD" sz="44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274501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circle(in)">
                                      <p:cBhvr>
                                        <p:cTn id="31" dur="20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fill="hold"/>
                                        <p:tgtEl>
                                          <p:spTgt spid="68"/>
                                        </p:tgtEl>
                                        <p:attrNameLst>
                                          <p:attrName>ppt_x</p:attrName>
                                        </p:attrNameLst>
                                      </p:cBhvr>
                                      <p:tavLst>
                                        <p:tav tm="0">
                                          <p:val>
                                            <p:strVal val="0-#ppt_w/2"/>
                                          </p:val>
                                        </p:tav>
                                        <p:tav tm="100000">
                                          <p:val>
                                            <p:strVal val="#ppt_x"/>
                                          </p:val>
                                        </p:tav>
                                      </p:tavLst>
                                    </p:anim>
                                    <p:anim calcmode="lin" valueType="num">
                                      <p:cBhvr additive="base">
                                        <p:cTn id="37"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circle(in)">
                                      <p:cBhvr>
                                        <p:cTn id="42"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67"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1205" y="2651813"/>
            <a:ext cx="5662486" cy="2862322"/>
          </a:xfrm>
          <a:prstGeom prst="rect">
            <a:avLst/>
          </a:prstGeom>
          <a:noFill/>
          <a:ln w="38100">
            <a:solidFill>
              <a:schemeClr val="accent4">
                <a:lumMod val="20000"/>
                <a:lumOff val="80000"/>
              </a:schemeClr>
            </a:solidFill>
          </a:ln>
          <a:scene3d>
            <a:camera prst="orthographicFront"/>
            <a:lightRig rig="threePt" dir="t"/>
          </a:scene3d>
          <a:sp3d>
            <a:bevelT/>
          </a:sp3d>
        </p:spPr>
        <p:txBody>
          <a:bodyPr wrap="square" rtlCol="0">
            <a:spAutoFit/>
          </a:bodyPr>
          <a:lstStyle/>
          <a:p>
            <a:pPr marL="742950" indent="-742950" algn="just">
              <a:buAutoNum type="arabicPeriod"/>
            </a:pPr>
            <a:r>
              <a:rPr lang="bn-BD" sz="3600" dirty="0" smtClean="0">
                <a:latin typeface="NikoshBAN" pitchFamily="2" charset="0"/>
                <a:cs typeface="NikoshBAN" pitchFamily="2" charset="0"/>
                <a:sym typeface="Wingdings"/>
              </a:rPr>
              <a:t>আমিষ বা প্রোটিন</a:t>
            </a:r>
          </a:p>
          <a:p>
            <a:pPr marL="742950" indent="-742950" algn="just">
              <a:buAutoNum type="arabicPeriod"/>
            </a:pPr>
            <a:r>
              <a:rPr lang="bn-BD" sz="3600" dirty="0" smtClean="0">
                <a:latin typeface="NikoshBAN" pitchFamily="2" charset="0"/>
                <a:cs typeface="NikoshBAN" pitchFamily="2" charset="0"/>
                <a:sym typeface="Wingdings"/>
              </a:rPr>
              <a:t>অ্যামাইনো এসিড</a:t>
            </a:r>
          </a:p>
          <a:p>
            <a:pPr marL="742950" indent="-742950" algn="just">
              <a:buAutoNum type="arabicPeriod"/>
            </a:pPr>
            <a:r>
              <a:rPr lang="bn-BD" sz="3600" dirty="0" smtClean="0">
                <a:latin typeface="NikoshBAN" pitchFamily="2" charset="0"/>
                <a:cs typeface="NikoshBAN" pitchFamily="2" charset="0"/>
                <a:sym typeface="Wingdings"/>
              </a:rPr>
              <a:t>সহজপাচ্যতার গুণক</a:t>
            </a:r>
          </a:p>
          <a:p>
            <a:pPr marL="742950" indent="-742950" algn="just">
              <a:buAutoNum type="arabicPeriod"/>
            </a:pPr>
            <a:r>
              <a:rPr lang="bn-BD" sz="3600" dirty="0" smtClean="0">
                <a:latin typeface="NikoshBAN" pitchFamily="2" charset="0"/>
                <a:cs typeface="NikoshBAN" pitchFamily="2" charset="0"/>
                <a:sym typeface="Wingdings"/>
              </a:rPr>
              <a:t>কোয়াশিয়রকর রোগ</a:t>
            </a:r>
          </a:p>
          <a:p>
            <a:pPr marL="742950" indent="-742950" algn="just">
              <a:buAutoNum type="arabicPeriod"/>
            </a:pPr>
            <a:r>
              <a:rPr lang="bn-BD" sz="3600" dirty="0" smtClean="0">
                <a:latin typeface="NikoshBAN" pitchFamily="2" charset="0"/>
                <a:cs typeface="NikoshBAN" pitchFamily="2" charset="0"/>
                <a:sym typeface="Wingdings"/>
              </a:rPr>
              <a:t>মেরাসমাস রোগ।</a:t>
            </a:r>
            <a:endParaRPr lang="bn-BD" sz="3600" dirty="0">
              <a:latin typeface="NikoshBAN" pitchFamily="2" charset="0"/>
              <a:cs typeface="NikoshBAN" pitchFamily="2" charset="0"/>
            </a:endParaRPr>
          </a:p>
        </p:txBody>
      </p:sp>
      <p:sp>
        <p:nvSpPr>
          <p:cNvPr id="3" name="Rectangle 2"/>
          <p:cNvSpPr/>
          <p:nvPr/>
        </p:nvSpPr>
        <p:spPr>
          <a:xfrm>
            <a:off x="1721591" y="1592515"/>
            <a:ext cx="2835660"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bn-BD" sz="3600" b="1" dirty="0" smtClean="0">
                <a:latin typeface="NikoshBAN" pitchFamily="2" charset="0"/>
                <a:cs typeface="NikoshBAN" pitchFamily="2" charset="0"/>
                <a:sym typeface="Wingdings"/>
              </a:rPr>
              <a:t>গুরুত্বপূর্ণ শব্দসমূহ</a:t>
            </a:r>
            <a:endParaRPr lang="bn-BD" sz="3600" b="1" dirty="0">
              <a:latin typeface="NikoshBAN" pitchFamily="2" charset="0"/>
              <a:cs typeface="NikoshBAN" pitchFamily="2" charset="0"/>
              <a:sym typeface="Wingdings"/>
            </a:endParaRPr>
          </a:p>
        </p:txBody>
      </p:sp>
    </p:spTree>
    <p:extLst>
      <p:ext uri="{BB962C8B-B14F-4D97-AF65-F5344CB8AC3E}">
        <p14:creationId xmlns:p14="http://schemas.microsoft.com/office/powerpoint/2010/main" val="3064144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301" y="2415839"/>
            <a:ext cx="7453747" cy="1754326"/>
          </a:xfrm>
          <a:prstGeom prst="rect">
            <a:avLst/>
          </a:prstGeom>
          <a:noFill/>
          <a:ln w="38100">
            <a:solidFill>
              <a:schemeClr val="accent6">
                <a:lumMod val="60000"/>
                <a:lumOff val="40000"/>
              </a:schemeClr>
            </a:solidFill>
          </a:ln>
          <a:scene3d>
            <a:camera prst="orthographicFront"/>
            <a:lightRig rig="threePt" dir="t"/>
          </a:scene3d>
          <a:sp3d>
            <a:bevelT w="114300" prst="artDeco"/>
          </a:sp3d>
        </p:spPr>
        <p:txBody>
          <a:bodyPr wrap="square" rtlCol="0">
            <a:spAutoFit/>
          </a:bodyPr>
          <a:lstStyle/>
          <a:p>
            <a:pPr algn="just"/>
            <a:r>
              <a:rPr lang="bn-BD" sz="3600" dirty="0" smtClean="0">
                <a:latin typeface="NikoshBAN" pitchFamily="2" charset="0"/>
                <a:cs typeface="NikoshBAN" pitchFamily="2" charset="0"/>
                <a:sym typeface="Wingdings"/>
              </a:rPr>
              <a:t></a:t>
            </a:r>
            <a:r>
              <a:rPr lang="en-US" sz="3600" dirty="0" smtClean="0">
                <a:latin typeface="NikoshBAN" pitchFamily="2" charset="0"/>
                <a:cs typeface="NikoshBAN" pitchFamily="2" charset="0"/>
                <a:sym typeface="Wingdings"/>
              </a:rPr>
              <a:t> </a:t>
            </a:r>
            <a:r>
              <a:rPr lang="bn-BD" sz="3600" dirty="0" smtClean="0">
                <a:latin typeface="NikoshBAN" pitchFamily="2" charset="0"/>
                <a:cs typeface="NikoshBAN" pitchFamily="2" charset="0"/>
                <a:sym typeface="Wingdings"/>
              </a:rPr>
              <a:t>তোমরা যদি আমিষ বা প্রোটিন জাতীয় খাদ্য না খাও তাহলে এর অভাবে কী কী রোগ হতে পারে? এ সকল রোগের নাম কী?</a:t>
            </a:r>
            <a:endParaRPr lang="bn-BD" sz="3600" dirty="0">
              <a:latin typeface="NikoshBAN" pitchFamily="2" charset="0"/>
              <a:cs typeface="NikoshBAN" pitchFamily="2" charset="0"/>
            </a:endParaRPr>
          </a:p>
        </p:txBody>
      </p:sp>
      <p:grpSp>
        <p:nvGrpSpPr>
          <p:cNvPr id="10" name="Group 9"/>
          <p:cNvGrpSpPr/>
          <p:nvPr/>
        </p:nvGrpSpPr>
        <p:grpSpPr>
          <a:xfrm>
            <a:off x="-83130" y="27710"/>
            <a:ext cx="2821171" cy="882963"/>
            <a:chOff x="-121481" y="0"/>
            <a:chExt cx="3091941" cy="997527"/>
          </a:xfrm>
        </p:grpSpPr>
        <p:sp>
          <p:nvSpPr>
            <p:cNvPr id="11" name="Pentagon 10"/>
            <p:cNvSpPr/>
            <p:nvPr/>
          </p:nvSpPr>
          <p:spPr>
            <a:xfrm>
              <a:off x="-1" y="0"/>
              <a:ext cx="2970461" cy="997527"/>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p:cNvSpPr/>
            <p:nvPr/>
          </p:nvSpPr>
          <p:spPr>
            <a:xfrm>
              <a:off x="-121481" y="109569"/>
              <a:ext cx="3036855" cy="799734"/>
            </a:xfrm>
            <a:prstGeom prst="rect">
              <a:avLst/>
            </a:prstGeom>
          </p:spPr>
          <p:txBody>
            <a:bodyPr wrap="square">
              <a:spAutoFit/>
            </a:bodyPr>
            <a:lstStyle/>
            <a:p>
              <a:pPr algn="ctr">
                <a:defRPr/>
              </a:pPr>
              <a:r>
                <a:rPr lang="bn-BD" sz="4000" b="1" dirty="0" smtClean="0">
                  <a:solidFill>
                    <a:schemeClr val="bg1"/>
                  </a:solidFill>
                  <a:latin typeface="NikoshBAN" pitchFamily="2" charset="0"/>
                  <a:cs typeface="NikoshBAN" pitchFamily="2" charset="0"/>
                </a:rPr>
                <a:t>বাড়ির কাজ</a:t>
              </a:r>
              <a:endParaRPr lang="bn-BD" sz="40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131343461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417" y="619428"/>
            <a:ext cx="6589609" cy="205002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527" y="2669454"/>
            <a:ext cx="6589610" cy="41885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6577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2403988" cy="882964"/>
            <a:chOff x="-1" y="0"/>
            <a:chExt cx="2970461" cy="997527"/>
          </a:xfrm>
          <a:solidFill>
            <a:srgbClr val="00B0F0"/>
          </a:solidFill>
          <a:scene3d>
            <a:camera prst="orthographicFront">
              <a:rot lat="0" lon="0" rev="0"/>
            </a:camera>
            <a:lightRig rig="balanced" dir="t">
              <a:rot lat="0" lon="0" rev="8700000"/>
            </a:lightRig>
          </a:scene3d>
        </p:grpSpPr>
        <p:sp>
          <p:nvSpPr>
            <p:cNvPr id="7" name="Pentagon 6"/>
            <p:cNvSpPr/>
            <p:nvPr/>
          </p:nvSpPr>
          <p:spPr>
            <a:xfrm>
              <a:off x="-1" y="0"/>
              <a:ext cx="2970461" cy="997527"/>
            </a:xfrm>
            <a:prstGeom prst="homePlat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190" y="16662"/>
              <a:ext cx="2292108" cy="938817"/>
            </a:xfrm>
            <a:prstGeom prst="rect">
              <a:avLst/>
            </a:prstGeom>
            <a:noFill/>
            <a:ln>
              <a:noFill/>
            </a:ln>
            <a:effectLst>
              <a:outerShdw blurRad="44450" dist="27940" dir="5400000" algn="ctr">
                <a:srgbClr val="000000">
                  <a:alpha val="32000"/>
                </a:srgbClr>
              </a:outerShdw>
            </a:effectLst>
            <a:sp3d>
              <a:bevelT w="190500" h="38100"/>
            </a:sp3d>
          </p:spPr>
          <p:txBody>
            <a:bodyPr wrap="square">
              <a:spAutoFit/>
            </a:bodyPr>
            <a:lstStyle/>
            <a:p>
              <a:pPr algn="ctr">
                <a:defRPr/>
              </a:pPr>
              <a:r>
                <a:rPr lang="bn-BD" sz="4800" b="1" dirty="0" smtClean="0">
                  <a:solidFill>
                    <a:schemeClr val="bg1"/>
                  </a:solidFill>
                  <a:latin typeface="NikoshBAN" pitchFamily="2" charset="0"/>
                  <a:cs typeface="NikoshBAN" pitchFamily="2" charset="0"/>
                </a:rPr>
                <a:t>পরিচিতি</a:t>
              </a:r>
              <a:endParaRPr lang="bn-BD" sz="4800" b="1" dirty="0">
                <a:solidFill>
                  <a:schemeClr val="bg1"/>
                </a:solidFill>
                <a:latin typeface="NikoshBAN" pitchFamily="2" charset="0"/>
                <a:cs typeface="NikoshBAN" pitchFamily="2" charset="0"/>
              </a:endParaRPr>
            </a:p>
          </p:txBody>
        </p:sp>
      </p:grpSp>
      <p:sp>
        <p:nvSpPr>
          <p:cNvPr id="9" name="TextBox 8"/>
          <p:cNvSpPr txBox="1"/>
          <p:nvPr/>
        </p:nvSpPr>
        <p:spPr>
          <a:xfrm>
            <a:off x="491832" y="3089571"/>
            <a:ext cx="4093815" cy="3139321"/>
          </a:xfrm>
          <a:prstGeom prst="rect">
            <a:avLst/>
          </a:prstGeom>
          <a:noFill/>
          <a:ln w="130175" cmpd="dbl">
            <a:solidFill>
              <a:schemeClr val="bg1">
                <a:lumMod val="85000"/>
              </a:schemeClr>
            </a:solidFill>
          </a:ln>
        </p:spPr>
        <p:txBody>
          <a:bodyPr wrap="square" rtlCol="0">
            <a:spAutoFit/>
          </a:bodyPr>
          <a:lstStyle/>
          <a:p>
            <a:pPr algn="ctr"/>
            <a:r>
              <a:rPr lang="en-US" sz="3600" dirty="0" err="1">
                <a:solidFill>
                  <a:srgbClr val="FF0000"/>
                </a:solidFill>
                <a:latin typeface="NikoshBAN" pitchFamily="2" charset="0"/>
                <a:cs typeface="NikoshBAN" pitchFamily="2" charset="0"/>
              </a:rPr>
              <a:t>মোঃ</a:t>
            </a:r>
            <a:r>
              <a:rPr lang="bn-BD" sz="3600" dirty="0">
                <a:solidFill>
                  <a:srgbClr val="FF0000"/>
                </a:solidFill>
                <a:latin typeface="NikoshBAN" pitchFamily="2" charset="0"/>
                <a:cs typeface="NikoshBAN" pitchFamily="2" charset="0"/>
              </a:rPr>
              <a:t>আ</a:t>
            </a:r>
            <a:r>
              <a:rPr lang="en-US" sz="3600" dirty="0" err="1">
                <a:solidFill>
                  <a:srgbClr val="FF0000"/>
                </a:solidFill>
                <a:latin typeface="NikoshBAN" pitchFamily="2" charset="0"/>
                <a:cs typeface="NikoshBAN" pitchFamily="2" charset="0"/>
              </a:rPr>
              <a:t>নিছুর</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রহমান</a:t>
            </a:r>
            <a:r>
              <a:rPr lang="en-US" sz="3600" dirty="0">
                <a:solidFill>
                  <a:srgbClr val="FF0000"/>
                </a:solidFill>
                <a:latin typeface="NikoshBAN" pitchFamily="2" charset="0"/>
                <a:cs typeface="NikoshBAN" pitchFamily="2" charset="0"/>
              </a:rPr>
              <a:t>(</a:t>
            </a:r>
            <a:r>
              <a:rPr lang="en-US" sz="3600" dirty="0" err="1">
                <a:solidFill>
                  <a:srgbClr val="FF0000"/>
                </a:solidFill>
                <a:latin typeface="NikoshBAN" pitchFamily="2" charset="0"/>
                <a:cs typeface="NikoshBAN" pitchFamily="2" charset="0"/>
              </a:rPr>
              <a:t>সবুজ</a:t>
            </a:r>
            <a:r>
              <a:rPr lang="en-US" sz="3600" dirty="0">
                <a:solidFill>
                  <a:srgbClr val="FF0000"/>
                </a:solidFill>
                <a:latin typeface="NikoshBAN" pitchFamily="2" charset="0"/>
                <a:cs typeface="NikoshBAN" pitchFamily="2" charset="0"/>
              </a:rPr>
              <a:t>)</a:t>
            </a:r>
          </a:p>
          <a:p>
            <a:pPr algn="ctr"/>
            <a:r>
              <a:rPr lang="bn-BD" sz="2400" dirty="0">
                <a:latin typeface="NikoshBAN" pitchFamily="2" charset="0"/>
                <a:cs typeface="NikoshBAN" pitchFamily="2" charset="0"/>
              </a:rPr>
              <a:t>বি.এসসি-বি.এড (গণিত</a:t>
            </a:r>
            <a:r>
              <a:rPr lang="bn-BD" sz="2400" dirty="0" smtClean="0">
                <a:latin typeface="NikoshBAN" pitchFamily="2" charset="0"/>
                <a:cs typeface="NikoshBAN" pitchFamily="2" charset="0"/>
              </a:rPr>
              <a:t>)</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a:p>
            <a:pPr algn="ctr"/>
            <a:r>
              <a:rPr lang="bn-BD" sz="2400" dirty="0">
                <a:latin typeface="NikoshBAN" pitchFamily="2" charset="0"/>
                <a:cs typeface="NikoshBAN" pitchFamily="2" charset="0"/>
              </a:rPr>
              <a:t>সহকারী শিক্ষক</a:t>
            </a:r>
          </a:p>
          <a:p>
            <a:pPr algn="ctr"/>
            <a:r>
              <a:rPr lang="en-US" sz="3600" dirty="0" err="1">
                <a:solidFill>
                  <a:srgbClr val="008000"/>
                </a:solidFill>
                <a:latin typeface="NikoshBAN" pitchFamily="2" charset="0"/>
                <a:cs typeface="NikoshBAN" pitchFamily="2" charset="0"/>
              </a:rPr>
              <a:t>গোড়ল</a:t>
            </a:r>
            <a:r>
              <a:rPr lang="en-US" sz="3600" dirty="0">
                <a:solidFill>
                  <a:srgbClr val="008000"/>
                </a:solidFill>
                <a:latin typeface="NikoshBAN" pitchFamily="2" charset="0"/>
                <a:cs typeface="NikoshBAN" pitchFamily="2" charset="0"/>
              </a:rPr>
              <a:t> </a:t>
            </a:r>
            <a:r>
              <a:rPr lang="en-US" sz="3600" dirty="0" err="1">
                <a:solidFill>
                  <a:srgbClr val="008000"/>
                </a:solidFill>
                <a:latin typeface="NikoshBAN" pitchFamily="2" charset="0"/>
                <a:cs typeface="NikoshBAN" pitchFamily="2" charset="0"/>
              </a:rPr>
              <a:t>দাখিল</a:t>
            </a:r>
            <a:r>
              <a:rPr lang="en-US" sz="3600" dirty="0">
                <a:solidFill>
                  <a:srgbClr val="008000"/>
                </a:solidFill>
                <a:latin typeface="NikoshBAN" pitchFamily="2" charset="0"/>
                <a:cs typeface="NikoshBAN" pitchFamily="2" charset="0"/>
              </a:rPr>
              <a:t> </a:t>
            </a:r>
            <a:r>
              <a:rPr lang="en-US" sz="3600" dirty="0" err="1">
                <a:solidFill>
                  <a:srgbClr val="008000"/>
                </a:solidFill>
                <a:latin typeface="NikoshBAN" pitchFamily="2" charset="0"/>
                <a:cs typeface="NikoshBAN" pitchFamily="2" charset="0"/>
              </a:rPr>
              <a:t>মাদরাসা</a:t>
            </a:r>
            <a:r>
              <a:rPr lang="en-US" sz="3600" dirty="0">
                <a:solidFill>
                  <a:srgbClr val="008000"/>
                </a:solidFill>
                <a:latin typeface="NikoshBAN" pitchFamily="2" charset="0"/>
                <a:cs typeface="NikoshBAN" pitchFamily="2" charset="0"/>
              </a:rPr>
              <a:t> </a:t>
            </a:r>
            <a:r>
              <a:rPr lang="bn-BD" sz="3600" dirty="0">
                <a:latin typeface="NikoshBAN" pitchFamily="2" charset="0"/>
                <a:cs typeface="NikoshBAN" pitchFamily="2" charset="0"/>
              </a:rPr>
              <a:t>,</a:t>
            </a:r>
            <a:endParaRPr lang="bn-BD" sz="2800" dirty="0">
              <a:latin typeface="NikoshBAN" pitchFamily="2" charset="0"/>
              <a:cs typeface="NikoshBAN" pitchFamily="2" charset="0"/>
            </a:endParaRPr>
          </a:p>
          <a:p>
            <a:pPr algn="ctr"/>
            <a:r>
              <a:rPr lang="en-US" sz="3200" dirty="0" err="1">
                <a:latin typeface="NikoshBAN" pitchFamily="2" charset="0"/>
                <a:cs typeface="NikoshBAN" pitchFamily="2" charset="0"/>
              </a:rPr>
              <a:t>কালীগঞ্জ,লালমনিরহাট</a:t>
            </a:r>
            <a:r>
              <a:rPr lang="en-US" sz="3200" dirty="0">
                <a:latin typeface="NikoshBAN" pitchFamily="2" charset="0"/>
                <a:cs typeface="NikoshBAN" pitchFamily="2" charset="0"/>
              </a:rPr>
              <a:t> </a:t>
            </a:r>
            <a:r>
              <a:rPr lang="bn-BD" sz="3200" dirty="0">
                <a:latin typeface="NikoshBAN" pitchFamily="2" charset="0"/>
                <a:cs typeface="NikoshBAN" pitchFamily="2" charset="0"/>
              </a:rPr>
              <a:t>।</a:t>
            </a:r>
          </a:p>
          <a:p>
            <a:pPr algn="ctr"/>
            <a:r>
              <a:rPr lang="bn-BD" sz="3200" dirty="0">
                <a:solidFill>
                  <a:srgbClr val="FF0000"/>
                </a:solidFill>
                <a:latin typeface="NikoshBAN" pitchFamily="2" charset="0"/>
                <a:cs typeface="NikoshBAN" pitchFamily="2" charset="0"/>
              </a:rPr>
              <a:t>মোবাইল : ০১</a:t>
            </a:r>
            <a:r>
              <a:rPr lang="en-US" sz="3200" dirty="0">
                <a:solidFill>
                  <a:srgbClr val="FF0000"/>
                </a:solidFill>
                <a:latin typeface="NikoshBAN" pitchFamily="2" charset="0"/>
                <a:cs typeface="NikoshBAN" pitchFamily="2" charset="0"/>
              </a:rPr>
              <a:t>৭২৩৩১৪১৩৮</a:t>
            </a:r>
            <a:endParaRPr lang="bn-BD" sz="3200" dirty="0">
              <a:solidFill>
                <a:srgbClr val="FF0000"/>
              </a:solidFill>
              <a:latin typeface="NikoshBAN" pitchFamily="2" charset="0"/>
              <a:cs typeface="NikoshBAN" pitchFamily="2" charset="0"/>
            </a:endParaRPr>
          </a:p>
          <a:p>
            <a:pPr algn="ctr"/>
            <a:r>
              <a:rPr lang="en-US" sz="1400" dirty="0" err="1">
                <a:latin typeface="NikoshBAN" pitchFamily="2" charset="0"/>
                <a:cs typeface="NikoshBAN" pitchFamily="2" charset="0"/>
              </a:rPr>
              <a:t>E-mail:shabujnamuri@gmail.com</a:t>
            </a:r>
            <a:r>
              <a:rPr lang="en-US" sz="1400" dirty="0">
                <a:latin typeface="NikoshBAN" pitchFamily="2" charset="0"/>
                <a:cs typeface="NikoshBAN" pitchFamily="2" charset="0"/>
              </a:rPr>
              <a:t> </a:t>
            </a:r>
            <a:r>
              <a:rPr lang="bn-BD" sz="1400" dirty="0">
                <a:latin typeface="NikoshBAN" pitchFamily="2" charset="0"/>
                <a:cs typeface="NikoshBAN" pitchFamily="2" charset="0"/>
              </a:rPr>
              <a:t> </a:t>
            </a:r>
            <a:r>
              <a:rPr lang="en-US" sz="1100" dirty="0" smtClean="0">
                <a:latin typeface="NikoshBAN" pitchFamily="2" charset="0"/>
                <a:cs typeface="NikoshBAN" pitchFamily="2" charset="0"/>
              </a:rPr>
              <a:t> </a:t>
            </a:r>
            <a:endParaRPr lang="en-US" sz="1100" dirty="0">
              <a:latin typeface="NikoshBAN" pitchFamily="2" charset="0"/>
              <a:cs typeface="NikoshBAN" pitchFamily="2" charset="0"/>
            </a:endParaRPr>
          </a:p>
        </p:txBody>
      </p:sp>
      <p:sp>
        <p:nvSpPr>
          <p:cNvPr id="10" name="TextBox 9"/>
          <p:cNvSpPr txBox="1"/>
          <p:nvPr/>
        </p:nvSpPr>
        <p:spPr>
          <a:xfrm>
            <a:off x="4682836" y="3089577"/>
            <a:ext cx="3948548" cy="3170099"/>
          </a:xfrm>
          <a:prstGeom prst="rect">
            <a:avLst/>
          </a:prstGeom>
          <a:noFill/>
          <a:ln w="130175" cmpd="dbl">
            <a:solidFill>
              <a:schemeClr val="bg1">
                <a:lumMod val="85000"/>
              </a:schemeClr>
            </a:solidFill>
          </a:ln>
        </p:spPr>
        <p:txBody>
          <a:bodyPr wrap="square" rtlCol="0">
            <a:spAutoFit/>
          </a:bodyPr>
          <a:lstStyle/>
          <a:p>
            <a:pPr algn="ctr">
              <a:defRPr/>
            </a:pPr>
            <a:r>
              <a:rPr lang="bn-BD" sz="4800" dirty="0">
                <a:solidFill>
                  <a:srgbClr val="C00000"/>
                </a:solidFill>
                <a:latin typeface="NikoshBAN" pitchFamily="2" charset="0"/>
                <a:cs typeface="NikoshBAN" pitchFamily="2" charset="0"/>
              </a:rPr>
              <a:t>শ্রেণি:</a:t>
            </a:r>
            <a:r>
              <a:rPr lang="en-US" sz="4800" dirty="0">
                <a:solidFill>
                  <a:srgbClr val="C00000"/>
                </a:solidFill>
                <a:latin typeface="NikoshBAN" pitchFamily="2" charset="0"/>
                <a:cs typeface="NikoshBAN" pitchFamily="2" charset="0"/>
              </a:rPr>
              <a:t> </a:t>
            </a:r>
            <a:r>
              <a:rPr lang="bn-BD" sz="4800" dirty="0" smtClean="0">
                <a:solidFill>
                  <a:srgbClr val="C00000"/>
                </a:solidFill>
                <a:latin typeface="NikoshBAN" pitchFamily="2" charset="0"/>
                <a:cs typeface="NikoshBAN" pitchFamily="2" charset="0"/>
              </a:rPr>
              <a:t>অষ্টম</a:t>
            </a:r>
            <a:endParaRPr lang="bn-BD" sz="4800" dirty="0">
              <a:solidFill>
                <a:srgbClr val="C00000"/>
              </a:solidFill>
              <a:latin typeface="NikoshBAN" pitchFamily="2" charset="0"/>
              <a:cs typeface="NikoshBAN" pitchFamily="2" charset="0"/>
            </a:endParaRPr>
          </a:p>
          <a:p>
            <a:pPr algn="ctr"/>
            <a:r>
              <a:rPr lang="bn-BD" sz="4000" dirty="0">
                <a:latin typeface="NikoshBAN" pitchFamily="2" charset="0"/>
                <a:cs typeface="NikoshBAN" pitchFamily="2" charset="0"/>
              </a:rPr>
              <a:t>বিষয়</a:t>
            </a:r>
            <a:r>
              <a:rPr lang="en-US" sz="4000" dirty="0">
                <a:latin typeface="NikoshBAN" pitchFamily="2" charset="0"/>
                <a:cs typeface="NikoshBAN" pitchFamily="2" charset="0"/>
              </a:rPr>
              <a:t>:</a:t>
            </a:r>
            <a:r>
              <a:rPr lang="bn-BD" sz="4000" dirty="0">
                <a:latin typeface="NikoshBAN" pitchFamily="2" charset="0"/>
                <a:cs typeface="NikoshBAN" pitchFamily="2" charset="0"/>
              </a:rPr>
              <a:t> </a:t>
            </a:r>
            <a:r>
              <a:rPr lang="bn-BD" sz="4000" dirty="0" smtClean="0">
                <a:latin typeface="NikoshBAN" pitchFamily="2" charset="0"/>
                <a:cs typeface="NikoshBAN" pitchFamily="2" charset="0"/>
              </a:rPr>
              <a:t>বিজ্ঞান </a:t>
            </a:r>
            <a:endParaRPr lang="bn-BD" sz="4000" dirty="0">
              <a:latin typeface="NikoshBAN" pitchFamily="2" charset="0"/>
              <a:cs typeface="NikoshBAN" pitchFamily="2" charset="0"/>
            </a:endParaRPr>
          </a:p>
          <a:p>
            <a:pPr algn="ctr">
              <a:defRPr/>
            </a:pPr>
            <a:r>
              <a:rPr lang="bn-BD" sz="4000" dirty="0" smtClean="0">
                <a:latin typeface="NikoshBAN" pitchFamily="2" charset="0"/>
                <a:cs typeface="NikoshBAN" pitchFamily="2" charset="0"/>
              </a:rPr>
              <a:t>অধ্যায়: ত্রয়োদশ</a:t>
            </a:r>
            <a:endParaRPr lang="bn-BD" sz="4000" dirty="0">
              <a:latin typeface="NikoshBAN" pitchFamily="2" charset="0"/>
              <a:cs typeface="NikoshBAN" pitchFamily="2" charset="0"/>
            </a:endParaRPr>
          </a:p>
          <a:p>
            <a:pPr algn="ctr">
              <a:defRPr/>
            </a:pPr>
            <a:r>
              <a:rPr lang="bn-BD" sz="3600" dirty="0">
                <a:solidFill>
                  <a:srgbClr val="002060"/>
                </a:solidFill>
                <a:latin typeface="NikoshBAN" pitchFamily="2" charset="0"/>
                <a:cs typeface="NikoshBAN" pitchFamily="2" charset="0"/>
              </a:rPr>
              <a:t>সময়:</a:t>
            </a:r>
            <a:r>
              <a:rPr lang="en-US" sz="3600" dirty="0">
                <a:solidFill>
                  <a:srgbClr val="002060"/>
                </a:solidFill>
                <a:latin typeface="NikoshBAN" pitchFamily="2" charset="0"/>
                <a:cs typeface="NikoshBAN" pitchFamily="2" charset="0"/>
              </a:rPr>
              <a:t> 4</a:t>
            </a:r>
            <a:r>
              <a:rPr lang="bn-BD" sz="3600" dirty="0" smtClean="0">
                <a:solidFill>
                  <a:srgbClr val="002060"/>
                </a:solidFill>
                <a:latin typeface="NikoshBAN" pitchFamily="2" charset="0"/>
                <a:cs typeface="NikoshBAN" pitchFamily="2" charset="0"/>
              </a:rPr>
              <a:t>০ </a:t>
            </a:r>
            <a:r>
              <a:rPr lang="bn-BD" sz="3600" dirty="0">
                <a:solidFill>
                  <a:srgbClr val="002060"/>
                </a:solidFill>
                <a:latin typeface="NikoshBAN" pitchFamily="2" charset="0"/>
                <a:cs typeface="NikoshBAN" pitchFamily="2" charset="0"/>
              </a:rPr>
              <a:t>মিনিট।</a:t>
            </a:r>
          </a:p>
          <a:p>
            <a:pPr algn="ctr">
              <a:defRPr/>
            </a:pPr>
            <a:r>
              <a:rPr lang="bn-BD" sz="3600" dirty="0">
                <a:solidFill>
                  <a:srgbClr val="FF0000"/>
                </a:solidFill>
                <a:latin typeface="NikoshBAN" pitchFamily="2" charset="0"/>
                <a:cs typeface="NikoshBAN" pitchFamily="2" charset="0"/>
              </a:rPr>
              <a:t>তারিখ: </a:t>
            </a:r>
            <a:r>
              <a:rPr lang="en-US" sz="3600" dirty="0" smtClean="0">
                <a:solidFill>
                  <a:srgbClr val="FF0000"/>
                </a:solidFill>
                <a:latin typeface="NikoshBAN" pitchFamily="2" charset="0"/>
                <a:cs typeface="NikoshBAN" pitchFamily="2" charset="0"/>
              </a:rPr>
              <a:t>21</a:t>
            </a:r>
            <a:r>
              <a:rPr lang="bn-BD" sz="3600" dirty="0" smtClean="0">
                <a:solidFill>
                  <a:srgbClr val="FF0000"/>
                </a:solidFill>
                <a:latin typeface="NikoshBAN" pitchFamily="2" charset="0"/>
                <a:cs typeface="NikoshBAN" pitchFamily="2" charset="0"/>
              </a:rPr>
              <a:t>/</a:t>
            </a:r>
            <a:r>
              <a:rPr lang="en-US" sz="3600" dirty="0" smtClean="0">
                <a:solidFill>
                  <a:srgbClr val="FF0000"/>
                </a:solidFill>
                <a:latin typeface="NikoshBAN" pitchFamily="2" charset="0"/>
                <a:cs typeface="NikoshBAN" pitchFamily="2" charset="0"/>
              </a:rPr>
              <a:t>01</a:t>
            </a:r>
            <a:r>
              <a:rPr lang="bn-BD" sz="3600" dirty="0" smtClean="0">
                <a:solidFill>
                  <a:srgbClr val="FF0000"/>
                </a:solidFill>
                <a:latin typeface="NikoshBAN" pitchFamily="2" charset="0"/>
                <a:cs typeface="NikoshBAN" pitchFamily="2" charset="0"/>
              </a:rPr>
              <a:t>/২০</a:t>
            </a:r>
            <a:r>
              <a:rPr lang="en-US" sz="3600" dirty="0" smtClean="0">
                <a:solidFill>
                  <a:srgbClr val="FF0000"/>
                </a:solidFill>
                <a:latin typeface="NikoshBAN" pitchFamily="2" charset="0"/>
                <a:cs typeface="NikoshBAN" pitchFamily="2" charset="0"/>
              </a:rPr>
              <a:t>20</a:t>
            </a:r>
            <a:r>
              <a:rPr lang="bn-BD" sz="3600" dirty="0" smtClean="0">
                <a:solidFill>
                  <a:srgbClr val="FF0000"/>
                </a:solidFill>
                <a:latin typeface="NikoshBAN" pitchFamily="2" charset="0"/>
                <a:cs typeface="NikoshBAN" pitchFamily="2" charset="0"/>
              </a:rPr>
              <a:t> </a:t>
            </a:r>
            <a:r>
              <a:rPr lang="bn-BD" sz="3600" dirty="0">
                <a:solidFill>
                  <a:srgbClr val="FF0000"/>
                </a:solidFill>
                <a:latin typeface="NikoshBAN" pitchFamily="2" charset="0"/>
                <a:cs typeface="NikoshBAN" pitchFamily="2" charset="0"/>
              </a:rPr>
              <a:t>ইং</a:t>
            </a:r>
            <a:endParaRPr lang="en-US" sz="3600" dirty="0">
              <a:solidFill>
                <a:srgbClr val="FF0000"/>
              </a:solidFill>
              <a:latin typeface="NikoshBAN" pitchFamily="2" charset="0"/>
              <a:cs typeface="NikoshBAN"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937" y="264893"/>
            <a:ext cx="2347420" cy="246254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82601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edg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741" y="68507"/>
            <a:ext cx="2824583" cy="577879"/>
            <a:chOff x="-39603" y="-9981"/>
            <a:chExt cx="3997541" cy="1007508"/>
          </a:xfrm>
          <a:solidFill>
            <a:schemeClr val="tx2">
              <a:lumMod val="60000"/>
              <a:lumOff val="40000"/>
            </a:schemeClr>
          </a:solidFill>
        </p:grpSpPr>
        <p:sp>
          <p:nvSpPr>
            <p:cNvPr id="3" name="Pentagon 2"/>
            <p:cNvSpPr/>
            <p:nvPr/>
          </p:nvSpPr>
          <p:spPr>
            <a:xfrm>
              <a:off x="-1" y="0"/>
              <a:ext cx="3957939" cy="997527"/>
            </a:xfrm>
            <a:prstGeom prst="homePlat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Rectangle 3"/>
            <p:cNvSpPr/>
            <p:nvPr/>
          </p:nvSpPr>
          <p:spPr>
            <a:xfrm>
              <a:off x="-39603" y="-9981"/>
              <a:ext cx="3623506" cy="753715"/>
            </a:xfrm>
            <a:prstGeom prst="rect">
              <a:avLst/>
            </a:prstGeom>
            <a:noFill/>
          </p:spPr>
          <p:txBody>
            <a:bodyPr wrap="square">
              <a:spAutoFit/>
            </a:bodyPr>
            <a:lstStyle/>
            <a:p>
              <a:pPr algn="ctr">
                <a:defRPr/>
              </a:pPr>
              <a:r>
                <a:rPr lang="bn-BD" sz="3600" b="1" dirty="0" smtClean="0">
                  <a:solidFill>
                    <a:schemeClr val="bg1"/>
                  </a:solidFill>
                  <a:latin typeface="NikoshBAN" pitchFamily="2" charset="0"/>
                  <a:cs typeface="NikoshBAN" pitchFamily="2" charset="0"/>
                </a:rPr>
                <a:t>চিন্তা করে বল</a:t>
              </a:r>
              <a:endParaRPr lang="bn-BD" sz="3600" b="1" dirty="0">
                <a:solidFill>
                  <a:schemeClr val="bg1"/>
                </a:solidFill>
                <a:latin typeface="NikoshBAN" pitchFamily="2" charset="0"/>
                <a:cs typeface="NikoshBAN" pitchFamily="2" charset="0"/>
              </a:endParaRPr>
            </a:p>
          </p:txBody>
        </p:sp>
      </p:grpSp>
      <p:grpSp>
        <p:nvGrpSpPr>
          <p:cNvPr id="5" name="Group 4"/>
          <p:cNvGrpSpPr/>
          <p:nvPr/>
        </p:nvGrpSpPr>
        <p:grpSpPr>
          <a:xfrm>
            <a:off x="1954923" y="3238725"/>
            <a:ext cx="5250938" cy="2957131"/>
            <a:chOff x="2017987" y="2954937"/>
            <a:chExt cx="5250938" cy="2957131"/>
          </a:xfrm>
        </p:grpSpPr>
        <p:pic>
          <p:nvPicPr>
            <p:cNvPr id="8197" name="Picture 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14975" y="2954937"/>
              <a:ext cx="2453950" cy="2923046"/>
            </a:xfrm>
            <a:prstGeom prst="rect">
              <a:avLst/>
            </a:prstGeom>
            <a:ln>
              <a:noFill/>
            </a:ln>
            <a:effectLs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987" y="2996759"/>
              <a:ext cx="2630527" cy="2915309"/>
            </a:xfrm>
            <a:prstGeom prst="rect">
              <a:avLst/>
            </a:prstGeom>
            <a:ln>
              <a:noFill/>
            </a:ln>
            <a:effectLst/>
            <a:extLst/>
          </p:spPr>
        </p:pic>
      </p:grpSp>
      <p:sp>
        <p:nvSpPr>
          <p:cNvPr id="13" name="Rectangle 12"/>
          <p:cNvSpPr/>
          <p:nvPr/>
        </p:nvSpPr>
        <p:spPr>
          <a:xfrm>
            <a:off x="2912349" y="6178672"/>
            <a:ext cx="3377380" cy="646331"/>
          </a:xfrm>
          <a:prstGeom prst="rect">
            <a:avLst/>
          </a:prstGeom>
        </p:spPr>
        <p:txBody>
          <a:bodyPr wrap="square">
            <a:spAutoFit/>
          </a:bodyPr>
          <a:lstStyle/>
          <a:p>
            <a:r>
              <a:rPr lang="bn-BD" sz="3600" b="1" dirty="0" smtClean="0">
                <a:latin typeface="NikoshBAN" pitchFamily="2" charset="0"/>
                <a:cs typeface="NikoshBAN" pitchFamily="2" charset="0"/>
              </a:rPr>
              <a:t>কোয়াশিয়রকর রোগ</a:t>
            </a:r>
            <a:endParaRPr lang="en-US" sz="3600"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8886" y="585687"/>
            <a:ext cx="2077293" cy="1911307"/>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0186" y="582006"/>
            <a:ext cx="1995497" cy="1911307"/>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1023" y="582005"/>
            <a:ext cx="1615953" cy="1911307"/>
          </a:xfrm>
          <a:prstGeom prst="rect">
            <a:avLst/>
          </a:prstGeom>
        </p:spPr>
      </p:pic>
    </p:spTree>
    <p:extLst>
      <p:ext uri="{BB962C8B-B14F-4D97-AF65-F5344CB8AC3E}">
        <p14:creationId xmlns:p14="http://schemas.microsoft.com/office/powerpoint/2010/main" val="1167643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954" y="1873045"/>
            <a:ext cx="8195854" cy="201536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prstTxWarp prst="textPlain">
              <a:avLst/>
            </a:prstTxWarp>
            <a:spAutoFit/>
          </a:bodyPr>
          <a:lstStyle/>
          <a:p>
            <a:pPr algn="ctr"/>
            <a:r>
              <a:rPr lang="bn-BD" sz="9600" b="1" dirty="0" smtClean="0">
                <a:ln w="31550" cmpd="sng">
                  <a:noFill/>
                  <a:prstDash val="solid"/>
                </a:ln>
                <a:solidFill>
                  <a:srgbClr val="00B0F0"/>
                </a:solidFill>
                <a:latin typeface="NikoshBAN" pitchFamily="2" charset="0"/>
                <a:cs typeface="NikoshBAN" pitchFamily="2" charset="0"/>
                <a:sym typeface="Wingdings"/>
              </a:rPr>
              <a:t>আমিষ বা প্রোটিন</a:t>
            </a:r>
          </a:p>
        </p:txBody>
      </p:sp>
      <p:sp>
        <p:nvSpPr>
          <p:cNvPr id="3" name="Rectangle 2"/>
          <p:cNvSpPr/>
          <p:nvPr/>
        </p:nvSpPr>
        <p:spPr>
          <a:xfrm>
            <a:off x="1385432" y="5267128"/>
            <a:ext cx="6386945" cy="769441"/>
          </a:xfrm>
          <a:prstGeom prst="rect">
            <a:avLst/>
          </a:prstGeom>
        </p:spPr>
        <p:txBody>
          <a:bodyPr wrap="square">
            <a:spAutoFit/>
          </a:bodyPr>
          <a:lstStyle/>
          <a:p>
            <a:pPr algn="ctr">
              <a:defRPr/>
            </a:pPr>
            <a:r>
              <a:rPr lang="bn-BD" sz="3600" dirty="0" smtClean="0">
                <a:effectLst>
                  <a:outerShdw blurRad="38100" dist="38100" dir="2700000" algn="tl">
                    <a:srgbClr val="000000">
                      <a:alpha val="43137"/>
                    </a:srgbClr>
                  </a:outerShdw>
                </a:effectLst>
                <a:latin typeface="NikoshBAN" pitchFamily="2" charset="0"/>
                <a:cs typeface="NikoshBAN" pitchFamily="2" charset="0"/>
              </a:rPr>
              <a:t> </a:t>
            </a:r>
            <a:r>
              <a:rPr lang="bn-BD" sz="44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পাঠ: ২ ও ৩ ( শেষ অংশ)</a:t>
            </a:r>
            <a:endParaRPr lang="bn-BD" sz="4400"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58628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ppt_x"/>
                                          </p:val>
                                        </p:tav>
                                        <p:tav tm="100000">
                                          <p:val>
                                            <p:strVal val="#ppt_x"/>
                                          </p:val>
                                        </p:tav>
                                      </p:tavLst>
                                    </p:anim>
                                    <p:anim calcmode="lin" valueType="num">
                                      <p:cBhvr additive="base">
                                        <p:cTn id="11"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933" y="152027"/>
            <a:ext cx="4571993"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bn-BD" sz="4000" b="1" dirty="0" smtClean="0">
                <a:latin typeface="NikoshBAN" pitchFamily="2" charset="0"/>
                <a:cs typeface="NikoshBAN" pitchFamily="2" charset="0"/>
              </a:rPr>
              <a:t>এই পাঠ শেষে শিক্ষার্থীরা...</a:t>
            </a:r>
            <a:endParaRPr lang="en-US" sz="3200" b="1" dirty="0">
              <a:latin typeface="NikoshBAN" pitchFamily="2" charset="0"/>
              <a:cs typeface="NikoshBAN" pitchFamily="2" charset="0"/>
            </a:endParaRPr>
          </a:p>
        </p:txBody>
      </p:sp>
      <p:grpSp>
        <p:nvGrpSpPr>
          <p:cNvPr id="3" name="Group 2"/>
          <p:cNvGrpSpPr/>
          <p:nvPr/>
        </p:nvGrpSpPr>
        <p:grpSpPr>
          <a:xfrm>
            <a:off x="485682" y="1497719"/>
            <a:ext cx="8421328" cy="1461843"/>
            <a:chOff x="1136076" y="2299851"/>
            <a:chExt cx="7938656" cy="1161634"/>
          </a:xfrm>
        </p:grpSpPr>
        <p:grpSp>
          <p:nvGrpSpPr>
            <p:cNvPr id="4" name="Group 3"/>
            <p:cNvGrpSpPr/>
            <p:nvPr/>
          </p:nvGrpSpPr>
          <p:grpSpPr>
            <a:xfrm>
              <a:off x="1884216" y="2299851"/>
              <a:ext cx="7190516" cy="1161634"/>
              <a:chOff x="928258" y="1440874"/>
              <a:chExt cx="7794631" cy="1161634"/>
            </a:xfrm>
            <a:gradFill>
              <a:gsLst>
                <a:gs pos="0">
                  <a:srgbClr val="8488C4"/>
                </a:gs>
                <a:gs pos="53000">
                  <a:srgbClr val="D4DEFF"/>
                </a:gs>
                <a:gs pos="83000">
                  <a:srgbClr val="D4DEFF"/>
                </a:gs>
                <a:gs pos="100000">
                  <a:srgbClr val="96AB94"/>
                </a:gs>
              </a:gsLst>
              <a:lin ang="5400000" scaled="0"/>
            </a:gradFill>
          </p:grpSpPr>
          <p:sp>
            <p:nvSpPr>
              <p:cNvPr id="7" name="Rounded Rectangle 6"/>
              <p:cNvSpPr/>
              <p:nvPr/>
            </p:nvSpPr>
            <p:spPr>
              <a:xfrm>
                <a:off x="928258" y="1440874"/>
                <a:ext cx="7568042"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8" name="Rectangle 7"/>
              <p:cNvSpPr/>
              <p:nvPr/>
            </p:nvSpPr>
            <p:spPr>
              <a:xfrm>
                <a:off x="958301" y="1678816"/>
                <a:ext cx="7764588" cy="584775"/>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 আমিষ জাতীয় খাদ্যসমূহ চিহ্নিত করতে পারবে;</a:t>
                </a:r>
                <a:endParaRPr lang="bn-BD" sz="4000" dirty="0">
                  <a:solidFill>
                    <a:schemeClr val="tx1"/>
                  </a:solidFill>
                  <a:latin typeface="NikoshBAN" pitchFamily="2" charset="0"/>
                  <a:cs typeface="NikoshBAN" pitchFamily="2" charset="0"/>
                </a:endParaRPr>
              </a:p>
            </p:txBody>
          </p:sp>
        </p:grpSp>
        <p:sp>
          <p:nvSpPr>
            <p:cNvPr id="5" name="Rounded Rectangle 4"/>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6" name="Rectangle 5"/>
            <p:cNvSpPr/>
            <p:nvPr/>
          </p:nvSpPr>
          <p:spPr>
            <a:xfrm>
              <a:off x="1351745" y="2482329"/>
              <a:ext cx="354584" cy="584775"/>
            </a:xfrm>
            <a:prstGeom prst="rect">
              <a:avLst/>
            </a:prstGeom>
            <a:noFill/>
            <a:scene3d>
              <a:camera prst="orthographicFront"/>
              <a:lightRig rig="threePt" dir="t"/>
            </a:scene3d>
            <a:sp3d>
              <a:bevelT w="165100" prst="coolSlant"/>
            </a:sp3d>
          </p:spPr>
          <p:txBody>
            <a:bodyPr wrap="none">
              <a:spAutoFit/>
            </a:bodyPr>
            <a:lstStyle/>
            <a:p>
              <a:r>
                <a:rPr lang="en-US" sz="3200" b="1" dirty="0" smtClean="0">
                  <a:latin typeface="NikoshBAN" pitchFamily="2" charset="0"/>
                  <a:cs typeface="NikoshBAN" pitchFamily="2" charset="0"/>
                </a:rPr>
                <a:t>1</a:t>
              </a:r>
              <a:endParaRPr lang="en-US" sz="3200" b="1" dirty="0"/>
            </a:p>
          </p:txBody>
        </p:sp>
      </p:grpSp>
      <p:grpSp>
        <p:nvGrpSpPr>
          <p:cNvPr id="9" name="Group 8"/>
          <p:cNvGrpSpPr/>
          <p:nvPr/>
        </p:nvGrpSpPr>
        <p:grpSpPr>
          <a:xfrm>
            <a:off x="442522" y="3107720"/>
            <a:ext cx="8226480" cy="1461843"/>
            <a:chOff x="1136076" y="2299851"/>
            <a:chExt cx="7952509" cy="1161634"/>
          </a:xfrm>
        </p:grpSpPr>
        <p:grpSp>
          <p:nvGrpSpPr>
            <p:cNvPr id="10" name="Group 9"/>
            <p:cNvGrpSpPr/>
            <p:nvPr/>
          </p:nvGrpSpPr>
          <p:grpSpPr>
            <a:xfrm>
              <a:off x="1884216" y="2299851"/>
              <a:ext cx="7204369" cy="1161634"/>
              <a:chOff x="928258" y="1440874"/>
              <a:chExt cx="7809648" cy="1161634"/>
            </a:xfrm>
            <a:gradFill>
              <a:gsLst>
                <a:gs pos="0">
                  <a:srgbClr val="8488C4"/>
                </a:gs>
                <a:gs pos="53000">
                  <a:srgbClr val="D4DEFF"/>
                </a:gs>
                <a:gs pos="83000">
                  <a:srgbClr val="D4DEFF"/>
                </a:gs>
                <a:gs pos="100000">
                  <a:srgbClr val="96AB94"/>
                </a:gs>
              </a:gsLst>
              <a:lin ang="5400000" scaled="0"/>
            </a:gradFill>
          </p:grpSpPr>
          <p:sp>
            <p:nvSpPr>
              <p:cNvPr id="13" name="Rounded Rectangle 12"/>
              <p:cNvSpPr/>
              <p:nvPr/>
            </p:nvSpPr>
            <p:spPr>
              <a:xfrm>
                <a:off x="928258" y="1440874"/>
                <a:ext cx="7779606"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14" name="Rectangle 13"/>
              <p:cNvSpPr/>
              <p:nvPr/>
            </p:nvSpPr>
            <p:spPr>
              <a:xfrm>
                <a:off x="1018373" y="1707419"/>
                <a:ext cx="7719533" cy="464684"/>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 আমিষের গঠন উপাদান ও কাজ </a:t>
                </a:r>
                <a:r>
                  <a:rPr lang="en-US" sz="3200" dirty="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ব্যাখ্যা করতে পারবে;</a:t>
                </a:r>
                <a:endParaRPr lang="bn-BD" sz="4000" dirty="0">
                  <a:solidFill>
                    <a:schemeClr val="tx1"/>
                  </a:solidFill>
                  <a:latin typeface="NikoshBAN" pitchFamily="2" charset="0"/>
                  <a:cs typeface="NikoshBAN" pitchFamily="2" charset="0"/>
                </a:endParaRPr>
              </a:p>
            </p:txBody>
          </p:sp>
        </p:grpSp>
        <p:sp>
          <p:nvSpPr>
            <p:cNvPr id="11" name="Rounded Rectangle 10"/>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12" name="Rectangle 11"/>
            <p:cNvSpPr/>
            <p:nvPr/>
          </p:nvSpPr>
          <p:spPr>
            <a:xfrm>
              <a:off x="1351745" y="2482329"/>
              <a:ext cx="369012" cy="584775"/>
            </a:xfrm>
            <a:prstGeom prst="rect">
              <a:avLst/>
            </a:prstGeom>
            <a:noFill/>
            <a:scene3d>
              <a:camera prst="orthographicFront"/>
              <a:lightRig rig="threePt" dir="t"/>
            </a:scene3d>
            <a:sp3d>
              <a:bevelT w="165100" prst="coolSlant"/>
            </a:sp3d>
          </p:spPr>
          <p:txBody>
            <a:bodyPr wrap="none">
              <a:spAutoFit/>
            </a:bodyPr>
            <a:lstStyle/>
            <a:p>
              <a:r>
                <a:rPr lang="bn-BD" sz="3200" b="1" dirty="0" smtClean="0">
                  <a:latin typeface="NikoshBAN" pitchFamily="2" charset="0"/>
                  <a:cs typeface="NikoshBAN" pitchFamily="2" charset="0"/>
                </a:rPr>
                <a:t>২</a:t>
              </a:r>
              <a:endParaRPr lang="en-US" sz="3200" b="1" dirty="0"/>
            </a:p>
          </p:txBody>
        </p:sp>
      </p:grpSp>
      <p:grpSp>
        <p:nvGrpSpPr>
          <p:cNvPr id="15" name="Group 14"/>
          <p:cNvGrpSpPr/>
          <p:nvPr/>
        </p:nvGrpSpPr>
        <p:grpSpPr>
          <a:xfrm>
            <a:off x="383463" y="4700700"/>
            <a:ext cx="8480322" cy="1447852"/>
            <a:chOff x="1136076" y="2299851"/>
            <a:chExt cx="8063340" cy="1447852"/>
          </a:xfrm>
        </p:grpSpPr>
        <p:grpSp>
          <p:nvGrpSpPr>
            <p:cNvPr id="16" name="Group 15"/>
            <p:cNvGrpSpPr/>
            <p:nvPr/>
          </p:nvGrpSpPr>
          <p:grpSpPr>
            <a:xfrm>
              <a:off x="1787235" y="2299851"/>
              <a:ext cx="7412181" cy="1447852"/>
              <a:chOff x="823129" y="1440874"/>
              <a:chExt cx="8034920" cy="1447852"/>
            </a:xfrm>
            <a:gradFill>
              <a:gsLst>
                <a:gs pos="0">
                  <a:srgbClr val="8488C4"/>
                </a:gs>
                <a:gs pos="53000">
                  <a:srgbClr val="D4DEFF"/>
                </a:gs>
                <a:gs pos="83000">
                  <a:srgbClr val="D4DEFF"/>
                </a:gs>
                <a:gs pos="100000">
                  <a:srgbClr val="96AB94"/>
                </a:gs>
              </a:gsLst>
              <a:lin ang="5400000" scaled="0"/>
            </a:gradFill>
          </p:grpSpPr>
          <p:sp>
            <p:nvSpPr>
              <p:cNvPr id="19" name="Rounded Rectangle 18"/>
              <p:cNvSpPr/>
              <p:nvPr/>
            </p:nvSpPr>
            <p:spPr>
              <a:xfrm>
                <a:off x="928259" y="1440874"/>
                <a:ext cx="7731119" cy="1447852"/>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20" name="Rectangle 19"/>
              <p:cNvSpPr/>
              <p:nvPr/>
            </p:nvSpPr>
            <p:spPr>
              <a:xfrm>
                <a:off x="823129" y="1678816"/>
                <a:ext cx="8034920" cy="1077218"/>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 আমিষের অভাবজনিত রোগের নাম ও লক্ষণ বর্ণনা করতে</a:t>
                </a:r>
              </a:p>
              <a:p>
                <a:r>
                  <a:rPr lang="bn-BD" sz="3200" dirty="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  পারবে।</a:t>
                </a:r>
                <a:endParaRPr lang="bn-BD" sz="4000" dirty="0">
                  <a:solidFill>
                    <a:schemeClr val="tx1"/>
                  </a:solidFill>
                  <a:latin typeface="NikoshBAN" pitchFamily="2" charset="0"/>
                  <a:cs typeface="NikoshBAN" pitchFamily="2" charset="0"/>
                </a:endParaRPr>
              </a:p>
            </p:txBody>
          </p:sp>
        </p:grpSp>
        <p:sp>
          <p:nvSpPr>
            <p:cNvPr id="17" name="Rounded Rectangle 16"/>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18" name="Rectangle 17"/>
            <p:cNvSpPr/>
            <p:nvPr/>
          </p:nvSpPr>
          <p:spPr>
            <a:xfrm>
              <a:off x="1351745" y="2482329"/>
              <a:ext cx="405880" cy="584775"/>
            </a:xfrm>
            <a:prstGeom prst="rect">
              <a:avLst/>
            </a:prstGeom>
            <a:noFill/>
            <a:scene3d>
              <a:camera prst="orthographicFront"/>
              <a:lightRig rig="threePt" dir="t"/>
            </a:scene3d>
            <a:sp3d>
              <a:bevelT w="165100" prst="coolSlant"/>
            </a:sp3d>
          </p:spPr>
          <p:txBody>
            <a:bodyPr wrap="none">
              <a:spAutoFit/>
            </a:bodyPr>
            <a:lstStyle/>
            <a:p>
              <a:r>
                <a:rPr lang="bn-BD" sz="3200" b="1" dirty="0" smtClean="0">
                  <a:latin typeface="NikoshBAN" pitchFamily="2" charset="0"/>
                  <a:cs typeface="NikoshBAN" pitchFamily="2" charset="0"/>
                </a:rPr>
                <a:t>৩</a:t>
              </a:r>
              <a:endParaRPr lang="en-US" sz="3200" b="1" dirty="0"/>
            </a:p>
          </p:txBody>
        </p:sp>
      </p:grpSp>
      <p:grpSp>
        <p:nvGrpSpPr>
          <p:cNvPr id="21" name="Group 20"/>
          <p:cNvGrpSpPr/>
          <p:nvPr/>
        </p:nvGrpSpPr>
        <p:grpSpPr>
          <a:xfrm>
            <a:off x="0" y="0"/>
            <a:ext cx="2604656" cy="882964"/>
            <a:chOff x="-1" y="0"/>
            <a:chExt cx="2970461" cy="997527"/>
          </a:xfrm>
          <a:solidFill>
            <a:srgbClr val="00B0F0"/>
          </a:solidFill>
        </p:grpSpPr>
        <p:sp>
          <p:nvSpPr>
            <p:cNvPr id="22" name="Pentagon 21"/>
            <p:cNvSpPr/>
            <p:nvPr/>
          </p:nvSpPr>
          <p:spPr>
            <a:xfrm>
              <a:off x="-1" y="0"/>
              <a:ext cx="2970461" cy="99752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p:cNvSpPr/>
            <p:nvPr/>
          </p:nvSpPr>
          <p:spPr>
            <a:xfrm>
              <a:off x="-1" y="0"/>
              <a:ext cx="2687783" cy="938817"/>
            </a:xfrm>
            <a:prstGeom prst="rect">
              <a:avLst/>
            </a:prstGeom>
            <a:noFill/>
          </p:spPr>
          <p:txBody>
            <a:bodyPr wrap="square">
              <a:spAutoFit/>
            </a:bodyPr>
            <a:lstStyle/>
            <a:p>
              <a:pPr algn="ctr">
                <a:defRPr/>
              </a:pPr>
              <a:r>
                <a:rPr lang="bn-BD" sz="4800" b="1" dirty="0" smtClean="0">
                  <a:solidFill>
                    <a:schemeClr val="bg1"/>
                  </a:solidFill>
                  <a:latin typeface="NikoshBAN" pitchFamily="2" charset="0"/>
                  <a:cs typeface="NikoshBAN" pitchFamily="2" charset="0"/>
                </a:rPr>
                <a:t>শিখনফল</a:t>
              </a:r>
              <a:endParaRPr lang="bn-BD" sz="48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3558073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0-#ppt_w/2"/>
                                          </p:val>
                                        </p:tav>
                                        <p:tav tm="100000">
                                          <p:val>
                                            <p:strVal val="#ppt_x"/>
                                          </p:val>
                                        </p:tav>
                                      </p:tavLst>
                                    </p:anim>
                                    <p:anim calcmode="lin" valueType="num">
                                      <p:cBhvr additive="base">
                                        <p:cTn id="1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C:\Users\DOEL\Desktop\New Eight\kemrpw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305" y="426720"/>
            <a:ext cx="2038350" cy="18297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7" name="Picture 8" descr="C:\Users\DOEL\Desktop\New Eight\sdfgds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605" y="458154"/>
            <a:ext cx="2266950" cy="18007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8" name="Picture 9" descr="C:\Users\DOEL\Desktop\New Eight\uoioo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4" y="436244"/>
            <a:ext cx="2668905" cy="18075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3" name="Rectangle 12"/>
          <p:cNvSpPr/>
          <p:nvPr/>
        </p:nvSpPr>
        <p:spPr>
          <a:xfrm>
            <a:off x="1710308" y="2782253"/>
            <a:ext cx="5692876" cy="584775"/>
          </a:xfrm>
          <a:prstGeom prst="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200" dirty="0" smtClean="0">
                <a:solidFill>
                  <a:schemeClr val="tx1"/>
                </a:solidFill>
                <a:latin typeface="NikoshBAN" pitchFamily="2" charset="0"/>
                <a:cs typeface="NikoshBAN" pitchFamily="2" charset="0"/>
              </a:rPr>
              <a:t>খাদ্যগুলো কোন কোন পদার্থের উৎস?</a:t>
            </a:r>
            <a:endParaRPr lang="bn-BD" sz="3200" dirty="0">
              <a:solidFill>
                <a:schemeClr val="tx1"/>
              </a:solidFill>
              <a:latin typeface="NikoshBAN" pitchFamily="2" charset="0"/>
              <a:cs typeface="NikoshBAN" pitchFamily="2" charset="0"/>
            </a:endParaRPr>
          </a:p>
        </p:txBody>
      </p:sp>
      <p:sp>
        <p:nvSpPr>
          <p:cNvPr id="14" name="Rectangle 13"/>
          <p:cNvSpPr/>
          <p:nvPr/>
        </p:nvSpPr>
        <p:spPr>
          <a:xfrm>
            <a:off x="1694546" y="3570527"/>
            <a:ext cx="5692876" cy="584775"/>
          </a:xfrm>
          <a:prstGeom prst="rect">
            <a:avLst/>
          </a:prstGeom>
          <a:solidFill>
            <a:srgbClr val="00B0F0"/>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200" dirty="0" smtClean="0">
                <a:solidFill>
                  <a:schemeClr val="tx1"/>
                </a:solidFill>
                <a:latin typeface="NikoshBAN" pitchFamily="2" charset="0"/>
                <a:cs typeface="NikoshBAN" pitchFamily="2" charset="0"/>
              </a:rPr>
              <a:t>মাছ, মাংস, দুধ এগুলো আমিষের উৎস।</a:t>
            </a:r>
            <a:endParaRPr lang="bn-BD" sz="3200" dirty="0">
              <a:solidFill>
                <a:schemeClr val="tx1"/>
              </a:solidFill>
              <a:latin typeface="NikoshBAN" pitchFamily="2" charset="0"/>
              <a:cs typeface="NikoshBAN" pitchFamily="2" charset="0"/>
            </a:endParaRPr>
          </a:p>
        </p:txBody>
      </p:sp>
      <p:sp>
        <p:nvSpPr>
          <p:cNvPr id="15" name="Rectangle 14"/>
          <p:cNvSpPr/>
          <p:nvPr/>
        </p:nvSpPr>
        <p:spPr>
          <a:xfrm>
            <a:off x="1702676" y="4357412"/>
            <a:ext cx="5659821" cy="584775"/>
          </a:xfrm>
          <a:prstGeom prst="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 আমিষ কোন কোন মৌল নিয়ে গঠিত?</a:t>
            </a:r>
            <a:endParaRPr lang="bn-BD" sz="3200" dirty="0">
              <a:solidFill>
                <a:schemeClr val="tx1"/>
              </a:solidFill>
              <a:latin typeface="NikoshBAN" pitchFamily="2" charset="0"/>
              <a:cs typeface="NikoshBAN" pitchFamily="2" charset="0"/>
            </a:endParaRPr>
          </a:p>
        </p:txBody>
      </p:sp>
      <p:sp>
        <p:nvSpPr>
          <p:cNvPr id="16" name="Rectangle 15"/>
          <p:cNvSpPr/>
          <p:nvPr/>
        </p:nvSpPr>
        <p:spPr>
          <a:xfrm>
            <a:off x="1686909" y="5127452"/>
            <a:ext cx="5722883" cy="584775"/>
          </a:xfrm>
          <a:prstGeom prst="rect">
            <a:avLst/>
          </a:prstGeom>
          <a:solidFill>
            <a:srgbClr val="00B0F0"/>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200" dirty="0" smtClean="0">
                <a:solidFill>
                  <a:schemeClr val="tx1"/>
                </a:solidFill>
                <a:latin typeface="NikoshBAN" pitchFamily="2" charset="0"/>
                <a:cs typeface="NikoshBAN" pitchFamily="2" charset="0"/>
              </a:rPr>
              <a:t> আমিষ কোন ধরনের যৌগ?</a:t>
            </a:r>
            <a:endParaRPr lang="bn-BD" sz="3200" dirty="0">
              <a:solidFill>
                <a:schemeClr val="tx1"/>
              </a:solidFill>
              <a:latin typeface="NikoshBAN" pitchFamily="2" charset="0"/>
              <a:cs typeface="NikoshBAN" pitchFamily="2" charset="0"/>
            </a:endParaRPr>
          </a:p>
        </p:txBody>
      </p:sp>
      <p:sp>
        <p:nvSpPr>
          <p:cNvPr id="22" name="Rectangle 21"/>
          <p:cNvSpPr/>
          <p:nvPr/>
        </p:nvSpPr>
        <p:spPr>
          <a:xfrm>
            <a:off x="1718441" y="5864349"/>
            <a:ext cx="5722883" cy="584775"/>
          </a:xfrm>
          <a:prstGeom prst="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200" dirty="0" smtClean="0">
                <a:solidFill>
                  <a:srgbClr val="FF0000"/>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দেহে অ্যামাইনো এসিড কেন প্রয়োজন?</a:t>
            </a:r>
            <a:endParaRPr lang="bn-BD"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30047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68709" y="2848031"/>
            <a:ext cx="8391832" cy="584775"/>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200" dirty="0" smtClean="0">
                <a:solidFill>
                  <a:schemeClr val="tx1"/>
                </a:solidFill>
                <a:latin typeface="NikoshBAN" pitchFamily="2" charset="0"/>
                <a:cs typeface="NikoshBAN" pitchFamily="2" charset="0"/>
              </a:rPr>
              <a:t> আমিষে নাইট্রোজেনের পরিমাণ কত?</a:t>
            </a:r>
            <a:endParaRPr lang="bn-BD" sz="3200" dirty="0">
              <a:solidFill>
                <a:schemeClr val="tx1"/>
              </a:solidFill>
              <a:latin typeface="NikoshBAN" pitchFamily="2" charset="0"/>
              <a:cs typeface="NikoshBAN" pitchFamily="2" charset="0"/>
            </a:endParaRPr>
          </a:p>
        </p:txBody>
      </p:sp>
      <p:sp>
        <p:nvSpPr>
          <p:cNvPr id="19" name="Rectangle 18"/>
          <p:cNvSpPr/>
          <p:nvPr/>
        </p:nvSpPr>
        <p:spPr>
          <a:xfrm>
            <a:off x="412955" y="3632649"/>
            <a:ext cx="8391832" cy="584775"/>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200" dirty="0" smtClean="0">
                <a:solidFill>
                  <a:schemeClr val="tx1"/>
                </a:solidFill>
                <a:latin typeface="NikoshBAN" pitchFamily="2" charset="0"/>
                <a:cs typeface="NikoshBAN" pitchFamily="2" charset="0"/>
              </a:rPr>
              <a:t> আমিষ পরিপাক হওয়ার পর কিসে পরিণত হয়?</a:t>
            </a:r>
            <a:endParaRPr lang="bn-BD" sz="3200" dirty="0">
              <a:solidFill>
                <a:schemeClr val="tx1"/>
              </a:solidFill>
              <a:latin typeface="NikoshBAN" pitchFamily="2" charset="0"/>
              <a:cs typeface="NikoshBAN" pitchFamily="2" charset="0"/>
            </a:endParaRPr>
          </a:p>
        </p:txBody>
      </p:sp>
      <p:sp>
        <p:nvSpPr>
          <p:cNvPr id="20" name="Rectangle 19"/>
          <p:cNvSpPr/>
          <p:nvPr/>
        </p:nvSpPr>
        <p:spPr>
          <a:xfrm>
            <a:off x="412956" y="4416776"/>
            <a:ext cx="8391832" cy="523220"/>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2800" dirty="0" smtClean="0">
                <a:solidFill>
                  <a:schemeClr val="tx1"/>
                </a:solidFill>
                <a:latin typeface="NikoshBAN" pitchFamily="2" charset="0"/>
                <a:cs typeface="NikoshBAN" pitchFamily="2" charset="0"/>
              </a:rPr>
              <a:t>এ পর্যন্ত কত প্রকার অ্যামাইনো এসিডের সন্ধান পাওয়া গেছে?</a:t>
            </a:r>
            <a:endParaRPr lang="bn-BD" sz="2800" dirty="0">
              <a:solidFill>
                <a:schemeClr val="tx1"/>
              </a:solidFill>
              <a:latin typeface="NikoshBAN" pitchFamily="2" charset="0"/>
              <a:cs typeface="NikoshBAN" pitchFamily="2" charset="0"/>
            </a:endParaRPr>
          </a:p>
        </p:txBody>
      </p:sp>
      <p:sp>
        <p:nvSpPr>
          <p:cNvPr id="21" name="Rectangle 20"/>
          <p:cNvSpPr/>
          <p:nvPr/>
        </p:nvSpPr>
        <p:spPr>
          <a:xfrm>
            <a:off x="427704" y="5142401"/>
            <a:ext cx="8391832" cy="523220"/>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2800" dirty="0" smtClean="0">
                <a:solidFill>
                  <a:schemeClr val="tx1"/>
                </a:solidFill>
                <a:latin typeface="NikoshBAN" pitchFamily="2" charset="0"/>
                <a:cs typeface="NikoshBAN" pitchFamily="2" charset="0"/>
              </a:rPr>
              <a:t>অ্যামাইনো এসিডের প্রয়োজন কেন?</a:t>
            </a:r>
            <a:endParaRPr lang="bn-BD" sz="2800" dirty="0">
              <a:solidFill>
                <a:schemeClr val="tx1"/>
              </a:solidFill>
              <a:latin typeface="NikoshBAN" pitchFamily="2" charset="0"/>
              <a:cs typeface="NikoshBAN" pitchFamily="2" charset="0"/>
            </a:endParaRPr>
          </a:p>
        </p:txBody>
      </p:sp>
      <p:sp>
        <p:nvSpPr>
          <p:cNvPr id="22" name="Rectangle 21"/>
          <p:cNvSpPr/>
          <p:nvPr/>
        </p:nvSpPr>
        <p:spPr>
          <a:xfrm>
            <a:off x="412956" y="5852783"/>
            <a:ext cx="8391832" cy="523220"/>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2800" dirty="0" smtClean="0">
                <a:solidFill>
                  <a:schemeClr val="tx1"/>
                </a:solidFill>
                <a:latin typeface="NikoshBAN" pitchFamily="2" charset="0"/>
                <a:cs typeface="NikoshBAN" pitchFamily="2" charset="0"/>
              </a:rPr>
              <a:t>মাছ, মাংস, দুধ ইত্যাদি খাবারের স্বাদ, গন্ধ ও বর্ণের তারতম্য কেন হয়?</a:t>
            </a:r>
            <a:endParaRPr lang="bn-BD" sz="2800" dirty="0">
              <a:solidFill>
                <a:schemeClr val="tx1"/>
              </a:solidFill>
              <a:latin typeface="NikoshBAN" pitchFamily="2" charset="0"/>
              <a:cs typeface="NikoshBAN" pitchFamily="2" charset="0"/>
            </a:endParaRPr>
          </a:p>
        </p:txBody>
      </p:sp>
      <p:pic>
        <p:nvPicPr>
          <p:cNvPr id="24" name="Picture 7" descr="C:\Users\DOEL\Desktop\New Eight\kemrpw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305" y="624840"/>
            <a:ext cx="2038350" cy="18297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 name="Picture 8" descr="C:\Users\DOEL\Desktop\New Eight\sdfgds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605" y="656274"/>
            <a:ext cx="2266950" cy="18007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6" name="Picture 9" descr="C:\Users\DOEL\Desktop\New Eight\uoioo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4" y="634364"/>
            <a:ext cx="2668905" cy="18075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4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OEL\Desktop\New Eight\100_03121-1024x7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616" y="505135"/>
            <a:ext cx="3505200" cy="2164324"/>
          </a:xfrm>
          <a:prstGeom prst="round2DiagRect">
            <a:avLst>
              <a:gd name="adj1" fmla="val 16667"/>
              <a:gd name="adj2" fmla="val 9693"/>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C:\Users\DOEL\Desktop\New Eight\asfdsafaf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288" y="3244642"/>
            <a:ext cx="2531345" cy="2079524"/>
          </a:xfrm>
          <a:prstGeom prst="round2DiagRect">
            <a:avLst>
              <a:gd name="adj1" fmla="val 16667"/>
              <a:gd name="adj2" fmla="val 12337"/>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5" name="Picture 5" descr="C:\Users\DOEL\Desktop\New Eight\fewrt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56" y="471957"/>
            <a:ext cx="3517490" cy="2195792"/>
          </a:xfrm>
          <a:prstGeom prst="round2DiagRect">
            <a:avLst>
              <a:gd name="adj1" fmla="val 16667"/>
              <a:gd name="adj2" fmla="val 9554"/>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666568" y="2683900"/>
            <a:ext cx="5692877" cy="3224729"/>
            <a:chOff x="1666568" y="2683900"/>
            <a:chExt cx="5692877" cy="3224729"/>
          </a:xfrm>
        </p:grpSpPr>
        <p:sp>
          <p:nvSpPr>
            <p:cNvPr id="2" name="Rectangle 1"/>
            <p:cNvSpPr/>
            <p:nvPr/>
          </p:nvSpPr>
          <p:spPr>
            <a:xfrm>
              <a:off x="4041055" y="5323854"/>
              <a:ext cx="958645" cy="584775"/>
            </a:xfrm>
            <a:prstGeom prst="rect">
              <a:avLst/>
            </a:prstGeom>
          </p:spPr>
          <p:txBody>
            <a:bodyPr wrap="square">
              <a:spAutoFit/>
            </a:bodyPr>
            <a:lstStyle/>
            <a:p>
              <a:r>
                <a:rPr lang="bn-BD" sz="3200" dirty="0" smtClean="0">
                  <a:latin typeface="NikoshBAN" pitchFamily="2" charset="0"/>
                  <a:cs typeface="NikoshBAN" pitchFamily="2" charset="0"/>
                </a:rPr>
                <a:t>দই</a:t>
              </a:r>
              <a:endParaRPr lang="en-US" sz="3200" dirty="0"/>
            </a:p>
          </p:txBody>
        </p:sp>
        <p:sp>
          <p:nvSpPr>
            <p:cNvPr id="12" name="Rectangle 11"/>
            <p:cNvSpPr/>
            <p:nvPr/>
          </p:nvSpPr>
          <p:spPr>
            <a:xfrm>
              <a:off x="1666568" y="2683900"/>
              <a:ext cx="958645" cy="584775"/>
            </a:xfrm>
            <a:prstGeom prst="rect">
              <a:avLst/>
            </a:prstGeom>
          </p:spPr>
          <p:txBody>
            <a:bodyPr wrap="square">
              <a:spAutoFit/>
            </a:bodyPr>
            <a:lstStyle/>
            <a:p>
              <a:r>
                <a:rPr lang="bn-BD" sz="3200" dirty="0" smtClean="0">
                  <a:latin typeface="NikoshBAN" pitchFamily="2" charset="0"/>
                  <a:cs typeface="NikoshBAN" pitchFamily="2" charset="0"/>
                </a:rPr>
                <a:t>ডাল</a:t>
              </a:r>
              <a:endParaRPr lang="en-US" sz="3200" dirty="0"/>
            </a:p>
          </p:txBody>
        </p:sp>
        <p:sp>
          <p:nvSpPr>
            <p:cNvPr id="13" name="Rectangle 12"/>
            <p:cNvSpPr/>
            <p:nvPr/>
          </p:nvSpPr>
          <p:spPr>
            <a:xfrm>
              <a:off x="6400800" y="2742894"/>
              <a:ext cx="958645" cy="584775"/>
            </a:xfrm>
            <a:prstGeom prst="rect">
              <a:avLst/>
            </a:prstGeom>
          </p:spPr>
          <p:txBody>
            <a:bodyPr wrap="square">
              <a:spAutoFit/>
            </a:bodyPr>
            <a:lstStyle/>
            <a:p>
              <a:r>
                <a:rPr lang="bn-BD" sz="3200" dirty="0" smtClean="0">
                  <a:latin typeface="NikoshBAN" pitchFamily="2" charset="0"/>
                  <a:cs typeface="NikoshBAN" pitchFamily="2" charset="0"/>
                </a:rPr>
                <a:t>ডিম</a:t>
              </a:r>
              <a:endParaRPr lang="en-US" sz="3200" dirty="0"/>
            </a:p>
          </p:txBody>
        </p:sp>
      </p:grpSp>
      <p:sp>
        <p:nvSpPr>
          <p:cNvPr id="11" name="Rectangle 10"/>
          <p:cNvSpPr/>
          <p:nvPr/>
        </p:nvSpPr>
        <p:spPr>
          <a:xfrm>
            <a:off x="1756077" y="5895742"/>
            <a:ext cx="5969028" cy="584775"/>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3200" dirty="0" smtClean="0">
                <a:solidFill>
                  <a:schemeClr val="tx1"/>
                </a:solidFill>
                <a:latin typeface="NikoshBAN" pitchFamily="2" charset="0"/>
                <a:cs typeface="NikoshBAN" pitchFamily="2" charset="0"/>
              </a:rPr>
              <a:t> বস্তুগুলো কী জাতীয় খাদ্য?</a:t>
            </a:r>
            <a:endParaRPr lang="bn-BD" sz="3200" dirty="0">
              <a:solidFill>
                <a:schemeClr val="tx1"/>
              </a:solidFill>
              <a:latin typeface="NikoshBAN" pitchFamily="2" charset="0"/>
              <a:cs typeface="NikoshBAN" pitchFamily="2" charset="0"/>
            </a:endParaRPr>
          </a:p>
        </p:txBody>
      </p:sp>
      <p:sp>
        <p:nvSpPr>
          <p:cNvPr id="14" name="Rectangle 13"/>
          <p:cNvSpPr/>
          <p:nvPr/>
        </p:nvSpPr>
        <p:spPr>
          <a:xfrm>
            <a:off x="368710" y="5801148"/>
            <a:ext cx="8421329" cy="707886"/>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BD" sz="40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আরো কয়েকটি আমিষ জাতীয় খাদ্যের নাম ও তাদের কাজ বল।</a:t>
            </a:r>
            <a:endParaRPr lang="bn-BD"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0315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heel(1)">
                                      <p:cBhvr>
                                        <p:cTn id="7" dur="2000"/>
                                        <p:tgtEl>
                                          <p:spTgt spid="1024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wheel(1)">
                                      <p:cBhvr>
                                        <p:cTn id="11" dur="2000"/>
                                        <p:tgtEl>
                                          <p:spTgt spid="10242"/>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wheel(1)">
                                      <p:cBhvr>
                                        <p:cTn id="15" dur="2000"/>
                                        <p:tgtEl>
                                          <p:spTgt spid="10244"/>
                                        </p:tgtEl>
                                      </p:cBhvr>
                                    </p:animEffect>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xit" presetSubtype="0" fill="hold" grpId="1" nodeType="clickEffect">
                                  <p:stCondLst>
                                    <p:cond delay="0"/>
                                  </p:stCondLst>
                                  <p:childTnLst>
                                    <p:anim calcmode="lin" valueType="num">
                                      <p:cBhvr>
                                        <p:cTn id="31" dur="1000"/>
                                        <p:tgtEl>
                                          <p:spTgt spid="11"/>
                                        </p:tgtEl>
                                        <p:attrNameLst>
                                          <p:attrName>ppt_w</p:attrName>
                                        </p:attrNameLst>
                                      </p:cBhvr>
                                      <p:tavLst>
                                        <p:tav tm="0">
                                          <p:val>
                                            <p:strVal val="ppt_w"/>
                                          </p:val>
                                        </p:tav>
                                        <p:tav tm="100000">
                                          <p:val>
                                            <p:strVal val="ppt_w*0.70"/>
                                          </p:val>
                                        </p:tav>
                                      </p:tavLst>
                                    </p:anim>
                                    <p:anim calcmode="lin" valueType="num">
                                      <p:cBhvr>
                                        <p:cTn id="32" dur="1000"/>
                                        <p:tgtEl>
                                          <p:spTgt spid="11"/>
                                        </p:tgtEl>
                                        <p:attrNameLst>
                                          <p:attrName>ppt_h</p:attrName>
                                        </p:attrNameLst>
                                      </p:cBhvr>
                                      <p:tavLst>
                                        <p:tav tm="0">
                                          <p:val>
                                            <p:strVal val="ppt_h"/>
                                          </p:val>
                                        </p:tav>
                                        <p:tav tm="100000">
                                          <p:val>
                                            <p:strVal val="ppt_h"/>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2604656" cy="882964"/>
            <a:chOff x="-1" y="0"/>
            <a:chExt cx="2970461" cy="997527"/>
          </a:xfrm>
          <a:solidFill>
            <a:srgbClr val="00B0F0"/>
          </a:solidFill>
        </p:grpSpPr>
        <p:sp>
          <p:nvSpPr>
            <p:cNvPr id="9" name="Pentagon 8"/>
            <p:cNvSpPr/>
            <p:nvPr/>
          </p:nvSpPr>
          <p:spPr>
            <a:xfrm>
              <a:off x="-1" y="0"/>
              <a:ext cx="2970461" cy="99752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p:cNvSpPr/>
            <p:nvPr/>
          </p:nvSpPr>
          <p:spPr>
            <a:xfrm>
              <a:off x="-1" y="99969"/>
              <a:ext cx="2687783" cy="799733"/>
            </a:xfrm>
            <a:prstGeom prst="rect">
              <a:avLst/>
            </a:prstGeom>
            <a:noFill/>
          </p:spPr>
          <p:txBody>
            <a:bodyPr wrap="square">
              <a:spAutoFit/>
            </a:bodyPr>
            <a:lstStyle/>
            <a:p>
              <a:pPr algn="ctr">
                <a:defRPr/>
              </a:pPr>
              <a:r>
                <a:rPr lang="bn-BD" sz="4000" b="1" dirty="0" smtClean="0">
                  <a:solidFill>
                    <a:schemeClr val="bg1"/>
                  </a:solidFill>
                  <a:latin typeface="NikoshBAN" pitchFamily="2" charset="0"/>
                  <a:cs typeface="NikoshBAN" pitchFamily="2" charset="0"/>
                </a:rPr>
                <a:t>একক কাজ</a:t>
              </a:r>
              <a:endParaRPr lang="bn-BD" sz="4000" b="1" dirty="0">
                <a:solidFill>
                  <a:schemeClr val="bg1"/>
                </a:solidFill>
                <a:latin typeface="NikoshBAN" pitchFamily="2" charset="0"/>
                <a:cs typeface="NikoshBAN" pitchFamily="2" charset="0"/>
              </a:endParaRPr>
            </a:p>
          </p:txBody>
        </p:sp>
      </p:grpSp>
      <p:sp>
        <p:nvSpPr>
          <p:cNvPr id="3" name="Rectangle 2"/>
          <p:cNvSpPr/>
          <p:nvPr/>
        </p:nvSpPr>
        <p:spPr>
          <a:xfrm>
            <a:off x="2561110" y="265160"/>
            <a:ext cx="1774925" cy="461665"/>
          </a:xfrm>
          <a:prstGeom prst="rect">
            <a:avLst/>
          </a:prstGeom>
        </p:spPr>
        <p:txBody>
          <a:bodyPr wrap="square">
            <a:spAutoFit/>
          </a:bodyPr>
          <a:lstStyle/>
          <a:p>
            <a:pPr algn="ctr">
              <a:defRPr/>
            </a:pPr>
            <a:r>
              <a:rPr lang="bn-BD" sz="2400" dirty="0" smtClean="0">
                <a:solidFill>
                  <a:srgbClr val="FF0000"/>
                </a:solidFill>
                <a:latin typeface="NikoshBAN" pitchFamily="2" charset="0"/>
                <a:cs typeface="NikoshBAN" pitchFamily="2" charset="0"/>
              </a:rPr>
              <a:t>সময়: ৩ মিনিট</a:t>
            </a:r>
            <a:endParaRPr lang="bn-BD" sz="2400" dirty="0">
              <a:solidFill>
                <a:srgbClr val="FF0000"/>
              </a:solidFill>
              <a:latin typeface="NikoshBAN" pitchFamily="2" charset="0"/>
              <a:cs typeface="NikoshBAN" pitchFamily="2" charset="0"/>
            </a:endParaRPr>
          </a:p>
        </p:txBody>
      </p:sp>
      <p:sp>
        <p:nvSpPr>
          <p:cNvPr id="11" name="Rectangle 10"/>
          <p:cNvSpPr/>
          <p:nvPr/>
        </p:nvSpPr>
        <p:spPr>
          <a:xfrm>
            <a:off x="895026" y="3424630"/>
            <a:ext cx="7319814" cy="584775"/>
          </a:xfrm>
          <a:prstGeom prst="rect">
            <a:avLst/>
          </a:prstGeom>
          <a:noFill/>
          <a:ln w="38100">
            <a:solidFill>
              <a:srgbClr val="00B0F0"/>
            </a:solidFill>
          </a:ln>
          <a:effectLst/>
        </p:spPr>
        <p:txBody>
          <a:bodyPr wrap="square">
            <a:spAutoFit/>
          </a:bodyPr>
          <a:lstStyle/>
          <a:p>
            <a:pPr algn="ctr"/>
            <a:r>
              <a:rPr lang="bn-BD" sz="3200" dirty="0" smtClean="0">
                <a:latin typeface="NikoshBAN" pitchFamily="2" charset="0"/>
                <a:cs typeface="NikoshBAN" pitchFamily="2" charset="0"/>
                <a:sym typeface="Wingdings"/>
              </a:rPr>
              <a:t></a:t>
            </a:r>
            <a:r>
              <a:rPr lang="en-US" sz="3200" dirty="0" smtClean="0">
                <a:latin typeface="NikoshBAN" pitchFamily="2" charset="0"/>
                <a:cs typeface="NikoshBAN" pitchFamily="2" charset="0"/>
                <a:sym typeface="Wingdings"/>
              </a:rPr>
              <a:t> </a:t>
            </a:r>
            <a:r>
              <a:rPr lang="bn-BD" sz="3200" dirty="0" smtClean="0">
                <a:latin typeface="NikoshBAN" pitchFamily="2" charset="0"/>
                <a:cs typeface="NikoshBAN" pitchFamily="2" charset="0"/>
                <a:sym typeface="Wingdings"/>
              </a:rPr>
              <a:t>দেহে অ্যামাইনো এসিডের প্রয়োজন কেন?</a:t>
            </a:r>
          </a:p>
        </p:txBody>
      </p:sp>
    </p:spTree>
    <p:extLst>
      <p:ext uri="{BB962C8B-B14F-4D97-AF65-F5344CB8AC3E}">
        <p14:creationId xmlns:p14="http://schemas.microsoft.com/office/powerpoint/2010/main" val="412799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7151</TotalTime>
  <Words>754</Words>
  <Application>Microsoft Office PowerPoint</Application>
  <PresentationFormat>On-screen Show (4:3)</PresentationFormat>
  <Paragraphs>108</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shabuj</cp:lastModifiedBy>
  <cp:revision>1708</cp:revision>
  <dcterms:created xsi:type="dcterms:W3CDTF">2014-09-29T08:00:15Z</dcterms:created>
  <dcterms:modified xsi:type="dcterms:W3CDTF">2020-01-21T17:00:56Z</dcterms:modified>
</cp:coreProperties>
</file>