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6237-0EEC-4BDA-83CA-6B57580F8F6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F39-99F0-4016-8D5D-DD410398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7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6237-0EEC-4BDA-83CA-6B57580F8F6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F39-99F0-4016-8D5D-DD410398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6237-0EEC-4BDA-83CA-6B57580F8F6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F39-99F0-4016-8D5D-DD410398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4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6237-0EEC-4BDA-83CA-6B57580F8F6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F39-99F0-4016-8D5D-DD410398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1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6237-0EEC-4BDA-83CA-6B57580F8F6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F39-99F0-4016-8D5D-DD410398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6237-0EEC-4BDA-83CA-6B57580F8F6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F39-99F0-4016-8D5D-DD410398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6237-0EEC-4BDA-83CA-6B57580F8F6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F39-99F0-4016-8D5D-DD410398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6237-0EEC-4BDA-83CA-6B57580F8F6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F39-99F0-4016-8D5D-DD410398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2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6237-0EEC-4BDA-83CA-6B57580F8F6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F39-99F0-4016-8D5D-DD410398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6237-0EEC-4BDA-83CA-6B57580F8F6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F39-99F0-4016-8D5D-DD410398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6237-0EEC-4BDA-83CA-6B57580F8F6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F39-99F0-4016-8D5D-DD410398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6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56237-0EEC-4BDA-83CA-6B57580F8F6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0F39-99F0-4016-8D5D-DD410398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1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4836" y="457200"/>
            <a:ext cx="5257800" cy="2215991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bn-BD" sz="166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000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7620"/>
            <a:ext cx="9144000" cy="6850380"/>
            <a:chOff x="0" y="0"/>
            <a:chExt cx="9144000" cy="6858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2" name="L-Shape 21"/>
            <p:cNvSpPr/>
            <p:nvPr/>
          </p:nvSpPr>
          <p:spPr>
            <a:xfrm>
              <a:off x="0" y="6629400"/>
              <a:ext cx="9144000" cy="228600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L-Shape 22"/>
            <p:cNvSpPr/>
            <p:nvPr/>
          </p:nvSpPr>
          <p:spPr>
            <a:xfrm flipV="1">
              <a:off x="0" y="0"/>
              <a:ext cx="9144000" cy="228600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L-Shape 23"/>
            <p:cNvSpPr/>
            <p:nvPr/>
          </p:nvSpPr>
          <p:spPr>
            <a:xfrm>
              <a:off x="0" y="228600"/>
              <a:ext cx="152400" cy="6629400"/>
            </a:xfrm>
            <a:prstGeom prst="corner">
              <a:avLst/>
            </a:prstGeom>
            <a:grpFill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L-Shape 24"/>
            <p:cNvSpPr/>
            <p:nvPr/>
          </p:nvSpPr>
          <p:spPr>
            <a:xfrm flipH="1">
              <a:off x="8915400" y="0"/>
              <a:ext cx="228600" cy="6858000"/>
            </a:xfrm>
            <a:prstGeom prst="corner">
              <a:avLst/>
            </a:prstGeom>
            <a:grpFill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73191"/>
            <a:ext cx="5105400" cy="29787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001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altLang="en-US" sz="7200" dirty="0" smtClean="0">
                <a:latin typeface="NikoshBAN" pitchFamily="2" charset="0"/>
                <a:cs typeface="NikoshBAN" pitchFamily="2" charset="0"/>
              </a:rPr>
              <a:t>কর্তৃ কারক</a:t>
            </a:r>
            <a:endParaRPr lang="en-US" alt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3" name="Content Placeholder 4" descr="Reading Book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3" y="2209800"/>
            <a:ext cx="3081337" cy="2063750"/>
          </a:xfrm>
        </p:spPr>
      </p:pic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990600"/>
          </a:xfrm>
        </p:spPr>
        <p:txBody>
          <a:bodyPr/>
          <a:lstStyle/>
          <a:p>
            <a:r>
              <a:rPr lang="bn-BD" altLang="en-US" sz="4800" u="sng" dirty="0" smtClean="0"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bn-BD" altLang="en-US" sz="4800" dirty="0" smtClean="0">
                <a:latin typeface="NikoshBAN" pitchFamily="2" charset="0"/>
                <a:cs typeface="NikoshBAN" pitchFamily="2" charset="0"/>
              </a:rPr>
              <a:t> বই পড়ছে।</a:t>
            </a:r>
          </a:p>
          <a:p>
            <a:pPr>
              <a:buFont typeface="Arial" charset="0"/>
              <a:buNone/>
            </a:pPr>
            <a:endParaRPr lang="en-US" alt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alt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505200" cy="1143000"/>
          </a:xfrm>
        </p:spPr>
        <p:txBody>
          <a:bodyPr/>
          <a:lstStyle/>
          <a:p>
            <a:r>
              <a:rPr lang="bn-BD" altLang="en-US" smtClean="0">
                <a:latin typeface="NikoshBAN" pitchFamily="2" charset="0"/>
                <a:cs typeface="NikoshBAN" pitchFamily="2" charset="0"/>
              </a:rPr>
              <a:t>কর্ম কারক</a:t>
            </a:r>
            <a:endParaRPr lang="en-US" altLang="en-US" smtClean="0"/>
          </a:p>
        </p:txBody>
      </p:sp>
      <p:pic>
        <p:nvPicPr>
          <p:cNvPr id="11267" name="Content Placeholder 4" descr="Reading Book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352641"/>
            <a:ext cx="1524000" cy="1021080"/>
          </a:xfrm>
        </p:spPr>
      </p:pic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n-BD" altLang="en-US" sz="4800" smtClean="0">
                <a:latin typeface="NikoshBAN" pitchFamily="2" charset="0"/>
                <a:cs typeface="NikoshBAN" pitchFamily="2" charset="0"/>
              </a:rPr>
              <a:t>ছাত্ররা </a:t>
            </a:r>
            <a:r>
              <a:rPr lang="bn-BD" altLang="en-US" sz="4800" u="sng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bn-BD" altLang="en-US" sz="4800" smtClean="0">
                <a:latin typeface="NikoshBAN" pitchFamily="2" charset="0"/>
                <a:cs typeface="NikoshBAN" pitchFamily="2" charset="0"/>
              </a:rPr>
              <a:t> পড়ছে।</a:t>
            </a:r>
          </a:p>
          <a:p>
            <a:r>
              <a:rPr lang="bn-BD" altLang="en-US" sz="4800" smtClean="0">
                <a:latin typeface="NikoshBAN" pitchFamily="2" charset="0"/>
                <a:cs typeface="NikoshBAN" pitchFamily="2" charset="0"/>
              </a:rPr>
              <a:t>প্রশ্নঃ কী পড়ছে?</a:t>
            </a:r>
          </a:p>
          <a:p>
            <a:r>
              <a:rPr lang="bn-BD" altLang="en-US" sz="4800" smtClean="0">
                <a:latin typeface="NikoshBAN" pitchFamily="2" charset="0"/>
                <a:cs typeface="NikoshBAN" pitchFamily="2" charset="0"/>
              </a:rPr>
              <a:t>উত্তরঃ বই</a:t>
            </a:r>
            <a:endParaRPr lang="en-US" altLang="en-US" sz="480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alt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‘কী’ দ্বারা প্রশ্ন করে যে উত্তর পাওয়া যায় তাই হচ্ছে--- </a:t>
            </a:r>
            <a:endParaRPr lang="en-US" alt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572000" cy="868362"/>
          </a:xfrm>
        </p:spPr>
        <p:txBody>
          <a:bodyPr>
            <a:normAutofit fontScale="90000"/>
          </a:bodyPr>
          <a:lstStyle/>
          <a:p>
            <a:r>
              <a:rPr lang="bn-BD" altLang="en-US" sz="7200" smtClean="0">
                <a:latin typeface="NikoshBAN" pitchFamily="2" charset="0"/>
                <a:cs typeface="NikoshBAN" pitchFamily="2" charset="0"/>
              </a:rPr>
              <a:t>করণ কারক</a:t>
            </a:r>
            <a:endParaRPr lang="en-US" altLang="en-US" sz="720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1" name="Content Placeholder 4" descr="cricket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4482"/>
            <a:ext cx="4038600" cy="2657398"/>
          </a:xfrm>
        </p:spPr>
      </p:pic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ছেলেরা </a:t>
            </a:r>
            <a:r>
              <a:rPr lang="bn-BD" u="sng" dirty="0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খেলছে।</a:t>
            </a:r>
          </a:p>
          <a:p>
            <a:pPr>
              <a:defRPr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 ছেলেরা কী খেলছে?</a:t>
            </a:r>
          </a:p>
          <a:p>
            <a:pPr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উত্তরঃ ক্রিকেট।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খেলা খেলতে কোন উপকরণ ব্যবহার হয়েছে কী?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এ খেলায় মানুষের নিয়ম আছে কী?</a:t>
            </a:r>
          </a:p>
          <a:p>
            <a:pPr>
              <a:defRPr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 প্রশ্ন দুটির উত্তর ‘হ্যাঁ’ হয় তাহলে চিহ্নিত শব্দটি হবে--- 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2013238"/>
            <a:ext cx="77308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alt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কীসের দ্বারা’ প্রশ্ন করে যে উত্তর পাওয়া যায় তাই হচ্ছে--- </a:t>
            </a:r>
            <a:endParaRPr lang="en-US" alt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altLang="en-US" sz="1600" b="1" dirty="0"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209800" y="304800"/>
            <a:ext cx="297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400"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altLang="en-US" sz="44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9" name="Picture 2" descr="g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19200"/>
            <a:ext cx="35179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brideg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08075"/>
            <a:ext cx="35052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676400" y="3962400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800" u="sng">
                <a:latin typeface="NikoshBAN" pitchFamily="2" charset="0"/>
                <a:cs typeface="NikoshBAN" pitchFamily="2" charset="0"/>
              </a:rPr>
              <a:t>সৎপাত্রে</a:t>
            </a:r>
            <a:r>
              <a:rPr lang="bn-BD" altLang="en-US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800">
                <a:latin typeface="NikoshBAN" pitchFamily="2" charset="0"/>
                <a:cs typeface="NikoshBAN" pitchFamily="2" charset="0"/>
              </a:rPr>
              <a:t>কন্যা দান কর।</a:t>
            </a:r>
            <a:endParaRPr lang="en-US" altLang="en-US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838200" y="4724400"/>
            <a:ext cx="6400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400" dirty="0">
                <a:latin typeface="NikoshBAN" pitchFamily="2" charset="0"/>
                <a:cs typeface="NikoshBAN" pitchFamily="2" charset="0"/>
              </a:rPr>
              <a:t>প্রশ্নঃ কাকে দান কর?</a:t>
            </a:r>
          </a:p>
          <a:p>
            <a:pPr eaLnBrk="1" hangingPunct="1"/>
            <a:r>
              <a:rPr lang="bn-BD" altLang="en-US" sz="4400" dirty="0">
                <a:latin typeface="NikoshBAN" pitchFamily="2" charset="0"/>
                <a:cs typeface="NikoshBAN" pitchFamily="2" charset="0"/>
              </a:rPr>
              <a:t>উত্তরঃ সৎপাত্রে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4341" grpId="0"/>
      <p:bldP spid="143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0200" y="838200"/>
            <a:ext cx="67818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‘কাকে’ /‘কারে’ দ্বারা প্রশ্ন করে যে উত্তর পাওয়া যায় তাই হচ্ছে--- </a:t>
            </a:r>
            <a:endParaRPr lang="en-US" altLang="en-US" sz="1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altLang="en-US" sz="1800" dirty="0"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3657600"/>
            <a:ext cx="708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400">
                <a:latin typeface="NikoshBAN" pitchFamily="2" charset="0"/>
                <a:cs typeface="NikoshBAN" pitchFamily="2" charset="0"/>
              </a:rPr>
              <a:t>স্বত্ত্ব ত্যাগ স্বীকার করা বুঝালে হবে---</a:t>
            </a:r>
            <a:endParaRPr lang="en-US" alt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eggar-Banglade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066800"/>
            <a:ext cx="2692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057400" y="4191000"/>
            <a:ext cx="5638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5400">
                <a:latin typeface="NikoshBAN" pitchFamily="2" charset="0"/>
                <a:cs typeface="NikoshBAN" pitchFamily="2" charset="0"/>
              </a:rPr>
              <a:t>প্রশ্নঃ কাকে ভিক্ষা দাও?</a:t>
            </a:r>
          </a:p>
          <a:p>
            <a:pPr eaLnBrk="1" hangingPunct="1"/>
            <a:r>
              <a:rPr lang="bn-BD" altLang="en-US" sz="5400">
                <a:latin typeface="NikoshBAN" pitchFamily="2" charset="0"/>
                <a:cs typeface="NikoshBAN" pitchFamily="2" charset="0"/>
              </a:rPr>
              <a:t>উত্তরঃ ভিক্ষুককে</a:t>
            </a:r>
            <a:endParaRPr lang="en-US" altLang="en-US" sz="5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057400" y="3124200"/>
            <a:ext cx="563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5400" u="sng">
                <a:latin typeface="NikoshBAN" pitchFamily="2" charset="0"/>
                <a:cs typeface="NikoshBAN" pitchFamily="2" charset="0"/>
              </a:rPr>
              <a:t>ভিক্ষুককে</a:t>
            </a:r>
            <a:r>
              <a:rPr lang="bn-BD" altLang="en-US" sz="5400">
                <a:latin typeface="NikoshBAN" pitchFamily="2" charset="0"/>
                <a:cs typeface="NikoshBAN" pitchFamily="2" charset="0"/>
              </a:rPr>
              <a:t> ভিক্ষা দাও।</a:t>
            </a:r>
            <a:endParaRPr lang="en-US" altLang="en-US" sz="5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Milk Mac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5720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Dairy-products milkto but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2667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057400" y="2514600"/>
            <a:ext cx="495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6000" u="sng">
                <a:latin typeface="NikoshBAN" pitchFamily="2" charset="0"/>
                <a:cs typeface="NikoshBAN" pitchFamily="2" charset="0"/>
              </a:rPr>
              <a:t>দুধ থেকে </a:t>
            </a:r>
            <a:r>
              <a:rPr lang="bn-BD" altLang="en-US" sz="6000">
                <a:latin typeface="NikoshBAN" pitchFamily="2" charset="0"/>
                <a:cs typeface="NikoshBAN" pitchFamily="2" charset="0"/>
              </a:rPr>
              <a:t>মাখন হয়।</a:t>
            </a:r>
            <a:endParaRPr lang="en-US" altLang="en-US" sz="6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752600" y="3810000"/>
            <a:ext cx="6477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5400">
                <a:latin typeface="NikoshBAN" pitchFamily="2" charset="0"/>
                <a:cs typeface="NikoshBAN" pitchFamily="2" charset="0"/>
              </a:rPr>
              <a:t>প্রশ্নঃ কোথা হতে মাখন হয়?</a:t>
            </a:r>
          </a:p>
          <a:p>
            <a:pPr eaLnBrk="1" hangingPunct="1"/>
            <a:r>
              <a:rPr lang="bn-BD" altLang="en-US" sz="5400">
                <a:latin typeface="NikoshBAN" pitchFamily="2" charset="0"/>
                <a:cs typeface="NikoshBAN" pitchFamily="2" charset="0"/>
              </a:rPr>
              <a:t>উত্তরঃ দুধ হতে </a:t>
            </a:r>
            <a:endParaRPr lang="en-US" altLang="en-US" sz="5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685800"/>
            <a:ext cx="6096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8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‘কোথা হতে’ দ্বারা প্রশ্ন করে যে উত্তর পাওয়া যায় তাই হচ্ছে--- </a:t>
            </a:r>
            <a:endParaRPr lang="en-US" altLang="en-US" sz="48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2819400"/>
            <a:ext cx="388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6000">
                <a:latin typeface="NikoshBAN" pitchFamily="2" charset="0"/>
                <a:cs typeface="NikoshBAN" pitchFamily="2" charset="0"/>
              </a:rPr>
              <a:t>অপাদান কারক</a:t>
            </a:r>
            <a:endParaRPr lang="en-US" altLang="en-US" sz="600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590800" y="3810000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000" u="sng">
                <a:latin typeface="NikoshBAN" pitchFamily="2" charset="0"/>
                <a:cs typeface="NikoshBAN" pitchFamily="2" charset="0"/>
              </a:rPr>
              <a:t>বসন্তকালে</a:t>
            </a:r>
            <a:r>
              <a:rPr lang="bn-BD" altLang="en-US" sz="4000">
                <a:latin typeface="NikoshBAN" pitchFamily="2" charset="0"/>
                <a:cs typeface="NikoshBAN" pitchFamily="2" charset="0"/>
              </a:rPr>
              <a:t> কোকিল ডাকে।</a:t>
            </a:r>
            <a:endParaRPr lang="en-US" alt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209800" y="4648200"/>
            <a:ext cx="541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 কোন কালে কোকিল ডাকে?</a:t>
            </a:r>
          </a:p>
          <a:p>
            <a:pPr eaLnBrk="1" hangingPunct="1"/>
            <a:r>
              <a:rPr lang="bn-BD" altLang="en-US" sz="36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  বসন্তকালে।</a:t>
            </a:r>
            <a:endParaRPr lang="en-US" altLang="en-US" sz="360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8" name="Picture 4" descr="cuckoo-young-bird-xxx2z8h0086m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1109"/>
            <a:ext cx="4343400" cy="290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595313"/>
            <a:ext cx="3810000" cy="92868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3810000"/>
            <a:ext cx="4419600" cy="2209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আনোয়ার হোসেন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সহকারী শিক্ষক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 জালালিয়া ফাযিল মাদ্রাসা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bn-BD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</a:t>
            </a:r>
            <a:r>
              <a:rPr lang="bn-BD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১৭২৭ ২৩৭০৬৬</a:t>
            </a:r>
            <a:endParaRPr lang="en-US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0542" y="583023"/>
            <a:ext cx="3609109" cy="77706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BD" sz="3200" dirty="0">
                <a:ln>
                  <a:solidFill>
                    <a:schemeClr val="bg2"/>
                  </a:solidFill>
                </a:ln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ln>
                <a:solidFill>
                  <a:schemeClr val="bg2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3810000"/>
            <a:ext cx="3886200" cy="2553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৯ম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অধ্যায়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৭ম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পরিচ্ছেদ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বিষয়ঃ বাংলা ২য় পত্র</a:t>
            </a:r>
          </a:p>
          <a:p>
            <a:pPr algn="ctr" eaLnBrk="1" hangingPunct="1"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50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 eaLnBrk="1" hangingPunct="1"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তাং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22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01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2020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F:\photo and Another Document\family pic\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574800"/>
            <a:ext cx="2043112" cy="2066925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8" y="1360084"/>
            <a:ext cx="1795688" cy="24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8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38400" y="3389024"/>
            <a:ext cx="472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800" b="1" dirty="0"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altLang="en-US" sz="4800" b="1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altLang="en-US" sz="1800" b="1" dirty="0"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1371600"/>
            <a:ext cx="670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‘কখন/ কোথায়’ দ্বারা প্রশ্ন করে যে উত্তর পাওয়া যায় তাই হচ্ছে---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8494" y="533400"/>
            <a:ext cx="330041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722814" y="2058988"/>
            <a:ext cx="496" cy="266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66800" y="2057400"/>
            <a:ext cx="7162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065214" y="2516188"/>
            <a:ext cx="496" cy="190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265614" y="2592388"/>
            <a:ext cx="496" cy="228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228014" y="2668588"/>
            <a:ext cx="496" cy="228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1000" y="2590800"/>
            <a:ext cx="2438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কালাধিকরণ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2667000"/>
            <a:ext cx="2514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আধারাধিকরণ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2667000"/>
            <a:ext cx="2286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ভাবাধিকরণ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572000" y="4038600"/>
            <a:ext cx="248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43000" y="4114800"/>
            <a:ext cx="7315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141414" y="4725988"/>
            <a:ext cx="496" cy="266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3400" y="4800600"/>
            <a:ext cx="2514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ঐকদেশিক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10000" y="4876800"/>
            <a:ext cx="2286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অভিব্যাপক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722814" y="4648200"/>
            <a:ext cx="248" cy="266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8380414" y="4724400"/>
            <a:ext cx="248" cy="266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629400" y="4876800"/>
            <a:ext cx="2133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বৈষয়িক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  <p:bldP spid="18" grpId="0" animBg="1"/>
      <p:bldP spid="34" grpId="0" animBg="1"/>
      <p:bldP spid="35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 - fish po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81" y="1479031"/>
            <a:ext cx="3703638" cy="24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4038600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00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altLang="en-US" sz="4000" u="sng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bn-BD" altLang="en-US" sz="4000">
                <a:latin typeface="NikoshBAN" pitchFamily="2" charset="0"/>
                <a:cs typeface="NikoshBAN" pitchFamily="2" charset="0"/>
              </a:rPr>
              <a:t> মাছ আছে।</a:t>
            </a:r>
            <a:endParaRPr lang="en-US" alt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4876800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প্রশ্নঃ কোথায় মাছ আছে?</a:t>
            </a:r>
          </a:p>
          <a:p>
            <a:pPr eaLnBrk="1" hangingPunct="1"/>
            <a:r>
              <a:rPr lang="bn-BD" altLang="en-US" sz="3600" dirty="0">
                <a:latin typeface="NikoshBAN" pitchFamily="2" charset="0"/>
                <a:cs typeface="NikoshBAN" pitchFamily="2" charset="0"/>
              </a:rPr>
              <a:t>     উত্তরঃ পুকুরে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4572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000">
                <a:latin typeface="NikoshBAN" pitchFamily="2" charset="0"/>
                <a:cs typeface="NikoshBAN" pitchFamily="2" charset="0"/>
              </a:rPr>
              <a:t>ঐকদেশিক অধিকরণ</a:t>
            </a:r>
            <a:endParaRPr lang="en-US" alt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7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ea 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87488"/>
            <a:ext cx="3505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2286000" y="4585855"/>
            <a:ext cx="358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3600" u="sng" dirty="0">
                <a:latin typeface="NikoshBAN" pitchFamily="2" charset="0"/>
                <a:cs typeface="NikoshBAN" pitchFamily="2" charset="0"/>
              </a:rPr>
              <a:t>নদীতে </a:t>
            </a:r>
            <a:r>
              <a:rPr lang="bn-BD" altLang="en-US" sz="3600" dirty="0">
                <a:latin typeface="NikoshBAN" pitchFamily="2" charset="0"/>
                <a:cs typeface="NikoshBAN" pitchFamily="2" charset="0"/>
              </a:rPr>
              <a:t> পানি আছে।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altLang="en-US" sz="1800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04800"/>
            <a:ext cx="3657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অভিব্যাপক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Weak in Mat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70" y="1728241"/>
            <a:ext cx="4977775" cy="314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653145" y="609600"/>
            <a:ext cx="434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bn-BD" alt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বৈষয়িক অধিকরণ</a:t>
            </a:r>
            <a:endParaRPr lang="en-US" alt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1600200" y="5265003"/>
            <a:ext cx="571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bn-BD" alt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রহিমা </a:t>
            </a:r>
            <a:r>
              <a:rPr lang="bn-BD" altLang="en-US" sz="4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অংকে</a:t>
            </a:r>
            <a:r>
              <a:rPr lang="bn-BD" alt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bn-BD" alt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alt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62200" y="1228725"/>
            <a:ext cx="3581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66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alt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2590800"/>
            <a:ext cx="8382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 নির্ণয় করঃ</a:t>
            </a:r>
          </a:p>
          <a:p>
            <a:pPr eaLnBrk="1" hangingPunct="1">
              <a:defRPr/>
            </a:pPr>
            <a:r>
              <a:rPr lang="bn-BD" sz="2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সানুর আলী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 বাড়ি থেকে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গরিব মানুষদেরকে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 হাতে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দান করতেন।</a:t>
            </a:r>
          </a:p>
          <a:p>
            <a:pPr eaLnBrk="1" hangingPunct="1">
              <a:defRPr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কর্ম কারক ও সম্প্রদান কারকের মধ্যে পার্থক্য ণির্ণয় করে দুটি করে উদাহরণ দাও।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altLang="en-US" sz="6000" b="1" dirty="0" smtClean="0">
                <a:latin typeface="NikoshBAN" pitchFamily="2" charset="0"/>
                <a:cs typeface="NikoshBAN" pitchFamily="2" charset="0"/>
              </a:rPr>
              <a:t>কারক নির্ণয় কর</a:t>
            </a:r>
            <a:endParaRPr lang="en-US" altLang="en-US" sz="6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5" name="Content Placeholder 4" descr="Kamlapur_Railway_Station_02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263" y="2057400"/>
            <a:ext cx="3741737" cy="2805113"/>
          </a:xfrm>
        </p:spPr>
      </p:pic>
      <p:pic>
        <p:nvPicPr>
          <p:cNvPr id="28676" name="Content Placeholder 5" descr="train left from stati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3203"/>
            <a:ext cx="4038600" cy="2599957"/>
          </a:xfrm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304800" y="5105400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000" u="sng">
                <a:latin typeface="NikoshBAN" pitchFamily="2" charset="0"/>
                <a:cs typeface="NikoshBAN" pitchFamily="2" charset="0"/>
              </a:rPr>
              <a:t>ট্রেনটি</a:t>
            </a:r>
            <a:r>
              <a:rPr lang="bn-BD" altLang="en-US" sz="4000">
                <a:latin typeface="NikoshBAN" pitchFamily="2" charset="0"/>
                <a:cs typeface="NikoshBAN" pitchFamily="2" charset="0"/>
              </a:rPr>
              <a:t> স্টেশনে প্রবেশ করল।</a:t>
            </a:r>
            <a:endParaRPr lang="en-US" alt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5105400" y="5029200"/>
            <a:ext cx="3640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n-BD" altLang="en-US" sz="4400" u="sng">
                <a:latin typeface="NikoshBAN" pitchFamily="2" charset="0"/>
                <a:cs typeface="NikoshBAN" pitchFamily="2" charset="0"/>
              </a:rPr>
              <a:t>ট্রেনটি</a:t>
            </a:r>
            <a:r>
              <a:rPr lang="bn-BD" altLang="en-US" sz="4400">
                <a:latin typeface="NikoshBAN" pitchFamily="2" charset="0"/>
                <a:cs typeface="NikoshBAN" pitchFamily="2" charset="0"/>
              </a:rPr>
              <a:t> স্টেশন ছাড়ল।</a:t>
            </a:r>
            <a:endParaRPr lang="en-US" alt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1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7" grpId="0"/>
      <p:bldP spid="286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altLang="en-US" smtClean="0">
                <a:latin typeface="NikoshBAN" pitchFamily="2" charset="0"/>
                <a:cs typeface="NikoshBAN" pitchFamily="2" charset="0"/>
              </a:rPr>
              <a:t>। কারক নির্ণয় করঃ</a:t>
            </a:r>
            <a:endParaRPr lang="en-US" altLang="en-US" smtClean="0"/>
          </a:p>
        </p:txBody>
      </p:sp>
      <p:pic>
        <p:nvPicPr>
          <p:cNvPr id="29699" name="Content Placeholder 4" descr="rai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75" y="1600200"/>
            <a:ext cx="3246438" cy="3348038"/>
          </a:xfrm>
        </p:spPr>
      </p:pic>
      <p:pic>
        <p:nvPicPr>
          <p:cNvPr id="29700" name="Content Placeholder 5" descr="rainfall from roof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56" y="2339181"/>
            <a:ext cx="1847088" cy="3048000"/>
          </a:xfrm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09600" y="55626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18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b="1" u="sng">
                <a:latin typeface="NikoshBAN" pitchFamily="2" charset="0"/>
                <a:cs typeface="NikoshBAN" pitchFamily="2" charset="0"/>
              </a:rPr>
              <a:t>আকাশ হতে </a:t>
            </a:r>
            <a:r>
              <a:rPr lang="bn-BD" altLang="en-US" b="1">
                <a:latin typeface="NikoshBAN" pitchFamily="2" charset="0"/>
                <a:cs typeface="NikoshBAN" pitchFamily="2" charset="0"/>
              </a:rPr>
              <a:t>বৃষ্টি পড়ে।</a:t>
            </a:r>
            <a:endParaRPr lang="en-US" altLang="en-US">
              <a:latin typeface="Arial" charset="0"/>
            </a:endParaRP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5715000" y="5638800"/>
            <a:ext cx="2667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u="sng">
                <a:latin typeface="NikoshBAN" pitchFamily="2" charset="0"/>
                <a:cs typeface="NikoshBAN" pitchFamily="2" charset="0"/>
              </a:rPr>
              <a:t>ছাদ হতে </a:t>
            </a:r>
            <a:r>
              <a:rPr lang="bn-BD" altLang="en-US" b="1">
                <a:latin typeface="NikoshBAN" pitchFamily="2" charset="0"/>
                <a:cs typeface="NikoshBAN" pitchFamily="2" charset="0"/>
              </a:rPr>
              <a:t>বৃষ্টি পড়ে।</a:t>
            </a:r>
            <a:endParaRPr lang="en-US" altLang="en-US" b="1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1" grpId="0"/>
      <p:bldP spid="297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bn-BD" altLang="en-US" sz="72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altLang="en-US" sz="7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838200" y="2057400"/>
            <a:ext cx="7467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bn-BD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কারক কাকে বলে?</a:t>
            </a:r>
          </a:p>
          <a:p>
            <a:pPr eaLnBrk="1" hangingPunct="1">
              <a:buFont typeface="Arial" charset="0"/>
              <a:buChar char="•"/>
            </a:pPr>
            <a:r>
              <a:rPr lang="bn-BD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সুন্দরবনে </a:t>
            </a:r>
            <a:r>
              <a:rPr lang="bn-BD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বাঘ আছে। সুন্দরবনে কোন কারক? </a:t>
            </a:r>
          </a:p>
          <a:p>
            <a:pPr eaLnBrk="1" hangingPunct="1">
              <a:buFont typeface="Arial" charset="0"/>
              <a:buChar char="•"/>
            </a:pPr>
            <a:r>
              <a:rPr lang="bn-BD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সম্বন্ধ পদ ও সম্বোধন পদ কারক নয় কেন? </a:t>
            </a:r>
            <a:endParaRPr lang="en-US" alt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477000" cy="1143000"/>
          </a:xfrm>
        </p:spPr>
        <p:txBody>
          <a:bodyPr>
            <a:normAutofit/>
          </a:bodyPr>
          <a:lstStyle/>
          <a:p>
            <a:r>
              <a:rPr lang="bn-BD" altLang="en-US" sz="6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altLang="en-US" sz="6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2133600"/>
            <a:ext cx="807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বিভিন্ন বাক্য লিখে সকল কারকের একটি করে উদাহরণ দাও।</a:t>
            </a:r>
            <a:endParaRPr lang="en-US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elping to poor man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500" r="10500"/>
          <a:stretch>
            <a:fillRect/>
          </a:stretch>
        </p:blipFill>
        <p:spPr>
          <a:solidFill>
            <a:schemeClr val="accent6">
              <a:lumMod val="75000"/>
            </a:schemeClr>
          </a:solidFill>
          <a:ln w="12700"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953000"/>
            <a:ext cx="7696200" cy="1447800"/>
          </a:xfrm>
        </p:spPr>
        <p:txBody>
          <a:bodyPr>
            <a:normAutofit/>
          </a:bodyPr>
          <a:lstStyle/>
          <a:p>
            <a:r>
              <a:rPr lang="bn-BD" altLang="en-US" sz="3600" b="1" dirty="0" smtClean="0">
                <a:latin typeface="NikoshBAN" pitchFamily="2" charset="0"/>
                <a:cs typeface="NikoshBAN" pitchFamily="2" charset="0"/>
              </a:rPr>
              <a:t>জনাব কবির সাহেব নিজস্ব তহবিল থেকে প্রতিদিন গরিব মানুষদেরকে নিজ হাতে চাল বিতরণ করতেন।</a:t>
            </a:r>
            <a:endParaRPr lang="en-US" alt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5800" y="1447800"/>
            <a:ext cx="1600200" cy="1752600"/>
          </a:xfrm>
          <a:prstGeom prst="wedgeEllipseCallout">
            <a:avLst>
              <a:gd name="adj1" fmla="val 82916"/>
              <a:gd name="adj2" fmla="val 129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ছবিটি দেখে কী বুঝা যাচ্ছে?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229600" cy="1447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7200" b="1" cap="all" dirty="0" smtClean="0"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sz="7200" b="1" cap="all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85800"/>
            <a:ext cx="31242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কবির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609600"/>
            <a:ext cx="35052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72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চাল বিতরণ</a:t>
            </a:r>
            <a:endParaRPr lang="en-US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2549832">
            <a:off x="1165225" y="2195513"/>
            <a:ext cx="3181350" cy="1905000"/>
          </a:xfrm>
          <a:prstGeom prst="rightArrow">
            <a:avLst>
              <a:gd name="adj1" fmla="val 41264"/>
              <a:gd name="adj2" fmla="val 441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 পদ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9258215" flipH="1">
            <a:off x="4962525" y="2281238"/>
            <a:ext cx="3273425" cy="1676400"/>
          </a:xfrm>
          <a:prstGeom prst="rightArrow">
            <a:avLst>
              <a:gd name="adj1" fmla="val 49522"/>
              <a:gd name="adj2" fmla="val 640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33800" y="4114800"/>
            <a:ext cx="1981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572001" y="5561012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33800" y="5943600"/>
            <a:ext cx="2286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0973" y="2362200"/>
            <a:ext cx="4648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13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পাঠ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3288" y="457200"/>
            <a:ext cx="3617912" cy="1066800"/>
          </a:xfrm>
        </p:spPr>
        <p:txBody>
          <a:bodyPr>
            <a:normAutofit fontScale="92500" lnSpcReduction="20000"/>
          </a:bodyPr>
          <a:lstStyle/>
          <a:p>
            <a:r>
              <a:rPr lang="bn-BD" altLang="en-US" sz="800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altLang="en-US" sz="80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" y="1752600"/>
            <a:ext cx="883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bn-BD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 কারকের সংজ্ঞাসহ কর্তৃ, কর্ম, করণ,</a:t>
            </a:r>
          </a:p>
          <a:p>
            <a:pPr eaLnBrk="1" hangingPunct="1">
              <a:defRPr/>
            </a:pPr>
            <a:r>
              <a:rPr lang="bn-BD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সম্প্রদান, অপাদান ও অধিকরণ কারকের সংজ্ঞা দিতে পারবে।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bn-BD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কারকের প্রকারভেদ বলতে পারবে। 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bn-BD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ক্রিয়া পদের সাথে নাম পদের সম্পর্ক নির্ণয় করতে পারবে।</a:t>
            </a:r>
            <a:endParaRPr lang="en-US" alt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bn-BD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কর্তৃ, কর্ম, করণ, সম্প্রদান, অপাদান ও অধিকরণ কারক নির্ণয় করতে পারবে।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197350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2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971800" y="457200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800" b="1" dirty="0">
                <a:latin typeface="NikoshBAN" pitchFamily="2" charset="0"/>
                <a:cs typeface="NikoshBAN" pitchFamily="2" charset="0"/>
              </a:rPr>
              <a:t>কারকের ছড়া</a:t>
            </a:r>
            <a:endParaRPr lang="en-US" alt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81000" y="1524000"/>
            <a:ext cx="8153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 ব্যাকরণে ‘কারক’ শব্দতত্ত্বে আলোচনা </a:t>
            </a:r>
            <a:r>
              <a:rPr lang="bn-BD" alt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হয়,কৃ+ণক</a:t>
            </a:r>
            <a:r>
              <a:rPr lang="bn-BD" alt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 কারক; অর্থ ‘যা ক্রিয়া সম্পাদন করে’ হয়</a:t>
            </a:r>
            <a:r>
              <a:rPr lang="bn-BD" alt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যদি </a:t>
            </a:r>
            <a:r>
              <a:rPr lang="bn-BD" alt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 পদের  সাথে নাম পদের সম্পর্ক  </a:t>
            </a:r>
            <a:r>
              <a:rPr lang="bn-BD" alt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 তবেই </a:t>
            </a:r>
            <a:r>
              <a:rPr lang="bn-BD" alt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কেবল তাকে  ‘কারক’ বলা যেতে পারে।</a:t>
            </a:r>
          </a:p>
          <a:p>
            <a:pPr eaLnBrk="1" hangingPunct="1"/>
            <a:r>
              <a:rPr lang="bn-BD" altLang="en-US" sz="28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কারকের  প্রকারভেদে </a:t>
            </a:r>
          </a:p>
          <a:p>
            <a:pPr eaLnBrk="1" hangingPunct="1"/>
            <a:r>
              <a:rPr lang="bn-BD" alt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BD" alt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 ছয় প্রকার,</a:t>
            </a:r>
            <a:endParaRPr lang="en-US" alt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BD" alt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 ব্যাকরণে লেখা আছে শুন বারবার।</a:t>
            </a:r>
          </a:p>
          <a:p>
            <a:pPr eaLnBrk="1" hangingPunct="1"/>
            <a:r>
              <a:rPr lang="bn-BD" alt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কারক চেনার অনেক উপায় </a:t>
            </a:r>
            <a:r>
              <a:rPr lang="bn-BD" alt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আছে, এক </a:t>
            </a:r>
            <a:r>
              <a:rPr lang="bn-BD" alt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 করে নিয়ম বুঝলে ভয় নেই আর পিছে।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828800" y="1066800"/>
            <a:ext cx="5334000" cy="510540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57600" y="3124200"/>
            <a:ext cx="17526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391400" y="1905000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sz="4000">
                <a:latin typeface="NikoshBAN" pitchFamily="2" charset="0"/>
                <a:cs typeface="NikoshBAN" pitchFamily="2" charset="0"/>
              </a:rPr>
              <a:t>কর্ম</a:t>
            </a:r>
            <a:endParaRPr lang="en-US" alt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114800" y="3810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bn-BD" altLang="en-US" sz="4000">
                <a:latin typeface="NikoshBAN" pitchFamily="2" charset="0"/>
                <a:cs typeface="NikoshBAN" pitchFamily="2" charset="0"/>
              </a:rPr>
              <a:t>কর্তৃ </a:t>
            </a:r>
            <a:endParaRPr lang="en-US" alt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57200" y="1676400"/>
            <a:ext cx="1509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n-BD" altLang="en-US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600">
                <a:latin typeface="NikoshBAN" pitchFamily="2" charset="0"/>
                <a:cs typeface="NikoshBAN" pitchFamily="2" charset="0"/>
              </a:rPr>
              <a:t>অধিকরণ</a:t>
            </a:r>
            <a:endParaRPr lang="en-US" alt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4191000" y="6335713"/>
            <a:ext cx="1219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bn-BD" altLang="en-US" sz="3200"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altLang="en-US" sz="3200"/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7162800" y="4800600"/>
            <a:ext cx="1017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n-BD" altLang="en-US" sz="4400">
                <a:latin typeface="NikoshBAN" pitchFamily="2" charset="0"/>
                <a:cs typeface="NikoshBAN" pitchFamily="2" charset="0"/>
              </a:rPr>
              <a:t>করণ</a:t>
            </a:r>
            <a:endParaRPr lang="en-US" altLang="en-US" sz="4400"/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533400" y="50292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bn-BD" altLang="en-US" sz="3200">
                <a:latin typeface="NikoshBAN" pitchFamily="2" charset="0"/>
                <a:cs typeface="NikoshBAN" pitchFamily="2" charset="0"/>
              </a:rPr>
              <a:t>অপাদান</a:t>
            </a:r>
            <a:endParaRPr lang="en-US" alt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244" grpId="0"/>
      <p:bldP spid="10245" grpId="0"/>
      <p:bldP spid="10246" grpId="0"/>
      <p:bldP spid="10247" grpId="0"/>
      <p:bldP spid="10248" grpId="0"/>
      <p:bldP spid="102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92162"/>
          </a:xfrm>
        </p:spPr>
        <p:txBody>
          <a:bodyPr>
            <a:normAutofit fontScale="90000"/>
          </a:bodyPr>
          <a:lstStyle/>
          <a:p>
            <a:r>
              <a:rPr lang="bn-BD" altLang="en-US" sz="5400" smtClean="0">
                <a:latin typeface="NikoshBAN" pitchFamily="2" charset="0"/>
                <a:cs typeface="NikoshBAN" pitchFamily="2" charset="0"/>
              </a:rPr>
              <a:t>কারক চেনার সহজ উপায়</a:t>
            </a:r>
            <a:endParaRPr lang="en-US" altLang="en-US" sz="54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05200" y="2438400"/>
            <a:ext cx="20574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228307" y="2170906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 rot="10800000" flipV="1">
            <a:off x="2743200" y="3162300"/>
            <a:ext cx="762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62600" y="3200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4"/>
          </p:cNvCxnSpPr>
          <p:nvPr/>
        </p:nvCxnSpPr>
        <p:spPr>
          <a:xfrm rot="16200000" flipH="1">
            <a:off x="4248150" y="4171950"/>
            <a:ext cx="609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3200400" y="36576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5340350" y="3590925"/>
            <a:ext cx="517525" cy="53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29000" y="1295400"/>
            <a:ext cx="1905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কে/ কারা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81400" y="4648200"/>
            <a:ext cx="1905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00800" y="2895600"/>
            <a:ext cx="1905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" y="2971800"/>
            <a:ext cx="236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কখন/কোথায়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0600" y="4191000"/>
            <a:ext cx="236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 থেকে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15000" y="4267200"/>
            <a:ext cx="2286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কীসের দ্বারা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567</Words>
  <Application>Microsoft Office PowerPoint</Application>
  <PresentationFormat>On-screen Show (4:3)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কারক চেনার সহজ উপায়</vt:lpstr>
      <vt:lpstr>কর্তৃ কারক</vt:lpstr>
      <vt:lpstr>কর্ম কারক</vt:lpstr>
      <vt:lpstr>করণ কারক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কারক নির্ণয় কর</vt:lpstr>
      <vt:lpstr>4। কারক নির্ণয় করঃ</vt:lpstr>
      <vt:lpstr>মূল্যায়ন</vt:lpstr>
      <vt:lpstr>বাড়ির কাজ</vt:lpstr>
      <vt:lpstr>তোমাদের সকলকে ধন্যবাদ।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Anowar</dc:creator>
  <cp:lastModifiedBy>User</cp:lastModifiedBy>
  <cp:revision>25</cp:revision>
  <dcterms:created xsi:type="dcterms:W3CDTF">2020-01-22T11:30:30Z</dcterms:created>
  <dcterms:modified xsi:type="dcterms:W3CDTF">2020-01-22T16:53:06Z</dcterms:modified>
</cp:coreProperties>
</file>