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3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5618F-1069-4C74-BEEC-44797B96041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85E4A-45D7-4A9D-BE72-97A0D5A22D9A}">
      <dgm:prSet phldrT="[Text]" custT="1"/>
      <dgm:spPr/>
      <dgm:t>
        <a:bodyPr/>
        <a:lstStyle/>
        <a:p>
          <a:r>
            <a:rPr lang="bn-BD" sz="4400" dirty="0" smtClean="0">
              <a:latin typeface="NikoshBAN" pitchFamily="2" charset="0"/>
              <a:cs typeface="NikoshBAN" pitchFamily="2" charset="0"/>
            </a:rPr>
            <a:t>সমাস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46AFF42D-A343-4B6A-B99A-D66A9B6B50CF}" type="parTrans" cxnId="{FD7374AC-61F0-4E38-A103-0F31AA557621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7B6D330C-89A3-4608-9E80-2B442910BD9F}" type="sibTrans" cxnId="{FD7374AC-61F0-4E38-A103-0F31AA557621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F885D713-950E-4443-B7C3-8C225A68EED8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দ্বিগু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55C59FAA-39C4-4AB1-AFE1-36353FBAED34}" type="parTrans" cxnId="{A136CEBA-F0F7-450B-A22A-3123681132C6}">
      <dgm:prSet custT="1"/>
      <dgm:spPr/>
      <dgm:t>
        <a:bodyPr/>
        <a:lstStyle/>
        <a:p>
          <a:endParaRPr lang="en-US" sz="700">
            <a:latin typeface="NikoshBAN" pitchFamily="2" charset="0"/>
            <a:cs typeface="NikoshBAN" pitchFamily="2" charset="0"/>
          </a:endParaRPr>
        </a:p>
      </dgm:t>
    </dgm:pt>
    <dgm:pt modelId="{60237E9C-2B11-4C02-A3BB-56C58441D9A0}" type="sibTrans" cxnId="{A136CEBA-F0F7-450B-A22A-3123681132C6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C43E589F-8F27-4270-B629-E54478947DAA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তৎপুরুষ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FF65BC7-DBD5-45C6-8EAF-817F27040446}" type="parTrans" cxnId="{DCB2E7E1-49FD-472D-8033-EDBD8A25B57D}">
      <dgm:prSet custT="1"/>
      <dgm:spPr/>
      <dgm:t>
        <a:bodyPr/>
        <a:lstStyle/>
        <a:p>
          <a:endParaRPr lang="en-US" sz="700">
            <a:latin typeface="NikoshBAN" pitchFamily="2" charset="0"/>
            <a:cs typeface="NikoshBAN" pitchFamily="2" charset="0"/>
          </a:endParaRPr>
        </a:p>
      </dgm:t>
    </dgm:pt>
    <dgm:pt modelId="{97501F15-96DE-4A08-B2F2-5BBBBF653448}" type="sibTrans" cxnId="{DCB2E7E1-49FD-472D-8033-EDBD8A25B57D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9CB9DC3E-A12A-48AF-836E-6592688737F1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অব্যয়ীভাব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132E342-F7E7-4030-8F90-A283FF93E62F}" type="parTrans" cxnId="{BEDD1B4B-FA3D-4728-A934-682C8E30445F}">
      <dgm:prSet custT="1"/>
      <dgm:spPr/>
      <dgm:t>
        <a:bodyPr/>
        <a:lstStyle/>
        <a:p>
          <a:endParaRPr lang="en-US" sz="700">
            <a:latin typeface="NikoshBAN" pitchFamily="2" charset="0"/>
            <a:cs typeface="NikoshBAN" pitchFamily="2" charset="0"/>
          </a:endParaRPr>
        </a:p>
      </dgm:t>
    </dgm:pt>
    <dgm:pt modelId="{1B7CC419-EB16-49D8-AEF4-0E3B9CEFE349}" type="sibTrans" cxnId="{BEDD1B4B-FA3D-4728-A934-682C8E30445F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8D0A5038-3DDD-4AAB-983F-BA1A4ABCA2B3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বহুব্রীহি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8C01099-0E62-4688-B215-2A0F115A9684}" type="parTrans" cxnId="{DFFD1A48-A4FF-4601-8CC8-76165CF98978}">
      <dgm:prSet custT="1"/>
      <dgm:spPr/>
      <dgm:t>
        <a:bodyPr/>
        <a:lstStyle/>
        <a:p>
          <a:endParaRPr lang="en-US" sz="700">
            <a:latin typeface="NikoshBAN" pitchFamily="2" charset="0"/>
            <a:cs typeface="NikoshBAN" pitchFamily="2" charset="0"/>
          </a:endParaRPr>
        </a:p>
      </dgm:t>
    </dgm:pt>
    <dgm:pt modelId="{90B24B4A-EA51-4E9A-A554-D15F8307263B}" type="sibTrans" cxnId="{DFFD1A48-A4FF-4601-8CC8-76165CF98978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F0526B8B-F81F-4EED-B4A6-C11431EF9ACD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কর্মধারয়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D4C5A69-D64B-4F5A-9E79-2F5A5C687286}" type="parTrans" cxnId="{7B8F8CAC-74FF-4487-9E3C-6DB98CFEDA4D}">
      <dgm:prSet custT="1"/>
      <dgm:spPr/>
      <dgm:t>
        <a:bodyPr/>
        <a:lstStyle/>
        <a:p>
          <a:endParaRPr lang="en-US" sz="700">
            <a:latin typeface="NikoshBAN" pitchFamily="2" charset="0"/>
            <a:cs typeface="NikoshBAN" pitchFamily="2" charset="0"/>
          </a:endParaRPr>
        </a:p>
      </dgm:t>
    </dgm:pt>
    <dgm:pt modelId="{D9BBA742-98DB-4D46-855E-BAC082E3A6F1}" type="sibTrans" cxnId="{7B8F8CAC-74FF-4487-9E3C-6DB98CFEDA4D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B4F85988-78BE-49A3-ACDE-4E8DE321A78A}">
      <dgm:prSet phldrT="[Text]" custRadScaleRad="101699" custRadScaleInc="54411"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84068600-538B-440A-8732-1989F06BAB6E}" type="parTrans" cxnId="{941A282F-2E75-4325-8FA3-D4850B0A13DB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D08BE871-284A-4D75-B8B4-FE21C8630681}" type="sibTrans" cxnId="{941A282F-2E75-4325-8FA3-D4850B0A13DB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B12A3465-D5C5-409C-9CF0-89D1A1838DF8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দ্বন্দ্ব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BFDC752-51CD-496B-B12D-96D23A2B7478}" type="parTrans" cxnId="{2953C274-BF1C-4EDB-8DD4-584267BDF333}">
      <dgm:prSet custT="1"/>
      <dgm:spPr/>
      <dgm:t>
        <a:bodyPr/>
        <a:lstStyle/>
        <a:p>
          <a:endParaRPr lang="en-US" sz="700">
            <a:latin typeface="NikoshBAN" pitchFamily="2" charset="0"/>
            <a:cs typeface="NikoshBAN" pitchFamily="2" charset="0"/>
          </a:endParaRPr>
        </a:p>
      </dgm:t>
    </dgm:pt>
    <dgm:pt modelId="{8CA4673A-3877-44AD-83BD-9A36D3B19CA4}" type="sibTrans" cxnId="{2953C274-BF1C-4EDB-8DD4-584267BDF333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FD6EDD1E-9783-4107-8389-4531377B5BCA}" type="pres">
      <dgm:prSet presAssocID="{1615618F-1069-4C74-BEEC-44797B96041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53D65E-160D-4D85-8E06-83361217CA7B}" type="pres">
      <dgm:prSet presAssocID="{8E585E4A-45D7-4A9D-BE72-97A0D5A22D9A}" presName="centerShape" presStyleLbl="node0" presStyleIdx="0" presStyleCnt="1" custScaleX="113538" custScaleY="123657"/>
      <dgm:spPr/>
      <dgm:t>
        <a:bodyPr/>
        <a:lstStyle/>
        <a:p>
          <a:endParaRPr lang="en-US"/>
        </a:p>
      </dgm:t>
    </dgm:pt>
    <dgm:pt modelId="{DD44A4A6-FEFB-4C4A-85A0-045BAACEA453}" type="pres">
      <dgm:prSet presAssocID="{8BFDC752-51CD-496B-B12D-96D23A2B7478}" presName="Name9" presStyleLbl="parChTrans1D2" presStyleIdx="0" presStyleCnt="6"/>
      <dgm:spPr/>
      <dgm:t>
        <a:bodyPr/>
        <a:lstStyle/>
        <a:p>
          <a:endParaRPr lang="en-US"/>
        </a:p>
      </dgm:t>
    </dgm:pt>
    <dgm:pt modelId="{60E51BE2-99D9-47B1-8196-FE7C7B876199}" type="pres">
      <dgm:prSet presAssocID="{8BFDC752-51CD-496B-B12D-96D23A2B7478}" presName="connTx" presStyleLbl="parChTrans1D2" presStyleIdx="0" presStyleCnt="6"/>
      <dgm:spPr/>
      <dgm:t>
        <a:bodyPr/>
        <a:lstStyle/>
        <a:p>
          <a:endParaRPr lang="en-US"/>
        </a:p>
      </dgm:t>
    </dgm:pt>
    <dgm:pt modelId="{9F13D7D0-5D24-48B9-BE73-03392249E329}" type="pres">
      <dgm:prSet presAssocID="{B12A3465-D5C5-409C-9CF0-89D1A1838DF8}" presName="node" presStyleLbl="node1" presStyleIdx="0" presStyleCnt="6" custRadScaleRad="105339" custRadScaleInc="18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A4C41-9C7A-4F1F-9912-DF4A881CC5A1}" type="pres">
      <dgm:prSet presAssocID="{55C59FAA-39C4-4AB1-AFE1-36353FBAED34}" presName="Name9" presStyleLbl="parChTrans1D2" presStyleIdx="1" presStyleCnt="6"/>
      <dgm:spPr/>
      <dgm:t>
        <a:bodyPr/>
        <a:lstStyle/>
        <a:p>
          <a:endParaRPr lang="en-US"/>
        </a:p>
      </dgm:t>
    </dgm:pt>
    <dgm:pt modelId="{CA71CC49-BBBA-4E63-A07F-3A16AF8726EA}" type="pres">
      <dgm:prSet presAssocID="{55C59FAA-39C4-4AB1-AFE1-36353FBAED34}" presName="connTx" presStyleLbl="parChTrans1D2" presStyleIdx="1" presStyleCnt="6"/>
      <dgm:spPr/>
      <dgm:t>
        <a:bodyPr/>
        <a:lstStyle/>
        <a:p>
          <a:endParaRPr lang="en-US"/>
        </a:p>
      </dgm:t>
    </dgm:pt>
    <dgm:pt modelId="{CD1D685E-237D-4B1F-8FC9-1C7F877740BD}" type="pres">
      <dgm:prSet presAssocID="{F885D713-950E-4443-B7C3-8C225A68EED8}" presName="node" presStyleLbl="node1" presStyleIdx="1" presStyleCnt="6" custRadScaleRad="98092" custRadScaleInc="20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ABA93-E044-4993-8909-01D03D7F80C0}" type="pres">
      <dgm:prSet presAssocID="{8D4C5A69-D64B-4F5A-9E79-2F5A5C687286}" presName="Name9" presStyleLbl="parChTrans1D2" presStyleIdx="2" presStyleCnt="6"/>
      <dgm:spPr/>
      <dgm:t>
        <a:bodyPr/>
        <a:lstStyle/>
        <a:p>
          <a:endParaRPr lang="en-US"/>
        </a:p>
      </dgm:t>
    </dgm:pt>
    <dgm:pt modelId="{818BDF8B-150B-42B8-B4E3-59414288FD44}" type="pres">
      <dgm:prSet presAssocID="{8D4C5A69-D64B-4F5A-9E79-2F5A5C68728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36CE781D-BB7F-4166-AAE9-94F306A58A49}" type="pres">
      <dgm:prSet presAssocID="{F0526B8B-F81F-4EED-B4A6-C11431EF9ACD}" presName="node" presStyleLbl="node1" presStyleIdx="2" presStyleCnt="6" custRadScaleRad="109366" custRadScaleInc="-1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0230C-E059-4CE5-9DFE-10DC54ECAF47}" type="pres">
      <dgm:prSet presAssocID="{6FF65BC7-DBD5-45C6-8EAF-817F27040446}" presName="Name9" presStyleLbl="parChTrans1D2" presStyleIdx="3" presStyleCnt="6"/>
      <dgm:spPr/>
      <dgm:t>
        <a:bodyPr/>
        <a:lstStyle/>
        <a:p>
          <a:endParaRPr lang="en-US"/>
        </a:p>
      </dgm:t>
    </dgm:pt>
    <dgm:pt modelId="{FDC3448D-A9D7-4091-BCDE-49FF70A66AC6}" type="pres">
      <dgm:prSet presAssocID="{6FF65BC7-DBD5-45C6-8EAF-817F27040446}" presName="connTx" presStyleLbl="parChTrans1D2" presStyleIdx="3" presStyleCnt="6"/>
      <dgm:spPr/>
      <dgm:t>
        <a:bodyPr/>
        <a:lstStyle/>
        <a:p>
          <a:endParaRPr lang="en-US"/>
        </a:p>
      </dgm:t>
    </dgm:pt>
    <dgm:pt modelId="{40E3F921-FB39-432D-AFD8-3BA7D84F7F66}" type="pres">
      <dgm:prSet presAssocID="{C43E589F-8F27-4270-B629-E54478947DA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CACD2-BFF4-4790-8767-3FFB9AD828C7}" type="pres">
      <dgm:prSet presAssocID="{B132E342-F7E7-4030-8F90-A283FF93E62F}" presName="Name9" presStyleLbl="parChTrans1D2" presStyleIdx="4" presStyleCnt="6"/>
      <dgm:spPr/>
      <dgm:t>
        <a:bodyPr/>
        <a:lstStyle/>
        <a:p>
          <a:endParaRPr lang="en-US"/>
        </a:p>
      </dgm:t>
    </dgm:pt>
    <dgm:pt modelId="{728D82F6-1CE0-48D3-9DF0-1F2AC1598864}" type="pres">
      <dgm:prSet presAssocID="{B132E342-F7E7-4030-8F90-A283FF93E62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8B0AA611-AF72-428A-9AD1-07ED5340EB2F}" type="pres">
      <dgm:prSet presAssocID="{9CB9DC3E-A12A-48AF-836E-6592688737F1}" presName="node" presStyleLbl="node1" presStyleIdx="4" presStyleCnt="6" custScaleX="110094" custRadScaleRad="108081" custRadScaleInc="6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EE82B-6F4E-4317-9FD7-B870627685E7}" type="pres">
      <dgm:prSet presAssocID="{18C01099-0E62-4688-B215-2A0F115A9684}" presName="Name9" presStyleLbl="parChTrans1D2" presStyleIdx="5" presStyleCnt="6"/>
      <dgm:spPr/>
      <dgm:t>
        <a:bodyPr/>
        <a:lstStyle/>
        <a:p>
          <a:endParaRPr lang="en-US"/>
        </a:p>
      </dgm:t>
    </dgm:pt>
    <dgm:pt modelId="{4F40DBA1-A41B-4EE8-B33E-EEF6699143ED}" type="pres">
      <dgm:prSet presAssocID="{18C01099-0E62-4688-B215-2A0F115A9684}" presName="connTx" presStyleLbl="parChTrans1D2" presStyleIdx="5" presStyleCnt="6"/>
      <dgm:spPr/>
      <dgm:t>
        <a:bodyPr/>
        <a:lstStyle/>
        <a:p>
          <a:endParaRPr lang="en-US"/>
        </a:p>
      </dgm:t>
    </dgm:pt>
    <dgm:pt modelId="{F2D7FF70-9000-466C-87A4-E1E67A6DD8AF}" type="pres">
      <dgm:prSet presAssocID="{8D0A5038-3DDD-4AAB-983F-BA1A4ABCA2B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07C61-7160-45B2-92B4-7548CD11788C}" type="presOf" srcId="{9CB9DC3E-A12A-48AF-836E-6592688737F1}" destId="{8B0AA611-AF72-428A-9AD1-07ED5340EB2F}" srcOrd="0" destOrd="0" presId="urn:microsoft.com/office/officeart/2005/8/layout/radial1"/>
    <dgm:cxn modelId="{E9BE27D9-E916-48BE-A155-1D06780FCD80}" type="presOf" srcId="{18C01099-0E62-4688-B215-2A0F115A9684}" destId="{4F40DBA1-A41B-4EE8-B33E-EEF6699143ED}" srcOrd="1" destOrd="0" presId="urn:microsoft.com/office/officeart/2005/8/layout/radial1"/>
    <dgm:cxn modelId="{D8B75448-3204-4A45-9499-7137A2EB15AC}" type="presOf" srcId="{F0526B8B-F81F-4EED-B4A6-C11431EF9ACD}" destId="{36CE781D-BB7F-4166-AAE9-94F306A58A49}" srcOrd="0" destOrd="0" presId="urn:microsoft.com/office/officeart/2005/8/layout/radial1"/>
    <dgm:cxn modelId="{2953C274-BF1C-4EDB-8DD4-584267BDF333}" srcId="{8E585E4A-45D7-4A9D-BE72-97A0D5A22D9A}" destId="{B12A3465-D5C5-409C-9CF0-89D1A1838DF8}" srcOrd="0" destOrd="0" parTransId="{8BFDC752-51CD-496B-B12D-96D23A2B7478}" sibTransId="{8CA4673A-3877-44AD-83BD-9A36D3B19CA4}"/>
    <dgm:cxn modelId="{A136CEBA-F0F7-450B-A22A-3123681132C6}" srcId="{8E585E4A-45D7-4A9D-BE72-97A0D5A22D9A}" destId="{F885D713-950E-4443-B7C3-8C225A68EED8}" srcOrd="1" destOrd="0" parTransId="{55C59FAA-39C4-4AB1-AFE1-36353FBAED34}" sibTransId="{60237E9C-2B11-4C02-A3BB-56C58441D9A0}"/>
    <dgm:cxn modelId="{FD7374AC-61F0-4E38-A103-0F31AA557621}" srcId="{1615618F-1069-4C74-BEEC-44797B960412}" destId="{8E585E4A-45D7-4A9D-BE72-97A0D5A22D9A}" srcOrd="0" destOrd="0" parTransId="{46AFF42D-A343-4B6A-B99A-D66A9B6B50CF}" sibTransId="{7B6D330C-89A3-4608-9E80-2B442910BD9F}"/>
    <dgm:cxn modelId="{BEB6A44A-3979-4622-B319-19CC142BD31D}" type="presOf" srcId="{8D4C5A69-D64B-4F5A-9E79-2F5A5C687286}" destId="{97CABA93-E044-4993-8909-01D03D7F80C0}" srcOrd="0" destOrd="0" presId="urn:microsoft.com/office/officeart/2005/8/layout/radial1"/>
    <dgm:cxn modelId="{D5F7B8AC-E381-4C7C-A4FA-C7A3338DE7A7}" type="presOf" srcId="{6FF65BC7-DBD5-45C6-8EAF-817F27040446}" destId="{FDC3448D-A9D7-4091-BCDE-49FF70A66AC6}" srcOrd="1" destOrd="0" presId="urn:microsoft.com/office/officeart/2005/8/layout/radial1"/>
    <dgm:cxn modelId="{DCB2E7E1-49FD-472D-8033-EDBD8A25B57D}" srcId="{8E585E4A-45D7-4A9D-BE72-97A0D5A22D9A}" destId="{C43E589F-8F27-4270-B629-E54478947DAA}" srcOrd="3" destOrd="0" parTransId="{6FF65BC7-DBD5-45C6-8EAF-817F27040446}" sibTransId="{97501F15-96DE-4A08-B2F2-5BBBBF653448}"/>
    <dgm:cxn modelId="{D22C3DD3-7511-47BE-B01F-F1AAE43CF66B}" type="presOf" srcId="{8BFDC752-51CD-496B-B12D-96D23A2B7478}" destId="{DD44A4A6-FEFB-4C4A-85A0-045BAACEA453}" srcOrd="0" destOrd="0" presId="urn:microsoft.com/office/officeart/2005/8/layout/radial1"/>
    <dgm:cxn modelId="{B516CE80-8604-47F4-8397-1B82181E73A8}" type="presOf" srcId="{8BFDC752-51CD-496B-B12D-96D23A2B7478}" destId="{60E51BE2-99D9-47B1-8196-FE7C7B876199}" srcOrd="1" destOrd="0" presId="urn:microsoft.com/office/officeart/2005/8/layout/radial1"/>
    <dgm:cxn modelId="{9EC0A3FA-29C3-4D36-BBAF-395B41FB9B37}" type="presOf" srcId="{1615618F-1069-4C74-BEEC-44797B960412}" destId="{FD6EDD1E-9783-4107-8389-4531377B5BCA}" srcOrd="0" destOrd="0" presId="urn:microsoft.com/office/officeart/2005/8/layout/radial1"/>
    <dgm:cxn modelId="{3CF361AB-F3EE-4702-AAC8-9D10DB80ECF7}" type="presOf" srcId="{B132E342-F7E7-4030-8F90-A283FF93E62F}" destId="{728D82F6-1CE0-48D3-9DF0-1F2AC1598864}" srcOrd="1" destOrd="0" presId="urn:microsoft.com/office/officeart/2005/8/layout/radial1"/>
    <dgm:cxn modelId="{1F026BA0-662D-45DB-8272-10DD8C7ED827}" type="presOf" srcId="{55C59FAA-39C4-4AB1-AFE1-36353FBAED34}" destId="{358A4C41-9C7A-4F1F-9912-DF4A881CC5A1}" srcOrd="0" destOrd="0" presId="urn:microsoft.com/office/officeart/2005/8/layout/radial1"/>
    <dgm:cxn modelId="{C526AC37-4EDA-4C0C-88E4-0C787A32C6B5}" type="presOf" srcId="{8D4C5A69-D64B-4F5A-9E79-2F5A5C687286}" destId="{818BDF8B-150B-42B8-B4E3-59414288FD44}" srcOrd="1" destOrd="0" presId="urn:microsoft.com/office/officeart/2005/8/layout/radial1"/>
    <dgm:cxn modelId="{1D1711FB-4CE0-40B9-A3DF-B118E16FFDA3}" type="presOf" srcId="{F885D713-950E-4443-B7C3-8C225A68EED8}" destId="{CD1D685E-237D-4B1F-8FC9-1C7F877740BD}" srcOrd="0" destOrd="0" presId="urn:microsoft.com/office/officeart/2005/8/layout/radial1"/>
    <dgm:cxn modelId="{5235E21C-02ED-4C9F-87EA-254E1A84DF7C}" type="presOf" srcId="{18C01099-0E62-4688-B215-2A0F115A9684}" destId="{E31EE82B-6F4E-4317-9FD7-B870627685E7}" srcOrd="0" destOrd="0" presId="urn:microsoft.com/office/officeart/2005/8/layout/radial1"/>
    <dgm:cxn modelId="{88C7BBC7-8C4E-4E7B-BF06-654D9803F8DF}" type="presOf" srcId="{8D0A5038-3DDD-4AAB-983F-BA1A4ABCA2B3}" destId="{F2D7FF70-9000-466C-87A4-E1E67A6DD8AF}" srcOrd="0" destOrd="0" presId="urn:microsoft.com/office/officeart/2005/8/layout/radial1"/>
    <dgm:cxn modelId="{6BD15778-9A2C-474F-97D1-B7403E08E7BB}" type="presOf" srcId="{B12A3465-D5C5-409C-9CF0-89D1A1838DF8}" destId="{9F13D7D0-5D24-48B9-BE73-03392249E329}" srcOrd="0" destOrd="0" presId="urn:microsoft.com/office/officeart/2005/8/layout/radial1"/>
    <dgm:cxn modelId="{DFFD1A48-A4FF-4601-8CC8-76165CF98978}" srcId="{8E585E4A-45D7-4A9D-BE72-97A0D5A22D9A}" destId="{8D0A5038-3DDD-4AAB-983F-BA1A4ABCA2B3}" srcOrd="5" destOrd="0" parTransId="{18C01099-0E62-4688-B215-2A0F115A9684}" sibTransId="{90B24B4A-EA51-4E9A-A554-D15F8307263B}"/>
    <dgm:cxn modelId="{7B8F8CAC-74FF-4487-9E3C-6DB98CFEDA4D}" srcId="{8E585E4A-45D7-4A9D-BE72-97A0D5A22D9A}" destId="{F0526B8B-F81F-4EED-B4A6-C11431EF9ACD}" srcOrd="2" destOrd="0" parTransId="{8D4C5A69-D64B-4F5A-9E79-2F5A5C687286}" sibTransId="{D9BBA742-98DB-4D46-855E-BAC082E3A6F1}"/>
    <dgm:cxn modelId="{65C90FBE-F7F0-412C-A1D4-A9653B3AAA4B}" type="presOf" srcId="{55C59FAA-39C4-4AB1-AFE1-36353FBAED34}" destId="{CA71CC49-BBBA-4E63-A07F-3A16AF8726EA}" srcOrd="1" destOrd="0" presId="urn:microsoft.com/office/officeart/2005/8/layout/radial1"/>
    <dgm:cxn modelId="{7123FFFD-5BAE-4B62-A04B-812806B5A16A}" type="presOf" srcId="{B132E342-F7E7-4030-8F90-A283FF93E62F}" destId="{F07CACD2-BFF4-4790-8767-3FFB9AD828C7}" srcOrd="0" destOrd="0" presId="urn:microsoft.com/office/officeart/2005/8/layout/radial1"/>
    <dgm:cxn modelId="{811FA3AD-9C04-4FDB-83B6-6E600BDCB08A}" type="presOf" srcId="{C43E589F-8F27-4270-B629-E54478947DAA}" destId="{40E3F921-FB39-432D-AFD8-3BA7D84F7F66}" srcOrd="0" destOrd="0" presId="urn:microsoft.com/office/officeart/2005/8/layout/radial1"/>
    <dgm:cxn modelId="{941A282F-2E75-4325-8FA3-D4850B0A13DB}" srcId="{1615618F-1069-4C74-BEEC-44797B960412}" destId="{B4F85988-78BE-49A3-ACDE-4E8DE321A78A}" srcOrd="1" destOrd="0" parTransId="{84068600-538B-440A-8732-1989F06BAB6E}" sibTransId="{D08BE871-284A-4D75-B8B4-FE21C8630681}"/>
    <dgm:cxn modelId="{56E77313-0517-45C5-B336-D62731A7095C}" type="presOf" srcId="{8E585E4A-45D7-4A9D-BE72-97A0D5A22D9A}" destId="{1853D65E-160D-4D85-8E06-83361217CA7B}" srcOrd="0" destOrd="0" presId="urn:microsoft.com/office/officeart/2005/8/layout/radial1"/>
    <dgm:cxn modelId="{BEDD1B4B-FA3D-4728-A934-682C8E30445F}" srcId="{8E585E4A-45D7-4A9D-BE72-97A0D5A22D9A}" destId="{9CB9DC3E-A12A-48AF-836E-6592688737F1}" srcOrd="4" destOrd="0" parTransId="{B132E342-F7E7-4030-8F90-A283FF93E62F}" sibTransId="{1B7CC419-EB16-49D8-AEF4-0E3B9CEFE349}"/>
    <dgm:cxn modelId="{1EF2C8DD-8ACD-441B-B9C3-096C99FFAFB7}" type="presOf" srcId="{6FF65BC7-DBD5-45C6-8EAF-817F27040446}" destId="{7650230C-E059-4CE5-9DFE-10DC54ECAF47}" srcOrd="0" destOrd="0" presId="urn:microsoft.com/office/officeart/2005/8/layout/radial1"/>
    <dgm:cxn modelId="{764A6353-8ADB-41CF-AD6E-7D14163F1A01}" type="presParOf" srcId="{FD6EDD1E-9783-4107-8389-4531377B5BCA}" destId="{1853D65E-160D-4D85-8E06-83361217CA7B}" srcOrd="0" destOrd="0" presId="urn:microsoft.com/office/officeart/2005/8/layout/radial1"/>
    <dgm:cxn modelId="{B0C160E4-9F07-4AE9-8656-64AA5FC88FDA}" type="presParOf" srcId="{FD6EDD1E-9783-4107-8389-4531377B5BCA}" destId="{DD44A4A6-FEFB-4C4A-85A0-045BAACEA453}" srcOrd="1" destOrd="0" presId="urn:microsoft.com/office/officeart/2005/8/layout/radial1"/>
    <dgm:cxn modelId="{19386377-117A-4178-93B6-6202D66964E5}" type="presParOf" srcId="{DD44A4A6-FEFB-4C4A-85A0-045BAACEA453}" destId="{60E51BE2-99D9-47B1-8196-FE7C7B876199}" srcOrd="0" destOrd="0" presId="urn:microsoft.com/office/officeart/2005/8/layout/radial1"/>
    <dgm:cxn modelId="{237E1C65-58ED-4DCF-8236-355F5DCADF55}" type="presParOf" srcId="{FD6EDD1E-9783-4107-8389-4531377B5BCA}" destId="{9F13D7D0-5D24-48B9-BE73-03392249E329}" srcOrd="2" destOrd="0" presId="urn:microsoft.com/office/officeart/2005/8/layout/radial1"/>
    <dgm:cxn modelId="{F4DC9842-2BD3-4670-84D2-AE7030ABB229}" type="presParOf" srcId="{FD6EDD1E-9783-4107-8389-4531377B5BCA}" destId="{358A4C41-9C7A-4F1F-9912-DF4A881CC5A1}" srcOrd="3" destOrd="0" presId="urn:microsoft.com/office/officeart/2005/8/layout/radial1"/>
    <dgm:cxn modelId="{52B06317-D638-4344-A064-526C8C03D861}" type="presParOf" srcId="{358A4C41-9C7A-4F1F-9912-DF4A881CC5A1}" destId="{CA71CC49-BBBA-4E63-A07F-3A16AF8726EA}" srcOrd="0" destOrd="0" presId="urn:microsoft.com/office/officeart/2005/8/layout/radial1"/>
    <dgm:cxn modelId="{B0CB0B6E-D33F-4962-865D-CBBBFD2F01AC}" type="presParOf" srcId="{FD6EDD1E-9783-4107-8389-4531377B5BCA}" destId="{CD1D685E-237D-4B1F-8FC9-1C7F877740BD}" srcOrd="4" destOrd="0" presId="urn:microsoft.com/office/officeart/2005/8/layout/radial1"/>
    <dgm:cxn modelId="{D6A905FE-3D5E-4974-8C37-A69714A85957}" type="presParOf" srcId="{FD6EDD1E-9783-4107-8389-4531377B5BCA}" destId="{97CABA93-E044-4993-8909-01D03D7F80C0}" srcOrd="5" destOrd="0" presId="urn:microsoft.com/office/officeart/2005/8/layout/radial1"/>
    <dgm:cxn modelId="{2EB17207-312B-41FC-A2A5-554C2371EC71}" type="presParOf" srcId="{97CABA93-E044-4993-8909-01D03D7F80C0}" destId="{818BDF8B-150B-42B8-B4E3-59414288FD44}" srcOrd="0" destOrd="0" presId="urn:microsoft.com/office/officeart/2005/8/layout/radial1"/>
    <dgm:cxn modelId="{72744BDB-ED3E-4A16-85D5-CC5082BB275A}" type="presParOf" srcId="{FD6EDD1E-9783-4107-8389-4531377B5BCA}" destId="{36CE781D-BB7F-4166-AAE9-94F306A58A49}" srcOrd="6" destOrd="0" presId="urn:microsoft.com/office/officeart/2005/8/layout/radial1"/>
    <dgm:cxn modelId="{8B702EAD-C21E-44E3-BF63-FA5DDE5034FF}" type="presParOf" srcId="{FD6EDD1E-9783-4107-8389-4531377B5BCA}" destId="{7650230C-E059-4CE5-9DFE-10DC54ECAF47}" srcOrd="7" destOrd="0" presId="urn:microsoft.com/office/officeart/2005/8/layout/radial1"/>
    <dgm:cxn modelId="{10496AB7-689E-4EB5-9E0F-DA83368F3FD7}" type="presParOf" srcId="{7650230C-E059-4CE5-9DFE-10DC54ECAF47}" destId="{FDC3448D-A9D7-4091-BCDE-49FF70A66AC6}" srcOrd="0" destOrd="0" presId="urn:microsoft.com/office/officeart/2005/8/layout/radial1"/>
    <dgm:cxn modelId="{72100CE8-4081-4F95-A534-AD37535BF698}" type="presParOf" srcId="{FD6EDD1E-9783-4107-8389-4531377B5BCA}" destId="{40E3F921-FB39-432D-AFD8-3BA7D84F7F66}" srcOrd="8" destOrd="0" presId="urn:microsoft.com/office/officeart/2005/8/layout/radial1"/>
    <dgm:cxn modelId="{2FF6377E-BC5C-4265-8EBD-16BA4F055803}" type="presParOf" srcId="{FD6EDD1E-9783-4107-8389-4531377B5BCA}" destId="{F07CACD2-BFF4-4790-8767-3FFB9AD828C7}" srcOrd="9" destOrd="0" presId="urn:microsoft.com/office/officeart/2005/8/layout/radial1"/>
    <dgm:cxn modelId="{4EC29AFA-D245-4277-BCFA-549268D37299}" type="presParOf" srcId="{F07CACD2-BFF4-4790-8767-3FFB9AD828C7}" destId="{728D82F6-1CE0-48D3-9DF0-1F2AC1598864}" srcOrd="0" destOrd="0" presId="urn:microsoft.com/office/officeart/2005/8/layout/radial1"/>
    <dgm:cxn modelId="{4E235DDD-2760-410B-85F1-FD7B3592DF34}" type="presParOf" srcId="{FD6EDD1E-9783-4107-8389-4531377B5BCA}" destId="{8B0AA611-AF72-428A-9AD1-07ED5340EB2F}" srcOrd="10" destOrd="0" presId="urn:microsoft.com/office/officeart/2005/8/layout/radial1"/>
    <dgm:cxn modelId="{FF992493-04B4-4AD1-A241-5C227E2C4A95}" type="presParOf" srcId="{FD6EDD1E-9783-4107-8389-4531377B5BCA}" destId="{E31EE82B-6F4E-4317-9FD7-B870627685E7}" srcOrd="11" destOrd="0" presId="urn:microsoft.com/office/officeart/2005/8/layout/radial1"/>
    <dgm:cxn modelId="{783E757E-22CF-4B5C-89FF-B4E9BD264BB9}" type="presParOf" srcId="{E31EE82B-6F4E-4317-9FD7-B870627685E7}" destId="{4F40DBA1-A41B-4EE8-B33E-EEF6699143ED}" srcOrd="0" destOrd="0" presId="urn:microsoft.com/office/officeart/2005/8/layout/radial1"/>
    <dgm:cxn modelId="{98B11023-D80C-4F1D-B2AE-9483029D7A4B}" type="presParOf" srcId="{FD6EDD1E-9783-4107-8389-4531377B5BCA}" destId="{F2D7FF70-9000-466C-87A4-E1E67A6DD8A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3D65E-160D-4D85-8E06-83361217CA7B}">
      <dsp:nvSpPr>
        <dsp:cNvPr id="0" name=""/>
        <dsp:cNvSpPr/>
      </dsp:nvSpPr>
      <dsp:spPr>
        <a:xfrm>
          <a:off x="3638828" y="1809858"/>
          <a:ext cx="1713929" cy="1866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itchFamily="2" charset="0"/>
              <a:cs typeface="NikoshBAN" pitchFamily="2" charset="0"/>
            </a:rPr>
            <a:t>সমাস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3889827" y="2083227"/>
        <a:ext cx="1211931" cy="1319944"/>
      </dsp:txXfrm>
    </dsp:sp>
    <dsp:sp modelId="{DD44A4A6-FEFB-4C4A-85A0-045BAACEA453}">
      <dsp:nvSpPr>
        <dsp:cNvPr id="0" name=""/>
        <dsp:cNvSpPr/>
      </dsp:nvSpPr>
      <dsp:spPr>
        <a:xfrm rot="16553778">
          <a:off x="4451702" y="1645400"/>
          <a:ext cx="311785" cy="30477"/>
        </a:xfrm>
        <a:custGeom>
          <a:avLst/>
          <a:gdLst/>
          <a:ahLst/>
          <a:cxnLst/>
          <a:rect l="0" t="0" r="0" b="0"/>
          <a:pathLst>
            <a:path>
              <a:moveTo>
                <a:pt x="0" y="15238"/>
              </a:moveTo>
              <a:lnTo>
                <a:pt x="311785" y="15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NikoshBAN" pitchFamily="2" charset="0"/>
            <a:cs typeface="NikoshBAN" pitchFamily="2" charset="0"/>
          </a:endParaRPr>
        </a:p>
      </dsp:txBody>
      <dsp:txXfrm>
        <a:off x="4599800" y="1652844"/>
        <a:ext cx="15589" cy="15589"/>
      </dsp:txXfrm>
    </dsp:sp>
    <dsp:sp modelId="{9F13D7D0-5D24-48B9-BE73-03392249E329}">
      <dsp:nvSpPr>
        <dsp:cNvPr id="0" name=""/>
        <dsp:cNvSpPr/>
      </dsp:nvSpPr>
      <dsp:spPr>
        <a:xfrm>
          <a:off x="3946364" y="0"/>
          <a:ext cx="1509564" cy="1509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দ্বন্দ্ব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167435" y="221071"/>
        <a:ext cx="1067422" cy="1067422"/>
      </dsp:txXfrm>
    </dsp:sp>
    <dsp:sp modelId="{358A4C41-9C7A-4F1F-9912-DF4A881CC5A1}">
      <dsp:nvSpPr>
        <dsp:cNvPr id="0" name=""/>
        <dsp:cNvSpPr/>
      </dsp:nvSpPr>
      <dsp:spPr>
        <a:xfrm rot="20176128">
          <a:off x="5277605" y="2317414"/>
          <a:ext cx="304115" cy="30477"/>
        </a:xfrm>
        <a:custGeom>
          <a:avLst/>
          <a:gdLst/>
          <a:ahLst/>
          <a:cxnLst/>
          <a:rect l="0" t="0" r="0" b="0"/>
          <a:pathLst>
            <a:path>
              <a:moveTo>
                <a:pt x="0" y="15238"/>
              </a:moveTo>
              <a:lnTo>
                <a:pt x="304115" y="15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NikoshBAN" pitchFamily="2" charset="0"/>
            <a:cs typeface="NikoshBAN" pitchFamily="2" charset="0"/>
          </a:endParaRPr>
        </a:p>
      </dsp:txBody>
      <dsp:txXfrm>
        <a:off x="5422060" y="2325050"/>
        <a:ext cx="15205" cy="15205"/>
      </dsp:txXfrm>
    </dsp:sp>
    <dsp:sp modelId="{CD1D685E-237D-4B1F-8FC9-1C7F877740BD}">
      <dsp:nvSpPr>
        <dsp:cNvPr id="0" name=""/>
        <dsp:cNvSpPr/>
      </dsp:nvSpPr>
      <dsp:spPr>
        <a:xfrm>
          <a:off x="5505042" y="1212916"/>
          <a:ext cx="1509564" cy="1509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দ্বিগু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726113" y="1433987"/>
        <a:ext cx="1067422" cy="1067422"/>
      </dsp:txXfrm>
    </dsp:sp>
    <dsp:sp modelId="{97CABA93-E044-4993-8909-01D03D7F80C0}">
      <dsp:nvSpPr>
        <dsp:cNvPr id="0" name=""/>
        <dsp:cNvSpPr/>
      </dsp:nvSpPr>
      <dsp:spPr>
        <a:xfrm rot="1767402">
          <a:off x="5222948" y="3285467"/>
          <a:ext cx="519950" cy="30477"/>
        </a:xfrm>
        <a:custGeom>
          <a:avLst/>
          <a:gdLst/>
          <a:ahLst/>
          <a:cxnLst/>
          <a:rect l="0" t="0" r="0" b="0"/>
          <a:pathLst>
            <a:path>
              <a:moveTo>
                <a:pt x="0" y="15238"/>
              </a:moveTo>
              <a:lnTo>
                <a:pt x="519950" y="15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NikoshBAN" pitchFamily="2" charset="0"/>
            <a:cs typeface="NikoshBAN" pitchFamily="2" charset="0"/>
          </a:endParaRPr>
        </a:p>
      </dsp:txBody>
      <dsp:txXfrm>
        <a:off x="5469924" y="3287707"/>
        <a:ext cx="25997" cy="25997"/>
      </dsp:txXfrm>
    </dsp:sp>
    <dsp:sp modelId="{36CE781D-BB7F-4166-AAE9-94F306A58A49}">
      <dsp:nvSpPr>
        <dsp:cNvPr id="0" name=""/>
        <dsp:cNvSpPr/>
      </dsp:nvSpPr>
      <dsp:spPr>
        <a:xfrm>
          <a:off x="5611718" y="3044946"/>
          <a:ext cx="1509564" cy="1509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কর্মধারয়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832789" y="3266017"/>
        <a:ext cx="1067422" cy="1067422"/>
      </dsp:txXfrm>
    </dsp:sp>
    <dsp:sp modelId="{7650230C-E059-4CE5-9DFE-10DC54ECAF47}">
      <dsp:nvSpPr>
        <dsp:cNvPr id="0" name=""/>
        <dsp:cNvSpPr/>
      </dsp:nvSpPr>
      <dsp:spPr>
        <a:xfrm rot="5400000">
          <a:off x="4357630" y="3799465"/>
          <a:ext cx="276326" cy="30477"/>
        </a:xfrm>
        <a:custGeom>
          <a:avLst/>
          <a:gdLst/>
          <a:ahLst/>
          <a:cxnLst/>
          <a:rect l="0" t="0" r="0" b="0"/>
          <a:pathLst>
            <a:path>
              <a:moveTo>
                <a:pt x="0" y="15238"/>
              </a:moveTo>
              <a:lnTo>
                <a:pt x="276326" y="15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NikoshBAN" pitchFamily="2" charset="0"/>
            <a:cs typeface="NikoshBAN" pitchFamily="2" charset="0"/>
          </a:endParaRPr>
        </a:p>
      </dsp:txBody>
      <dsp:txXfrm>
        <a:off x="4488885" y="3807796"/>
        <a:ext cx="13816" cy="13816"/>
      </dsp:txXfrm>
    </dsp:sp>
    <dsp:sp modelId="{40E3F921-FB39-432D-AFD8-3BA7D84F7F66}">
      <dsp:nvSpPr>
        <dsp:cNvPr id="0" name=""/>
        <dsp:cNvSpPr/>
      </dsp:nvSpPr>
      <dsp:spPr>
        <a:xfrm>
          <a:off x="3741011" y="3952867"/>
          <a:ext cx="1509564" cy="1509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তৎপুরুষ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962082" y="4173938"/>
        <a:ext cx="1067422" cy="1067422"/>
      </dsp:txXfrm>
    </dsp:sp>
    <dsp:sp modelId="{F07CACD2-BFF4-4790-8767-3FFB9AD828C7}">
      <dsp:nvSpPr>
        <dsp:cNvPr id="0" name=""/>
        <dsp:cNvSpPr/>
      </dsp:nvSpPr>
      <dsp:spPr>
        <a:xfrm rot="9118098">
          <a:off x="3312824" y="3240980"/>
          <a:ext cx="438812" cy="30477"/>
        </a:xfrm>
        <a:custGeom>
          <a:avLst/>
          <a:gdLst/>
          <a:ahLst/>
          <a:cxnLst/>
          <a:rect l="0" t="0" r="0" b="0"/>
          <a:pathLst>
            <a:path>
              <a:moveTo>
                <a:pt x="0" y="15238"/>
              </a:moveTo>
              <a:lnTo>
                <a:pt x="438812" y="15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NikoshBAN" pitchFamily="2" charset="0"/>
            <a:cs typeface="NikoshBAN" pitchFamily="2" charset="0"/>
          </a:endParaRPr>
        </a:p>
      </dsp:txBody>
      <dsp:txXfrm rot="10800000">
        <a:off x="3521260" y="3245249"/>
        <a:ext cx="21940" cy="21940"/>
      </dsp:txXfrm>
    </dsp:sp>
    <dsp:sp modelId="{8B0AA611-AF72-428A-9AD1-07ED5340EB2F}">
      <dsp:nvSpPr>
        <dsp:cNvPr id="0" name=""/>
        <dsp:cNvSpPr/>
      </dsp:nvSpPr>
      <dsp:spPr>
        <a:xfrm>
          <a:off x="1790703" y="2986235"/>
          <a:ext cx="1661940" cy="1509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অব্যয়ীভাব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034088" y="3207306"/>
        <a:ext cx="1175170" cy="1067422"/>
      </dsp:txXfrm>
    </dsp:sp>
    <dsp:sp modelId="{E31EE82B-6F4E-4317-9FD7-B870627685E7}">
      <dsp:nvSpPr>
        <dsp:cNvPr id="0" name=""/>
        <dsp:cNvSpPr/>
      </dsp:nvSpPr>
      <dsp:spPr>
        <a:xfrm rot="12600000">
          <a:off x="3425724" y="2206971"/>
          <a:ext cx="335377" cy="30477"/>
        </a:xfrm>
        <a:custGeom>
          <a:avLst/>
          <a:gdLst/>
          <a:ahLst/>
          <a:cxnLst/>
          <a:rect l="0" t="0" r="0" b="0"/>
          <a:pathLst>
            <a:path>
              <a:moveTo>
                <a:pt x="0" y="15238"/>
              </a:moveTo>
              <a:lnTo>
                <a:pt x="335377" y="15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NikoshBAN" pitchFamily="2" charset="0"/>
            <a:cs typeface="NikoshBAN" pitchFamily="2" charset="0"/>
          </a:endParaRPr>
        </a:p>
      </dsp:txBody>
      <dsp:txXfrm rot="10800000">
        <a:off x="3585028" y="2213825"/>
        <a:ext cx="16768" cy="16768"/>
      </dsp:txXfrm>
    </dsp:sp>
    <dsp:sp modelId="{F2D7FF70-9000-466C-87A4-E1E67A6DD8AF}">
      <dsp:nvSpPr>
        <dsp:cNvPr id="0" name=""/>
        <dsp:cNvSpPr/>
      </dsp:nvSpPr>
      <dsp:spPr>
        <a:xfrm>
          <a:off x="2039747" y="1006192"/>
          <a:ext cx="1509564" cy="1509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বহুব্রীহি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260818" y="1227263"/>
        <a:ext cx="1067422" cy="1067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721AC-E24A-43A9-A3E6-91B4930DEDFD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43158-CFC6-435E-82C9-20A18689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5932B1-21C8-4838-9810-411D596CCF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02F68E-E0B2-4B46-9A20-BB9923D9C1D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C327-F00F-4177-BB35-DD844BDC970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E6BC-5B33-43D3-A134-F5DC21D1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3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C327-F00F-4177-BB35-DD844BDC970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E6BC-5B33-43D3-A134-F5DC21D1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7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C327-F00F-4177-BB35-DD844BDC970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E6BC-5B33-43D3-A134-F5DC21D1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3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C327-F00F-4177-BB35-DD844BDC970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E6BC-5B33-43D3-A134-F5DC21D1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0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C327-F00F-4177-BB35-DD844BDC970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E6BC-5B33-43D3-A134-F5DC21D1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C327-F00F-4177-BB35-DD844BDC970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E6BC-5B33-43D3-A134-F5DC21D1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2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C327-F00F-4177-BB35-DD844BDC970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E6BC-5B33-43D3-A134-F5DC21D1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8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C327-F00F-4177-BB35-DD844BDC970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E6BC-5B33-43D3-A134-F5DC21D1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9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C327-F00F-4177-BB35-DD844BDC970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E6BC-5B33-43D3-A134-F5DC21D1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7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C327-F00F-4177-BB35-DD844BDC970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E6BC-5B33-43D3-A134-F5DC21D1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3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C327-F00F-4177-BB35-DD844BDC970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CE6BC-5B33-43D3-A134-F5DC21D1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8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DC327-F00F-4177-BB35-DD844BDC970F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CE6BC-5B33-43D3-A134-F5DC21D1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6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95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6324600"/>
            <a:ext cx="1219200" cy="365125"/>
          </a:xfrm>
        </p:spPr>
        <p:txBody>
          <a:bodyPr/>
          <a:lstStyle/>
          <a:p>
            <a:r>
              <a:rPr lang="bn-BD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15-11-2014 </a:t>
            </a:r>
            <a:endParaRPr lang="en-US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19600" y="6356350"/>
            <a:ext cx="1600200" cy="365125"/>
          </a:xfrm>
        </p:spPr>
        <p:txBody>
          <a:bodyPr/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:\Users\Use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3505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38600" y="3810000"/>
            <a:ext cx="4038600" cy="10287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1430">
                <a:noFill/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3660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4876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বাক্যটিতে আমরা কী কী বৈশিষ্ট্য দেখতে পাচ্ছি 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পুর্বপদ ও পরপদ কোনটি্র অর্থ না বুঝিয়ে আলাদা অর্থ বুঝায়।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 সমাসের সাধিত পদটি বিশেষ্য ও বিশেষণ উভয়ই হয়।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bn-BD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ব্যাসবাক্যের পূর্বপদ স্ত্রীবাচক হলে সমস্ত পদটি পুরুষবাচক হয়।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	 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বহুব্রীহি সমাস</a:t>
            </a:r>
            <a:endParaRPr lang="bn-BD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http://1.bp.blogspot.com/_a1l_moJGJOY/Sj4qRDd4oeI/AAAAAAAAAYA/0-ocCw4RKOE/s400/Wedding+of+Taslima+05-06-2009+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64" y="1371600"/>
            <a:ext cx="4158672" cy="2983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52400" y="4648200"/>
            <a:ext cx="457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গায়ে হলুদ দেয়া হয় যে অনুষ্ঠানে=গায়ে-হলুদ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3212" y="1505743"/>
            <a:ext cx="4497388" cy="4456113"/>
          </a:xfrm>
        </p:spPr>
        <p:txBody>
          <a:bodyPr/>
          <a:lstStyle/>
          <a:p>
            <a:pPr eaLnBrk="1" hangingPunct="1"/>
            <a:endParaRPr lang="bn-BD" dirty="0" smtClean="0"/>
          </a:p>
          <a:p>
            <a:pPr eaLnBrk="1" hangingPunct="1"/>
            <a:endParaRPr lang="bn-BD" dirty="0" smtClean="0">
              <a:solidFill>
                <a:srgbClr val="FF0000"/>
              </a:solidFill>
            </a:endParaRPr>
          </a:p>
          <a:p>
            <a:pPr eaLnBrk="1" hangingPunct="1"/>
            <a:endParaRPr lang="bn-BD" dirty="0" smtClean="0"/>
          </a:p>
          <a:p>
            <a:pPr eaLnBrk="1" hangingPunct="1"/>
            <a:endParaRPr lang="bn-BD" dirty="0" smtClean="0">
              <a:solidFill>
                <a:srgbClr val="C00000"/>
              </a:solidFill>
            </a:endParaRPr>
          </a:p>
          <a:p>
            <a:pPr eaLnBrk="1" hangingPunct="1"/>
            <a:endParaRPr lang="bn-BD" dirty="0" smtClean="0"/>
          </a:p>
          <a:p>
            <a:pPr eaLnBrk="1" hangingPunct="1"/>
            <a:endParaRPr lang="bn-BD" dirty="0" smtClean="0"/>
          </a:p>
          <a:p>
            <a:pPr eaLnBrk="1" hangingPunct="1"/>
            <a:endParaRPr lang="bn-BD" dirty="0" smtClean="0"/>
          </a:p>
          <a:p>
            <a:pPr eaLnBrk="1" hangingPunct="1"/>
            <a:r>
              <a:rPr lang="bn-BD" sz="32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ত্রি </a:t>
            </a:r>
            <a:r>
              <a:rPr lang="en-US" sz="32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তিন) ভুজের সমাহার=ত্রিভুজ</a:t>
            </a:r>
            <a:endParaRPr lang="en-US" sz="3200" dirty="0" smtClean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62400" y="762000"/>
            <a:ext cx="4724400" cy="5599113"/>
          </a:xfrm>
        </p:spPr>
        <p:txBody>
          <a:bodyPr/>
          <a:lstStyle/>
          <a:p>
            <a:pPr eaLnBrk="1" hangingPunct="1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 বাক্যটিতে কী কী বৈশিষ্ট্য দেখতে পাচ্ছি ?</a:t>
            </a:r>
          </a:p>
          <a:p>
            <a:pPr eaLnBrk="1" hangingPunct="1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সংখ্যাবাচক শব্দের সাথে বিশেষ্য পদ ব্যবহৃত হয়</a:t>
            </a:r>
          </a:p>
          <a:p>
            <a:pPr eaLnBrk="1" hangingPunct="1"/>
            <a:r>
              <a:rPr lang="bn-BD" sz="2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সমাহার বা মিলন অর্থে বসে</a:t>
            </a:r>
          </a:p>
          <a:p>
            <a:pPr eaLnBrk="1" hangingPunct="1"/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সমাস নিষ্পন্ন পদটি বিশেষ্য হয়</a:t>
            </a:r>
            <a:endParaRPr lang="en-US" sz="28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5105400"/>
            <a:ext cx="3124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দ্বিগু সমাস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228600" y="1219200"/>
            <a:ext cx="3124200" cy="2514600"/>
          </a:xfrm>
          <a:prstGeom prst="triangl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066800"/>
            <a:ext cx="4495800" cy="1447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বাক্যটিতে  কী কী বৈশিষ্ট্য দেখতে পাচ্ছি ?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3962400" cy="47244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bn-BD" smtClean="0"/>
          </a:p>
          <a:p>
            <a:pPr eaLnBrk="1" hangingPunct="1"/>
            <a:endParaRPr lang="bn-BD" smtClean="0"/>
          </a:p>
          <a:p>
            <a:pPr eaLnBrk="1" hangingPunct="1"/>
            <a:endParaRPr lang="bn-BD" smtClean="0"/>
          </a:p>
          <a:p>
            <a:pPr eaLnBrk="1" hangingPunct="1"/>
            <a:endParaRPr lang="bn-BD" smtClean="0"/>
          </a:p>
          <a:p>
            <a:pPr eaLnBrk="1" hangingPunct="1"/>
            <a:endParaRPr lang="bn-BD" smtClean="0"/>
          </a:p>
          <a:p>
            <a:pPr eaLnBrk="1" hangingPunct="1"/>
            <a:endParaRPr lang="bn-BD" smtClean="0"/>
          </a:p>
          <a:p>
            <a:pPr eaLnBrk="1" hangingPunct="1"/>
            <a:endParaRPr lang="bn-BD" smtClean="0"/>
          </a:p>
          <a:p>
            <a:pPr eaLnBrk="1" hangingPunct="1"/>
            <a:endParaRPr lang="bn-BD" smtClean="0"/>
          </a:p>
          <a:p>
            <a:pPr eaLnBrk="1" hangingPunct="1"/>
            <a:r>
              <a:rPr lang="bn-BD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 থেকে মাথা পর্যন্ত=আপাদমস্তক</a:t>
            </a:r>
            <a:endParaRPr lang="en-US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3200400"/>
            <a:ext cx="4038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পূর্বপদের অর্থ প্রাধান্য পায়</a:t>
            </a:r>
          </a:p>
          <a:p>
            <a:pPr eaLnBrk="1" hangingPunct="1"/>
            <a:r>
              <a:rPr lang="bn-BD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পূর্বপদে অব্যয় হয়</a:t>
            </a:r>
          </a:p>
          <a:p>
            <a:pPr eaLnBrk="1" hangingPunct="1"/>
            <a:r>
              <a:rPr lang="bn-BD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অব্যয়ের অর্থ দিয়ে ব্যাসবাক্য গঠিত হয়</a:t>
            </a:r>
          </a:p>
        </p:txBody>
      </p:sp>
      <p:pic>
        <p:nvPicPr>
          <p:cNvPr id="10242" name="Picture 2" descr="http://www.thefinancialexpress-bd.com/images/news_image_2010-08-16_14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26765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Content Placeholder 2"/>
          <p:cNvSpPr txBox="1">
            <a:spLocks/>
          </p:cNvSpPr>
          <p:nvPr/>
        </p:nvSpPr>
        <p:spPr bwMode="auto">
          <a:xfrm>
            <a:off x="228600" y="1066799"/>
            <a:ext cx="38862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Constant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5410200"/>
            <a:ext cx="3200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অব্যয়ীভাব সমাস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1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04800"/>
            <a:ext cx="2971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n-BD" sz="72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endParaRPr lang="en-US" sz="720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" y="1371601"/>
          <a:ext cx="8915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0" y="7620"/>
            <a:ext cx="9144000" cy="6850380"/>
            <a:chOff x="0" y="0"/>
            <a:chExt cx="9144000" cy="6858000"/>
          </a:xfr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L-Shape 5"/>
            <p:cNvSpPr/>
            <p:nvPr/>
          </p:nvSpPr>
          <p:spPr>
            <a:xfrm>
              <a:off x="0" y="6629400"/>
              <a:ext cx="9144000" cy="228600"/>
            </a:xfrm>
            <a:prstGeom prst="corne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L-Shape 6"/>
            <p:cNvSpPr/>
            <p:nvPr/>
          </p:nvSpPr>
          <p:spPr>
            <a:xfrm flipV="1">
              <a:off x="0" y="0"/>
              <a:ext cx="9144000" cy="228600"/>
            </a:xfrm>
            <a:prstGeom prst="corne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L-Shape 7"/>
            <p:cNvSpPr/>
            <p:nvPr/>
          </p:nvSpPr>
          <p:spPr>
            <a:xfrm>
              <a:off x="0" y="228600"/>
              <a:ext cx="152400" cy="6629400"/>
            </a:xfrm>
            <a:prstGeom prst="corner">
              <a:avLst/>
            </a:prstGeom>
            <a:grpFill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L-Shape 8"/>
            <p:cNvSpPr/>
            <p:nvPr/>
          </p:nvSpPr>
          <p:spPr>
            <a:xfrm flipH="1">
              <a:off x="8915400" y="0"/>
              <a:ext cx="228600" cy="6858000"/>
            </a:xfrm>
            <a:prstGeom prst="corner">
              <a:avLst/>
            </a:prstGeom>
            <a:grpFill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57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2296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bn-BD" sz="6000" b="1" smtClean="0">
                <a:solidFill>
                  <a:srgbClr val="CC00CC"/>
                </a:solidFill>
                <a:latin typeface="NikoshLightBAN" pitchFamily="2" charset="0"/>
                <a:ea typeface="NikoshLightBAN" pitchFamily="2" charset="0"/>
                <a:cs typeface="NikoshLightBAN" pitchFamily="2" charset="0"/>
              </a:rPr>
              <a:t>মূল্যায়ন</a:t>
            </a:r>
            <a:endParaRPr lang="en-US" sz="6000" b="1" smtClean="0">
              <a:solidFill>
                <a:srgbClr val="CC00CC"/>
              </a:solidFill>
              <a:latin typeface="NikoshLightBAN" pitchFamily="2" charset="0"/>
              <a:ea typeface="NikoshLightBAN" pitchFamily="2" charset="0"/>
              <a:cs typeface="NikoshLight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648200"/>
          </a:xfrm>
        </p:spPr>
        <p:txBody>
          <a:bodyPr/>
          <a:lstStyle/>
          <a:p>
            <a:pPr eaLnBrk="1" hangingPunct="1"/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সমাস কাকে বলে ?</a:t>
            </a:r>
          </a:p>
          <a:p>
            <a:pPr eaLnBrk="1" hangingPunct="1"/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চাঁদের মত মুখ=চাঁদমুখ-এ বাক্যটিতে পূর্বপদ ও পরপদ কোনটি ?</a:t>
            </a:r>
          </a:p>
          <a:p>
            <a:pPr eaLnBrk="1" hangingPunct="1"/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সমাস নিষ্পন্ন পদটিকে কী বলে ?</a:t>
            </a:r>
          </a:p>
          <a:p>
            <a:pPr eaLnBrk="1" hangingPunct="1"/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কোন সমাসে উভয় পদের অর্থ প্রাধান্য পায় ?</a:t>
            </a:r>
          </a:p>
          <a:p>
            <a:pPr eaLnBrk="1" hangingPunct="1"/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মাতাকে ভক্তি=   ?( সমস্তপদ কী ?)</a:t>
            </a:r>
          </a:p>
          <a:p>
            <a:pPr eaLnBrk="1" hangingPunct="1"/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রাজপুত্র-এর ব্যাসবাক্য ও সমাসের নাম লিখ ।</a:t>
            </a:r>
          </a:p>
          <a:p>
            <a:pPr eaLnBrk="1" hangingPunct="1"/>
            <a:endParaRPr lang="bn-BD" sz="36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bn-BD" sz="36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sz="36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7620"/>
            <a:ext cx="9144000" cy="6850380"/>
            <a:chOff x="0" y="0"/>
            <a:chExt cx="9144000" cy="6858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L-Shape 4"/>
            <p:cNvSpPr/>
            <p:nvPr/>
          </p:nvSpPr>
          <p:spPr>
            <a:xfrm>
              <a:off x="0" y="6629400"/>
              <a:ext cx="9144000" cy="228600"/>
            </a:xfrm>
            <a:prstGeom prst="corne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L-Shape 5"/>
            <p:cNvSpPr/>
            <p:nvPr/>
          </p:nvSpPr>
          <p:spPr>
            <a:xfrm flipV="1">
              <a:off x="0" y="0"/>
              <a:ext cx="9144000" cy="228600"/>
            </a:xfrm>
            <a:prstGeom prst="corne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L-Shape 6"/>
            <p:cNvSpPr/>
            <p:nvPr/>
          </p:nvSpPr>
          <p:spPr>
            <a:xfrm>
              <a:off x="0" y="228600"/>
              <a:ext cx="152400" cy="6629400"/>
            </a:xfrm>
            <a:prstGeom prst="corner">
              <a:avLst/>
            </a:prstGeom>
            <a:grpFill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L-Shape 7"/>
            <p:cNvSpPr/>
            <p:nvPr/>
          </p:nvSpPr>
          <p:spPr>
            <a:xfrm flipH="1">
              <a:off x="8915400" y="0"/>
              <a:ext cx="228600" cy="6858000"/>
            </a:xfrm>
            <a:prstGeom prst="corner">
              <a:avLst/>
            </a:prstGeom>
            <a:grpFill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9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8458200" cy="3733800"/>
          </a:xfrm>
        </p:spPr>
        <p:txBody>
          <a:bodyPr/>
          <a:lstStyle/>
          <a:p>
            <a:pPr eaLnBrk="1" hangingPunct="1"/>
            <a:r>
              <a:rPr lang="bn-BD" sz="320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পূর্বপদ ও পরপদের ধারণা সমাসের জন্য কেন গুরুত্বপূর্ণ লিখ ।</a:t>
            </a:r>
          </a:p>
          <a:p>
            <a:pPr eaLnBrk="1" hangingPunct="1"/>
            <a:r>
              <a:rPr lang="bn-BD" sz="320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ব্যাসবাক্যসহ সমাসের নামলিখঃ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দম্পতি,</a:t>
            </a:r>
            <a:r>
              <a:rPr lang="en-US" sz="320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সোনারবাটি,</a:t>
            </a:r>
            <a:r>
              <a:rPr lang="en-US" sz="320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আজীবন, শতাব্দী,</a:t>
            </a:r>
            <a:r>
              <a:rPr lang="en-US" sz="320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মহানবী,</a:t>
            </a:r>
            <a:r>
              <a:rPr lang="en-US" sz="320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প্রাণপাখি,</a:t>
            </a:r>
            <a:r>
              <a:rPr lang="en-US" sz="320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হাসাহাসি।</a:t>
            </a:r>
          </a:p>
          <a:p>
            <a:pPr eaLnBrk="1" hangingPunct="1"/>
            <a:endParaRPr lang="bn-BD" sz="320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bn-BD" sz="320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sz="320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459" name="Title 3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bn-BD" sz="540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7620"/>
            <a:ext cx="9144000" cy="6850380"/>
            <a:chOff x="0" y="0"/>
            <a:chExt cx="9144000" cy="6858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L-Shape 4"/>
            <p:cNvSpPr/>
            <p:nvPr/>
          </p:nvSpPr>
          <p:spPr>
            <a:xfrm>
              <a:off x="0" y="6629400"/>
              <a:ext cx="9144000" cy="228600"/>
            </a:xfrm>
            <a:prstGeom prst="corne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L-Shape 5"/>
            <p:cNvSpPr/>
            <p:nvPr/>
          </p:nvSpPr>
          <p:spPr>
            <a:xfrm flipV="1">
              <a:off x="0" y="0"/>
              <a:ext cx="9144000" cy="228600"/>
            </a:xfrm>
            <a:prstGeom prst="corne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L-Shape 6"/>
            <p:cNvSpPr/>
            <p:nvPr/>
          </p:nvSpPr>
          <p:spPr>
            <a:xfrm>
              <a:off x="0" y="228600"/>
              <a:ext cx="152400" cy="6629400"/>
            </a:xfrm>
            <a:prstGeom prst="corner">
              <a:avLst/>
            </a:prstGeom>
            <a:grpFill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L-Shape 7"/>
            <p:cNvSpPr/>
            <p:nvPr/>
          </p:nvSpPr>
          <p:spPr>
            <a:xfrm flipH="1">
              <a:off x="8915400" y="0"/>
              <a:ext cx="228600" cy="6858000"/>
            </a:xfrm>
            <a:prstGeom prst="corner">
              <a:avLst/>
            </a:prstGeom>
            <a:grpFill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76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samakal.net/assets/images/news_images/2014/10/21/untitled-4_93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59" y="808124"/>
            <a:ext cx="7059900" cy="54402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ainikdestiny.com/admin/news_images/180/image_180_33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3" y="657227"/>
            <a:ext cx="1206740" cy="12109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www.dainikdestiny.com/admin/news_images/180/image_180_33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59" y="5265154"/>
            <a:ext cx="1206740" cy="12109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dainikdestiny.com/admin/news_images/180/image_180_33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76" y="592112"/>
            <a:ext cx="1206740" cy="12109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dainikdestiny.com/admin/news_images/180/image_180_33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2" y="5265154"/>
            <a:ext cx="1206740" cy="12109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921977" y="3048000"/>
            <a:ext cx="7315200" cy="16404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kern="10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6600" b="1" kern="10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6600" b="1" kern="10" spc="50" dirty="0" err="1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6600" b="1" kern="10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7620"/>
            <a:ext cx="9144000" cy="6850380"/>
            <a:chOff x="0" y="0"/>
            <a:chExt cx="9144000" cy="6858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7" name="L-Shape 16"/>
            <p:cNvSpPr/>
            <p:nvPr/>
          </p:nvSpPr>
          <p:spPr>
            <a:xfrm>
              <a:off x="0" y="6629400"/>
              <a:ext cx="9144000" cy="228600"/>
            </a:xfrm>
            <a:prstGeom prst="corne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" name="L-Shape 17"/>
            <p:cNvSpPr/>
            <p:nvPr/>
          </p:nvSpPr>
          <p:spPr>
            <a:xfrm flipV="1">
              <a:off x="0" y="0"/>
              <a:ext cx="9144000" cy="228600"/>
            </a:xfrm>
            <a:prstGeom prst="corne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" name="L-Shape 18"/>
            <p:cNvSpPr/>
            <p:nvPr/>
          </p:nvSpPr>
          <p:spPr>
            <a:xfrm>
              <a:off x="0" y="228600"/>
              <a:ext cx="152400" cy="6629400"/>
            </a:xfrm>
            <a:prstGeom prst="corner">
              <a:avLst/>
            </a:prstGeom>
            <a:grpFill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0" name="L-Shape 19"/>
            <p:cNvSpPr/>
            <p:nvPr/>
          </p:nvSpPr>
          <p:spPr>
            <a:xfrm flipH="1">
              <a:off x="8915400" y="0"/>
              <a:ext cx="228600" cy="6858000"/>
            </a:xfrm>
            <a:prstGeom prst="corner">
              <a:avLst/>
            </a:prstGeom>
            <a:grpFill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14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685800" y="595313"/>
            <a:ext cx="3810000" cy="92868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81000" y="3810000"/>
            <a:ext cx="4419600" cy="2209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আনোয়ার হোসেন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সহকারী শিক্ষক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 জালালিয়া ফাযিল মাদ্রাসা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bn-BD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</a:t>
            </a:r>
            <a:r>
              <a:rPr lang="bn-BD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১৭২৭ ২৩৭০৬৬</a:t>
            </a:r>
            <a:endParaRPr lang="en-US" sz="2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E-mail- info.anowarmp@gmail.com</a:t>
            </a:r>
          </a:p>
          <a:p>
            <a:pPr marL="0" indent="0" algn="ctr">
              <a:buFont typeface="Arial" charset="0"/>
              <a:buNone/>
              <a:defRPr/>
            </a:pPr>
            <a:endParaRPr lang="en-US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1625601"/>
            <a:ext cx="3609109" cy="77706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bn-BD" sz="3200" dirty="0">
                <a:ln>
                  <a:solidFill>
                    <a:schemeClr val="bg2"/>
                  </a:solidFill>
                </a:ln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ln>
                <a:solidFill>
                  <a:schemeClr val="bg2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3810000"/>
            <a:ext cx="3886200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8ম </a:t>
            </a:r>
            <a:r>
              <a:rPr lang="en-US" sz="24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পাঠঃ সমাস</a:t>
            </a:r>
          </a:p>
          <a:p>
            <a:pPr algn="ctr" eaLnBrk="1" hangingPunct="1">
              <a:defRPr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তাং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22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01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2020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F:\photo and Another Document\family pic\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574800"/>
            <a:ext cx="2043112" cy="2066925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5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eaLnBrk="1" hangingPunct="1"/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ছবিতে কী দেখা যায় ?</a:t>
            </a:r>
            <a:endParaRPr lang="en-US" sz="6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Content Placeholder 6" descr="throne_f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270" y="1524000"/>
            <a:ext cx="4732530" cy="4419600"/>
          </a:xfrm>
        </p:spPr>
      </p:pic>
      <p:pic>
        <p:nvPicPr>
          <p:cNvPr id="7172" name="Content Placeholder 7" descr="Last_Mughal-BR_humayu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524000"/>
            <a:ext cx="3733800" cy="4433888"/>
          </a:xfrm>
        </p:spPr>
      </p:pic>
      <p:grpSp>
        <p:nvGrpSpPr>
          <p:cNvPr id="5" name="Group 4"/>
          <p:cNvGrpSpPr/>
          <p:nvPr/>
        </p:nvGrpSpPr>
        <p:grpSpPr>
          <a:xfrm>
            <a:off x="0" y="7620"/>
            <a:ext cx="9144000" cy="6850380"/>
            <a:chOff x="0" y="0"/>
            <a:chExt cx="9144000" cy="6858000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L-Shape 5"/>
            <p:cNvSpPr/>
            <p:nvPr/>
          </p:nvSpPr>
          <p:spPr>
            <a:xfrm>
              <a:off x="0" y="6629400"/>
              <a:ext cx="9144000" cy="228600"/>
            </a:xfrm>
            <a:prstGeom prst="corne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L-Shape 6"/>
            <p:cNvSpPr/>
            <p:nvPr/>
          </p:nvSpPr>
          <p:spPr>
            <a:xfrm flipV="1">
              <a:off x="0" y="0"/>
              <a:ext cx="9144000" cy="228600"/>
            </a:xfrm>
            <a:prstGeom prst="corne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L-Shape 7"/>
            <p:cNvSpPr/>
            <p:nvPr/>
          </p:nvSpPr>
          <p:spPr>
            <a:xfrm>
              <a:off x="0" y="228600"/>
              <a:ext cx="152400" cy="6629400"/>
            </a:xfrm>
            <a:prstGeom prst="corner">
              <a:avLst/>
            </a:prstGeom>
            <a:grpFill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L-Shape 8"/>
            <p:cNvSpPr/>
            <p:nvPr/>
          </p:nvSpPr>
          <p:spPr>
            <a:xfrm flipH="1">
              <a:off x="8915400" y="0"/>
              <a:ext cx="228600" cy="6858000"/>
            </a:xfrm>
            <a:prstGeom prst="corner">
              <a:avLst/>
            </a:prstGeom>
            <a:grpFill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7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88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800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48000"/>
            <a:ext cx="6019800" cy="1752600"/>
          </a:xfrm>
        </p:spPr>
        <p:txBody>
          <a:bodyPr>
            <a:normAutofit fontScale="92500" lnSpcReduction="20000"/>
          </a:bodyPr>
          <a:lstStyle/>
          <a:p>
            <a:pPr marR="0" eaLnBrk="1" hangingPunct="1"/>
            <a:r>
              <a:rPr lang="bn-BD" sz="13800" b="1" dirty="0" smtClean="0">
                <a:solidFill>
                  <a:srgbClr val="E97229"/>
                </a:solidFill>
                <a:latin typeface="NikoshBAN" pitchFamily="2" charset="0"/>
                <a:cs typeface="NikoshBAN" pitchFamily="2" charset="0"/>
              </a:rPr>
              <a:t>সমাস</a:t>
            </a:r>
            <a:endParaRPr lang="en-US" sz="13800" b="1" dirty="0" smtClean="0">
              <a:solidFill>
                <a:srgbClr val="E9722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2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n-BD" sz="88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সমাসের সংজ্ঞা</a:t>
            </a:r>
            <a:endParaRPr lang="en-US" sz="880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পরস্পর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সঙ্গতি বিশিষ্ট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দুই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ততোধিক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পদের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 পদে </a:t>
            </a:r>
            <a:r>
              <a:rPr lang="bn-BD" sz="4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হওয়াকে</a:t>
            </a:r>
            <a:r>
              <a:rPr lang="bn-BD" sz="6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সমাস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বলে।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52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n-BD" sz="800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সিংহাসন	</a:t>
            </a:r>
            <a:endParaRPr lang="en-US" sz="800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eaLnBrk="1" hangingPunct="1"/>
            <a:r>
              <a:rPr lang="bn-BD" sz="3600" b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সিংহ চিহ্নিত আসন=সিংহাসন</a:t>
            </a:r>
          </a:p>
          <a:p>
            <a:pPr eaLnBrk="1" hangingPunct="1"/>
            <a:r>
              <a:rPr lang="bn-BD" sz="3600" b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বিদেশ হতে ফেরত=বিদেশ-ফেরত</a:t>
            </a:r>
            <a:endParaRPr lang="en-US" sz="3600" b="1" smtClean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http://www.usflightnet.com/Man_with_Luggage_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2895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6a00d8341c717753ef00e54f843fce8834-800w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23622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5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7"/>
          <p:cNvSpPr>
            <a:spLocks noGrp="1"/>
          </p:cNvSpPr>
          <p:nvPr>
            <p:ph type="title"/>
          </p:nvPr>
        </p:nvSpPr>
        <p:spPr>
          <a:xfrm>
            <a:off x="533400" y="0"/>
            <a:ext cx="8382000" cy="838200"/>
          </a:xfrm>
        </p:spPr>
        <p:txBody>
          <a:bodyPr/>
          <a:lstStyle/>
          <a:p>
            <a:pPr eaLnBrk="1" hangingPunct="1"/>
            <a:r>
              <a:rPr lang="bn-BD" sz="400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ছবিগুলো দেখে সমাসের প্রকারভেদ সম্পর্কে জানব-</a:t>
            </a:r>
            <a:endParaRPr lang="en-US" sz="400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381000" y="5608638"/>
            <a:ext cx="3008313" cy="6397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 ও বাবা=মা-বাবা</a:t>
            </a:r>
            <a:endParaRPr lang="en-US" sz="1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341438"/>
            <a:ext cx="5111750" cy="52117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bn-BD" b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 বাক্যটিতে আমরা কী কী বৈশিষ্ট্য দেখতে পাচ্ছি ?</a:t>
            </a:r>
          </a:p>
          <a:p>
            <a:pPr eaLnBrk="1" hangingPunct="1">
              <a:buFont typeface="Wingdings 2" pitchFamily="18" charset="2"/>
              <a:buNone/>
            </a:pPr>
            <a:r>
              <a:rPr lang="bn-BD" b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পূর্বপদ ও পরপদ উভয়েরই অর্থ প্রাধান্য পায়।</a:t>
            </a:r>
          </a:p>
          <a:p>
            <a:pPr eaLnBrk="1" hangingPunct="1">
              <a:buFont typeface="Wingdings 2" pitchFamily="18" charset="2"/>
              <a:buNone/>
            </a:pPr>
            <a:r>
              <a:rPr lang="bn-BD" b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অপেক্ষাকৃত সম্মানিত পদ ও স্ত্রীবাচক পদ আগে বসে</a:t>
            </a:r>
          </a:p>
          <a:p>
            <a:pPr eaLnBrk="1" hangingPunct="1">
              <a:buFont typeface="Wingdings 2" pitchFamily="18" charset="2"/>
              <a:buNone/>
            </a:pPr>
            <a:r>
              <a:rPr lang="bn-BD" b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অল্পস্বর বিশিষ্ট পদ আগে বসে</a:t>
            </a:r>
          </a:p>
        </p:txBody>
      </p:sp>
      <p:pic>
        <p:nvPicPr>
          <p:cNvPr id="5" name="Picture 10" descr="http://pimg.s3.amazonaws.com/img/5462.1238734134.ora3j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82986"/>
            <a:ext cx="3429000" cy="4503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791200" y="52578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দ্বন্দ্ব সমাস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" y="1524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334000"/>
            <a:ext cx="396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মোম নির্মিত বাতি=মোমবাতি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http://media.somewhereinblog.net/images/mrnimchand_1224143997_1-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419600" cy="303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05400" y="2209800"/>
            <a:ext cx="38862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200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বাক্যটিতে</a:t>
            </a:r>
            <a:r>
              <a:rPr lang="bn-BD" sz="2800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আমরা কী কী বৈশিষ্ট্য দেখতে পাচ্ছি 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BD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পরপদের অর্থই প্রধান রূপে প্রতীয়মান হয়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বিশেষ্য ও বিশেষণ পদ নিয়ে এ সমাস হয়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বিশেষণ পদ সাধারণত পূর্বে বসে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5562600"/>
            <a:ext cx="2438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কর্মধারয় সমাস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bn-BD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 বাক্যটিতে আমরা কী কী বৈশিষ্ট্য দেখতে পাচ্ছি ?</a:t>
            </a:r>
          </a:p>
          <a:p>
            <a:pPr eaLnBrk="1" hangingPunct="1"/>
            <a:r>
              <a:rPr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পরপদের অর্থ প্রাধান্য পায়</a:t>
            </a:r>
          </a:p>
          <a:p>
            <a:pPr eaLnBrk="1" hangingPunct="1"/>
            <a:r>
              <a:rPr lang="bn-BD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পূর্বপদের বিভক্তি লোপ পায়</a:t>
            </a:r>
          </a:p>
          <a:p>
            <a:pPr eaLnBrk="1" hangingPunct="1"/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http://1.bp.blogspot.com/_LDONQv14whA/SslqtAutUMI/AAAAAAAAAlU/9GOwDuaXOD0/s320/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32004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2133600" y="5562600"/>
            <a:ext cx="76200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5410200"/>
            <a:ext cx="3276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চা এর বাগান=চা বাগান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4953000"/>
            <a:ext cx="342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তৎপুরুষ সমাস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" y="76200"/>
            <a:ext cx="8915400" cy="6705600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FF0000"/>
                </a:gs>
                <a:gs pos="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8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342</Words>
  <Application>Microsoft Office PowerPoint</Application>
  <PresentationFormat>On-screen Show (4:3)</PresentationFormat>
  <Paragraphs>98</Paragraphs>
  <Slides>16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নিচের ছবিতে কী দেখা যায় ?</vt:lpstr>
      <vt:lpstr>আজকের পাঠ</vt:lpstr>
      <vt:lpstr>সমাসের সংজ্ঞা</vt:lpstr>
      <vt:lpstr>সিংহাসন </vt:lpstr>
      <vt:lpstr>ছবিগুলো দেখে সমাসের প্রকারভেদ সম্পর্কে জানব-</vt:lpstr>
      <vt:lpstr>PowerPoint Presentation</vt:lpstr>
      <vt:lpstr>PowerPoint Presentation</vt:lpstr>
      <vt:lpstr>PowerPoint Presentation</vt:lpstr>
      <vt:lpstr>PowerPoint Presentation</vt:lpstr>
      <vt:lpstr>এ বাক্যটিতে  কী কী বৈশিষ্ট্য দেখতে পাচ্ছি ? </vt:lpstr>
      <vt:lpstr>সমাস</vt:lpstr>
      <vt:lpstr>মূল্যায়ন</vt:lpstr>
      <vt:lpstr>বাড়ির কাজঃ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Anowar</dc:creator>
  <cp:lastModifiedBy>Anowar</cp:lastModifiedBy>
  <cp:revision>16</cp:revision>
  <dcterms:created xsi:type="dcterms:W3CDTF">2020-01-22T14:20:57Z</dcterms:created>
  <dcterms:modified xsi:type="dcterms:W3CDTF">2020-01-22T15:53:35Z</dcterms:modified>
</cp:coreProperties>
</file>