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4"/>
  </p:notesMasterIdLst>
  <p:sldIdLst>
    <p:sldId id="282" r:id="rId3"/>
    <p:sldId id="285" r:id="rId4"/>
    <p:sldId id="286" r:id="rId5"/>
    <p:sldId id="315" r:id="rId6"/>
    <p:sldId id="316" r:id="rId7"/>
    <p:sldId id="319" r:id="rId8"/>
    <p:sldId id="320" r:id="rId9"/>
    <p:sldId id="322" r:id="rId10"/>
    <p:sldId id="337" r:id="rId11"/>
    <p:sldId id="338" r:id="rId12"/>
    <p:sldId id="324" r:id="rId13"/>
    <p:sldId id="343" r:id="rId14"/>
    <p:sldId id="344" r:id="rId15"/>
    <p:sldId id="342" r:id="rId16"/>
    <p:sldId id="347" r:id="rId17"/>
    <p:sldId id="348" r:id="rId18"/>
    <p:sldId id="326" r:id="rId19"/>
    <p:sldId id="352" r:id="rId20"/>
    <p:sldId id="330" r:id="rId21"/>
    <p:sldId id="312" r:id="rId22"/>
    <p:sldId id="35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709"/>
    <a:srgbClr val="C5BA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88" autoAdjust="0"/>
  </p:normalViewPr>
  <p:slideViewPr>
    <p:cSldViewPr>
      <p:cViewPr varScale="1">
        <p:scale>
          <a:sx n="70" d="100"/>
          <a:sy n="70" d="100"/>
        </p:scale>
        <p:origin x="-13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B04CC-A9DE-4D66-940B-97A76D081928}" type="datetimeFigureOut">
              <a:rPr lang="en-US" smtClean="0"/>
              <a:t>1/22/2020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E9A48C-9FF9-42D8-9458-A320DCAE6EF3}" type="slidenum">
              <a:rPr lang="en-US" smtClean="0"/>
              <a:t>‹#›</a:t>
            </a:fld>
            <a:endParaRPr lang="en-US" dirty="0"/>
          </a:p>
        </p:txBody>
      </p:sp>
    </p:spTree>
    <p:extLst>
      <p:ext uri="{BB962C8B-B14F-4D97-AF65-F5344CB8AC3E}">
        <p14:creationId xmlns:p14="http://schemas.microsoft.com/office/powerpoint/2010/main" val="3055072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1</a:t>
            </a:fld>
            <a:endParaRPr lang="en-US" dirty="0"/>
          </a:p>
        </p:txBody>
      </p:sp>
    </p:spTree>
    <p:extLst>
      <p:ext uri="{BB962C8B-B14F-4D97-AF65-F5344CB8AC3E}">
        <p14:creationId xmlns:p14="http://schemas.microsoft.com/office/powerpoint/2010/main" val="1591219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10</a:t>
            </a:fld>
            <a:endParaRPr lang="en-US"/>
          </a:p>
        </p:txBody>
      </p:sp>
    </p:spTree>
    <p:extLst>
      <p:ext uri="{BB962C8B-B14F-4D97-AF65-F5344CB8AC3E}">
        <p14:creationId xmlns:p14="http://schemas.microsoft.com/office/powerpoint/2010/main" val="329300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11</a:t>
            </a:fld>
            <a:endParaRPr lang="en-US"/>
          </a:p>
        </p:txBody>
      </p:sp>
    </p:spTree>
    <p:extLst>
      <p:ext uri="{BB962C8B-B14F-4D97-AF65-F5344CB8AC3E}">
        <p14:creationId xmlns:p14="http://schemas.microsoft.com/office/powerpoint/2010/main" val="107273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12</a:t>
            </a:fld>
            <a:endParaRPr lang="en-US"/>
          </a:p>
        </p:txBody>
      </p:sp>
    </p:spTree>
    <p:extLst>
      <p:ext uri="{BB962C8B-B14F-4D97-AF65-F5344CB8AC3E}">
        <p14:creationId xmlns:p14="http://schemas.microsoft.com/office/powerpoint/2010/main" val="3741782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13</a:t>
            </a:fld>
            <a:endParaRPr lang="en-US"/>
          </a:p>
        </p:txBody>
      </p:sp>
    </p:spTree>
    <p:extLst>
      <p:ext uri="{BB962C8B-B14F-4D97-AF65-F5344CB8AC3E}">
        <p14:creationId xmlns:p14="http://schemas.microsoft.com/office/powerpoint/2010/main" val="3996292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14</a:t>
            </a:fld>
            <a:endParaRPr lang="en-US"/>
          </a:p>
        </p:txBody>
      </p:sp>
    </p:spTree>
    <p:extLst>
      <p:ext uri="{BB962C8B-B14F-4D97-AF65-F5344CB8AC3E}">
        <p14:creationId xmlns:p14="http://schemas.microsoft.com/office/powerpoint/2010/main" val="4167033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go according to animation.</a:t>
            </a: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15</a:t>
            </a:fld>
            <a:endParaRPr lang="en-US"/>
          </a:p>
        </p:txBody>
      </p:sp>
    </p:spTree>
    <p:extLst>
      <p:ext uri="{BB962C8B-B14F-4D97-AF65-F5344CB8AC3E}">
        <p14:creationId xmlns:p14="http://schemas.microsoft.com/office/powerpoint/2010/main" val="831304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may show the picture, then ask the students to say something about it and at last teacher may show the text and read out with proper sound, stress and intonation. He may explain the subject matter then.</a:t>
            </a: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16</a:t>
            </a:fld>
            <a:endParaRPr lang="en-US"/>
          </a:p>
        </p:txBody>
      </p:sp>
    </p:spTree>
    <p:extLst>
      <p:ext uri="{BB962C8B-B14F-4D97-AF65-F5344CB8AC3E}">
        <p14:creationId xmlns:p14="http://schemas.microsoft.com/office/powerpoint/2010/main" val="305829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smtClean="0"/>
          </a:p>
          <a:p>
            <a:pPr algn="ctr"/>
            <a:r>
              <a:rPr lang="en-US" dirty="0" smtClean="0"/>
              <a:t>Teacher may ask the students to open their books to read silently.</a:t>
            </a: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17</a:t>
            </a:fld>
            <a:endParaRPr lang="en-US"/>
          </a:p>
        </p:txBody>
      </p:sp>
    </p:spTree>
    <p:extLst>
      <p:ext uri="{BB962C8B-B14F-4D97-AF65-F5344CB8AC3E}">
        <p14:creationId xmlns:p14="http://schemas.microsoft.com/office/powerpoint/2010/main" val="3040290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19</a:t>
            </a:fld>
            <a:endParaRPr lang="en-US"/>
          </a:p>
        </p:txBody>
      </p:sp>
    </p:spTree>
    <p:extLst>
      <p:ext uri="{BB962C8B-B14F-4D97-AF65-F5344CB8AC3E}">
        <p14:creationId xmlns:p14="http://schemas.microsoft.com/office/powerpoint/2010/main" val="3248782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20</a:t>
            </a:fld>
            <a:endParaRPr lang="en-US" dirty="0"/>
          </a:p>
        </p:txBody>
      </p:sp>
    </p:spTree>
    <p:extLst>
      <p:ext uri="{BB962C8B-B14F-4D97-AF65-F5344CB8AC3E}">
        <p14:creationId xmlns:p14="http://schemas.microsoft.com/office/powerpoint/2010/main" val="2342200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2</a:t>
            </a:fld>
            <a:endParaRPr lang="en-US"/>
          </a:p>
        </p:txBody>
      </p:sp>
    </p:spTree>
    <p:extLst>
      <p:ext uri="{BB962C8B-B14F-4D97-AF65-F5344CB8AC3E}">
        <p14:creationId xmlns:p14="http://schemas.microsoft.com/office/powerpoint/2010/main" val="109104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3</a:t>
            </a:fld>
            <a:endParaRPr lang="en-US"/>
          </a:p>
        </p:txBody>
      </p:sp>
    </p:spTree>
    <p:extLst>
      <p:ext uri="{BB962C8B-B14F-4D97-AF65-F5344CB8AC3E}">
        <p14:creationId xmlns:p14="http://schemas.microsoft.com/office/powerpoint/2010/main" val="371715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This will cover both speaking, listening, reading &amp; writing skills.</a:t>
            </a: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4</a:t>
            </a:fld>
            <a:endParaRPr lang="en-US"/>
          </a:p>
        </p:txBody>
      </p:sp>
    </p:spTree>
    <p:extLst>
      <p:ext uri="{BB962C8B-B14F-4D97-AF65-F5344CB8AC3E}">
        <p14:creationId xmlns:p14="http://schemas.microsoft.com/office/powerpoint/2010/main" val="132299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5</a:t>
            </a:fld>
            <a:endParaRPr lang="en-US"/>
          </a:p>
        </p:txBody>
      </p:sp>
    </p:spTree>
    <p:extLst>
      <p:ext uri="{BB962C8B-B14F-4D97-AF65-F5344CB8AC3E}">
        <p14:creationId xmlns:p14="http://schemas.microsoft.com/office/powerpoint/2010/main" val="50848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6</a:t>
            </a:fld>
            <a:endParaRPr lang="en-US"/>
          </a:p>
        </p:txBody>
      </p:sp>
    </p:spTree>
    <p:extLst>
      <p:ext uri="{BB962C8B-B14F-4D97-AF65-F5344CB8AC3E}">
        <p14:creationId xmlns:p14="http://schemas.microsoft.com/office/powerpoint/2010/main" val="925286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7</a:t>
            </a:fld>
            <a:endParaRPr lang="en-US"/>
          </a:p>
        </p:txBody>
      </p:sp>
    </p:spTree>
    <p:extLst>
      <p:ext uri="{BB962C8B-B14F-4D97-AF65-F5344CB8AC3E}">
        <p14:creationId xmlns:p14="http://schemas.microsoft.com/office/powerpoint/2010/main" val="251481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8</a:t>
            </a:fld>
            <a:endParaRPr lang="en-US"/>
          </a:p>
        </p:txBody>
      </p:sp>
    </p:spTree>
    <p:extLst>
      <p:ext uri="{BB962C8B-B14F-4D97-AF65-F5344CB8AC3E}">
        <p14:creationId xmlns:p14="http://schemas.microsoft.com/office/powerpoint/2010/main" val="1266242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CE9A48C-9FF9-42D8-9458-A320DCAE6EF3}" type="slidenum">
              <a:rPr lang="en-US" smtClean="0"/>
              <a:t>9</a:t>
            </a:fld>
            <a:endParaRPr lang="en-US"/>
          </a:p>
        </p:txBody>
      </p:sp>
    </p:spTree>
    <p:extLst>
      <p:ext uri="{BB962C8B-B14F-4D97-AF65-F5344CB8AC3E}">
        <p14:creationId xmlns:p14="http://schemas.microsoft.com/office/powerpoint/2010/main" val="835455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9D6B41E9-63FA-4960-9058-F42BD353E573}" type="datetimeFigureOut">
              <a:rPr lang="en-US" smtClean="0"/>
              <a:t>1/22/2020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39636D2E-0E42-48FB-B551-F57E05595B8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6B41E9-63FA-4960-9058-F42BD353E573}" type="datetimeFigureOut">
              <a:rPr lang="en-US" smtClean="0"/>
              <a:t>1/22/2020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636D2E-0E42-48FB-B551-F57E05595B8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6B41E9-63FA-4960-9058-F42BD353E573}" type="datetimeFigureOut">
              <a:rPr lang="en-US" smtClean="0"/>
              <a:t>1/22/2020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636D2E-0E42-48FB-B551-F57E05595B85}"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D6B41E9-63FA-4960-9058-F42BD353E573}" type="datetimeFigureOut">
              <a:rPr lang="en-US" smtClean="0"/>
              <a:t>1/22/2020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9636D2E-0E42-48FB-B551-F57E05595B85}"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6B41E9-63FA-4960-9058-F42BD353E573}"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B41E9-63FA-4960-9058-F42BD353E573}"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D6B41E9-63FA-4960-9058-F42BD353E573}" type="datetimeFigureOut">
              <a:rPr lang="en-US" smtClean="0"/>
              <a:t>1/22/2020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636D2E-0E42-48FB-B551-F57E05595B85}"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6B41E9-63FA-4960-9058-F42BD353E573}" type="datetimeFigureOut">
              <a:rPr lang="en-US" smtClean="0"/>
              <a:t>1/22/2020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636D2E-0E42-48FB-B551-F57E05595B85}"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6B41E9-63FA-4960-9058-F42BD353E573}" type="datetimeFigureOut">
              <a:rPr lang="en-US" smtClean="0"/>
              <a:t>1/22/2020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636D2E-0E42-48FB-B551-F57E05595B85}"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B41E9-63FA-4960-9058-F42BD353E573}" type="datetimeFigureOut">
              <a:rPr lang="en-US" smtClean="0"/>
              <a:t>1/22/2020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636D2E-0E42-48FB-B551-F57E05595B85}"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D6B41E9-63FA-4960-9058-F42BD353E573}" type="datetimeFigureOut">
              <a:rPr lang="en-US" smtClean="0"/>
              <a:t>1/22/2020</a:t>
            </a:fld>
            <a:endParaRPr lang="en-US" dirty="0"/>
          </a:p>
        </p:txBody>
      </p:sp>
      <p:sp>
        <p:nvSpPr>
          <p:cNvPr id="7" name="Slide Number Placeholder 6"/>
          <p:cNvSpPr>
            <a:spLocks noGrp="1"/>
          </p:cNvSpPr>
          <p:nvPr>
            <p:ph type="sldNum" sz="quarter" idx="12"/>
          </p:nvPr>
        </p:nvSpPr>
        <p:spPr/>
        <p:txBody>
          <a:bodyPr/>
          <a:lstStyle/>
          <a:p>
            <a:fld id="{39636D2E-0E42-48FB-B551-F57E05595B85}"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6B41E9-63FA-4960-9058-F42BD353E573}" type="datetimeFigureOut">
              <a:rPr lang="en-US" smtClean="0"/>
              <a:t>1/22/2020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636D2E-0E42-48FB-B551-F57E05595B85}"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B41E9-63FA-4960-9058-F42BD353E573}" type="datetimeFigureOut">
              <a:rPr lang="en-US" smtClean="0"/>
              <a:t>1/22/2020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39636D2E-0E42-48FB-B551-F57E05595B85}"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t>1/22/2020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D6B41E9-63FA-4960-9058-F42BD353E573}" type="datetimeFigureOut">
              <a:rPr lang="en-US" smtClean="0"/>
              <a:t>1/22/2020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9636D2E-0E42-48FB-B551-F57E05595B8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6B41E9-63FA-4960-9058-F42BD353E573}" type="datetimeFigureOut">
              <a:rPr lang="en-US" smtClean="0"/>
              <a:t>1/22/2020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9636D2E-0E42-48FB-B551-F57E05595B8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6B41E9-63FA-4960-9058-F42BD353E573}" type="datetimeFigureOut">
              <a:rPr lang="en-US" smtClean="0"/>
              <a:t>1/22/2020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9636D2E-0E42-48FB-B551-F57E05595B8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D6B41E9-63FA-4960-9058-F42BD353E573}" type="datetimeFigureOut">
              <a:rPr lang="en-US" smtClean="0"/>
              <a:t>1/22/2020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9636D2E-0E42-48FB-B551-F57E05595B8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9D6B41E9-63FA-4960-9058-F42BD353E573}" type="datetimeFigureOut">
              <a:rPr lang="en-US" smtClean="0"/>
              <a:t>1/22/2020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9636D2E-0E42-48FB-B551-F57E05595B8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6B41E9-63FA-4960-9058-F42BD353E573}" type="datetimeFigureOut">
              <a:rPr lang="en-US" smtClean="0"/>
              <a:t>1/22/2020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9636D2E-0E42-48FB-B551-F57E05595B8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6B41E9-63FA-4960-9058-F42BD353E573}" type="datetimeFigureOut">
              <a:rPr lang="en-US" smtClean="0"/>
              <a:t>1/22/2020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9636D2E-0E42-48FB-B551-F57E05595B85}" type="slidenum">
              <a:rPr lang="en-US" smtClean="0"/>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D6B41E9-63FA-4960-9058-F42BD353E573}" type="datetimeFigureOut">
              <a:rPr lang="en-US" smtClean="0"/>
              <a:t>1/22/2020</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9636D2E-0E42-48FB-B551-F57E05595B8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D6B41E9-63FA-4960-9058-F42BD353E573}" type="datetimeFigureOut">
              <a:rPr lang="en-US" smtClean="0"/>
              <a:t>1/22/2020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9636D2E-0E42-48FB-B551-F57E05595B8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audio" Target="../media/audio1.wav"/><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21.bmp"/><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22.gif"/></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10.jpe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533400"/>
            <a:ext cx="6248400" cy="3124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3886200"/>
            <a:ext cx="6248400" cy="2971800"/>
          </a:xfrm>
          <a:prstGeom prst="rect">
            <a:avLst/>
          </a:prstGeom>
        </p:spPr>
      </p:pic>
    </p:spTree>
    <p:extLst>
      <p:ext uri="{BB962C8B-B14F-4D97-AF65-F5344CB8AC3E}">
        <p14:creationId xmlns:p14="http://schemas.microsoft.com/office/powerpoint/2010/main" val="176758096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3"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90">
          <a:fgClr>
            <a:schemeClr val="accent2">
              <a:lumMod val="75000"/>
            </a:schemeClr>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914399" y="228600"/>
            <a:ext cx="7467599" cy="584775"/>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3200" b="1" dirty="0" smtClean="0">
                <a:latin typeface="Book Antiqua" pitchFamily="18" charset="0"/>
                <a:cs typeface="Aparajita" pitchFamily="34" charset="0"/>
              </a:rPr>
              <a:t>settle</a:t>
            </a:r>
            <a:endParaRPr lang="en-US" sz="3200" b="1" dirty="0">
              <a:latin typeface="Book Antiqua" pitchFamily="18" charset="0"/>
              <a:cs typeface="Aparajita" pitchFamily="34" charset="0"/>
            </a:endParaRPr>
          </a:p>
        </p:txBody>
      </p:sp>
      <p:sp>
        <p:nvSpPr>
          <p:cNvPr id="4" name="TextBox 3"/>
          <p:cNvSpPr txBox="1"/>
          <p:nvPr/>
        </p:nvSpPr>
        <p:spPr>
          <a:xfrm>
            <a:off x="943428" y="991750"/>
            <a:ext cx="7438571" cy="523220"/>
          </a:xfrm>
          <a:prstGeom prst="rect">
            <a:avLst/>
          </a:prstGeom>
          <a:solidFill>
            <a:schemeClr val="accent1">
              <a:lumMod val="40000"/>
              <a:lumOff val="60000"/>
            </a:schemeClr>
          </a:solidFill>
          <a:ln>
            <a:solidFill>
              <a:schemeClr val="tx1"/>
            </a:solidFill>
          </a:ln>
        </p:spPr>
        <p:txBody>
          <a:bodyPr wrap="square" rtlCol="0">
            <a:spAutoFit/>
          </a:bodyPr>
          <a:lstStyle/>
          <a:p>
            <a:pPr algn="ctr">
              <a:tabLst>
                <a:tab pos="1887538" algn="l"/>
              </a:tabLst>
            </a:pPr>
            <a:r>
              <a:rPr lang="en-US" sz="2800" b="1" dirty="0" smtClean="0">
                <a:latin typeface="Book Antiqua" pitchFamily="18" charset="0"/>
              </a:rPr>
              <a:t>Meaning:  settle</a:t>
            </a:r>
            <a:r>
              <a:rPr lang="en-US" sz="2800" b="1" dirty="0">
                <a:latin typeface="Book Antiqua" pitchFamily="18" charset="0"/>
              </a:rPr>
              <a:t>, colonize, </a:t>
            </a:r>
            <a:r>
              <a:rPr lang="en-US" sz="2800" b="1" dirty="0" smtClean="0">
                <a:latin typeface="Book Antiqua" pitchFamily="18" charset="0"/>
              </a:rPr>
              <a:t>colonialize</a:t>
            </a:r>
            <a:endParaRPr lang="en-US" sz="2800" b="1" dirty="0">
              <a:latin typeface="Book Antiqua" pitchFamily="18" charset="0"/>
              <a:cs typeface="Aparajita" pitchFamily="34" charset="0"/>
            </a:endParaRPr>
          </a:p>
        </p:txBody>
      </p:sp>
      <p:sp>
        <p:nvSpPr>
          <p:cNvPr id="5" name="TextBox 4"/>
          <p:cNvSpPr txBox="1"/>
          <p:nvPr/>
        </p:nvSpPr>
        <p:spPr>
          <a:xfrm>
            <a:off x="914400" y="6120825"/>
            <a:ext cx="7467598" cy="584775"/>
          </a:xfrm>
          <a:prstGeom prst="rect">
            <a:avLst/>
          </a:prstGeom>
          <a:solidFill>
            <a:srgbClr val="92D050"/>
          </a:solidFill>
          <a:ln>
            <a:solidFill>
              <a:schemeClr val="tx1"/>
            </a:solidFill>
          </a:ln>
        </p:spPr>
        <p:txBody>
          <a:bodyPr wrap="square" rtlCol="0">
            <a:spAutoFit/>
          </a:bodyPr>
          <a:lstStyle/>
          <a:p>
            <a:pPr algn="ctr"/>
            <a:r>
              <a:rPr lang="en-US" sz="3200" b="1" dirty="0" smtClean="0">
                <a:latin typeface="Book Antiqua" pitchFamily="18" charset="0"/>
              </a:rPr>
              <a:t>I was settled in London in 1970. </a:t>
            </a:r>
            <a:endParaRPr lang="en-US" sz="3200" b="1" dirty="0">
              <a:latin typeface="Book Antiqua"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1" y="1676400"/>
            <a:ext cx="3047998" cy="2712046"/>
          </a:xfrm>
          <a:prstGeom prst="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grpSp>
        <p:nvGrpSpPr>
          <p:cNvPr id="13" name="Group 12"/>
          <p:cNvGrpSpPr/>
          <p:nvPr/>
        </p:nvGrpSpPr>
        <p:grpSpPr>
          <a:xfrm>
            <a:off x="2573379" y="1676400"/>
            <a:ext cx="2619376" cy="3504787"/>
            <a:chOff x="2573379" y="1676400"/>
            <a:chExt cx="2619376" cy="3504787"/>
          </a:xfrm>
          <a:scene3d>
            <a:camera prst="perspectiveFront" fov="5100000">
              <a:rot lat="0" lon="2100000" rev="0"/>
            </a:camera>
            <a:lightRig rig="flood" dir="t">
              <a:rot lat="0" lon="0" rev="13800000"/>
            </a:lightRig>
          </a:scene3d>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011530" y="2999962"/>
              <a:ext cx="1743075" cy="2619375"/>
            </a:xfrm>
            <a:prstGeom prst="rect">
              <a:avLst/>
            </a:prstGeom>
            <a:ln>
              <a:noFill/>
            </a:ln>
            <a:effectLst>
              <a:outerShdw blurRad="184150" dist="241300" dir="11520000" sx="110000" sy="110000" algn="ctr">
                <a:srgbClr val="000000">
                  <a:alpha val="18000"/>
                </a:srgbClr>
              </a:outerShdw>
            </a:effectLst>
            <a:sp3d extrusionH="107950" prstMaterial="plastic">
              <a:bevelT w="82550" h="63500" prst="divot"/>
              <a:bevelB/>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3011529" y="1238250"/>
              <a:ext cx="1743075" cy="2619375"/>
            </a:xfrm>
            <a:prstGeom prst="rect">
              <a:avLst/>
            </a:prstGeom>
            <a:ln>
              <a:noFill/>
            </a:ln>
            <a:effectLst>
              <a:outerShdw blurRad="184150" dist="241300" dir="11520000" sx="110000" sy="110000" algn="ctr">
                <a:srgbClr val="000000">
                  <a:alpha val="18000"/>
                </a:srgbClr>
              </a:outerShdw>
            </a:effectLst>
            <a:sp3d extrusionH="107950" prstMaterial="plastic">
              <a:bevelT w="82550" h="63500" prst="divot"/>
              <a:bevelB/>
            </a:sp3d>
          </p:spPr>
        </p:pic>
      </p:grpSp>
      <p:grpSp>
        <p:nvGrpSpPr>
          <p:cNvPr id="12" name="Group 11"/>
          <p:cNvGrpSpPr/>
          <p:nvPr/>
        </p:nvGrpSpPr>
        <p:grpSpPr>
          <a:xfrm>
            <a:off x="838200" y="1676400"/>
            <a:ext cx="1622834" cy="3504786"/>
            <a:chOff x="838200" y="1676400"/>
            <a:chExt cx="1622834" cy="3504786"/>
          </a:xfrm>
          <a:scene3d>
            <a:camera prst="perspectiveFront" fov="3300000">
              <a:rot lat="486000" lon="19530000" rev="174000"/>
            </a:camera>
            <a:lightRig rig="harsh" dir="t">
              <a:rot lat="0" lon="0" rev="3000000"/>
            </a:lightRig>
          </a:scene3d>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676400"/>
              <a:ext cx="1622834" cy="1761712"/>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3618441"/>
              <a:ext cx="1622834" cy="1562745"/>
            </a:xfrm>
            <a:prstGeom prst="rect">
              <a:avLst/>
            </a:prstGeom>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grpSp>
    </p:spTree>
    <p:extLst>
      <p:ext uri="{BB962C8B-B14F-4D97-AF65-F5344CB8AC3E}">
        <p14:creationId xmlns:p14="http://schemas.microsoft.com/office/powerpoint/2010/main" val="3840852868"/>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80">
                                          <p:stCondLst>
                                            <p:cond delay="0"/>
                                          </p:stCondLst>
                                        </p:cTn>
                                        <p:tgtEl>
                                          <p:spTgt spid="13"/>
                                        </p:tgtEl>
                                      </p:cBhvr>
                                    </p:animEffect>
                                    <p:anim calcmode="lin" valueType="num">
                                      <p:cBhvr>
                                        <p:cTn id="2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0" dur="26">
                                          <p:stCondLst>
                                            <p:cond delay="650"/>
                                          </p:stCondLst>
                                        </p:cTn>
                                        <p:tgtEl>
                                          <p:spTgt spid="13"/>
                                        </p:tgtEl>
                                      </p:cBhvr>
                                      <p:to x="100000" y="60000"/>
                                    </p:animScale>
                                    <p:animScale>
                                      <p:cBhvr>
                                        <p:cTn id="31" dur="166" decel="50000">
                                          <p:stCondLst>
                                            <p:cond delay="676"/>
                                          </p:stCondLst>
                                        </p:cTn>
                                        <p:tgtEl>
                                          <p:spTgt spid="13"/>
                                        </p:tgtEl>
                                      </p:cBhvr>
                                      <p:to x="100000" y="100000"/>
                                    </p:animScale>
                                    <p:animScale>
                                      <p:cBhvr>
                                        <p:cTn id="32" dur="26">
                                          <p:stCondLst>
                                            <p:cond delay="1312"/>
                                          </p:stCondLst>
                                        </p:cTn>
                                        <p:tgtEl>
                                          <p:spTgt spid="13"/>
                                        </p:tgtEl>
                                      </p:cBhvr>
                                      <p:to x="100000" y="80000"/>
                                    </p:animScale>
                                    <p:animScale>
                                      <p:cBhvr>
                                        <p:cTn id="33" dur="166" decel="50000">
                                          <p:stCondLst>
                                            <p:cond delay="1338"/>
                                          </p:stCondLst>
                                        </p:cTn>
                                        <p:tgtEl>
                                          <p:spTgt spid="13"/>
                                        </p:tgtEl>
                                      </p:cBhvr>
                                      <p:to x="100000" y="100000"/>
                                    </p:animScale>
                                    <p:animScale>
                                      <p:cBhvr>
                                        <p:cTn id="34" dur="26">
                                          <p:stCondLst>
                                            <p:cond delay="1642"/>
                                          </p:stCondLst>
                                        </p:cTn>
                                        <p:tgtEl>
                                          <p:spTgt spid="13"/>
                                        </p:tgtEl>
                                      </p:cBhvr>
                                      <p:to x="100000" y="90000"/>
                                    </p:animScale>
                                    <p:animScale>
                                      <p:cBhvr>
                                        <p:cTn id="35" dur="166" decel="50000">
                                          <p:stCondLst>
                                            <p:cond delay="1668"/>
                                          </p:stCondLst>
                                        </p:cTn>
                                        <p:tgtEl>
                                          <p:spTgt spid="13"/>
                                        </p:tgtEl>
                                      </p:cBhvr>
                                      <p:to x="100000" y="100000"/>
                                    </p:animScale>
                                    <p:animScale>
                                      <p:cBhvr>
                                        <p:cTn id="36" dur="26">
                                          <p:stCondLst>
                                            <p:cond delay="1808"/>
                                          </p:stCondLst>
                                        </p:cTn>
                                        <p:tgtEl>
                                          <p:spTgt spid="13"/>
                                        </p:tgtEl>
                                      </p:cBhvr>
                                      <p:to x="100000" y="95000"/>
                                    </p:animScale>
                                    <p:animScale>
                                      <p:cBhvr>
                                        <p:cTn id="37" dur="166" decel="50000">
                                          <p:stCondLst>
                                            <p:cond delay="1834"/>
                                          </p:stCondLst>
                                        </p:cTn>
                                        <p:tgtEl>
                                          <p:spTgt spid="13"/>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80">
                                          <p:stCondLst>
                                            <p:cond delay="0"/>
                                          </p:stCondLst>
                                        </p:cTn>
                                        <p:tgtEl>
                                          <p:spTgt spid="12"/>
                                        </p:tgtEl>
                                      </p:cBhvr>
                                    </p:animEffect>
                                    <p:anim calcmode="lin" valueType="num">
                                      <p:cBhvr>
                                        <p:cTn id="4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8" dur="26">
                                          <p:stCondLst>
                                            <p:cond delay="650"/>
                                          </p:stCondLst>
                                        </p:cTn>
                                        <p:tgtEl>
                                          <p:spTgt spid="12"/>
                                        </p:tgtEl>
                                      </p:cBhvr>
                                      <p:to x="100000" y="60000"/>
                                    </p:animScale>
                                    <p:animScale>
                                      <p:cBhvr>
                                        <p:cTn id="49" dur="166" decel="50000">
                                          <p:stCondLst>
                                            <p:cond delay="676"/>
                                          </p:stCondLst>
                                        </p:cTn>
                                        <p:tgtEl>
                                          <p:spTgt spid="12"/>
                                        </p:tgtEl>
                                      </p:cBhvr>
                                      <p:to x="100000" y="100000"/>
                                    </p:animScale>
                                    <p:animScale>
                                      <p:cBhvr>
                                        <p:cTn id="50" dur="26">
                                          <p:stCondLst>
                                            <p:cond delay="1312"/>
                                          </p:stCondLst>
                                        </p:cTn>
                                        <p:tgtEl>
                                          <p:spTgt spid="12"/>
                                        </p:tgtEl>
                                      </p:cBhvr>
                                      <p:to x="100000" y="80000"/>
                                    </p:animScale>
                                    <p:animScale>
                                      <p:cBhvr>
                                        <p:cTn id="51" dur="166" decel="50000">
                                          <p:stCondLst>
                                            <p:cond delay="1338"/>
                                          </p:stCondLst>
                                        </p:cTn>
                                        <p:tgtEl>
                                          <p:spTgt spid="12"/>
                                        </p:tgtEl>
                                      </p:cBhvr>
                                      <p:to x="100000" y="100000"/>
                                    </p:animScale>
                                    <p:animScale>
                                      <p:cBhvr>
                                        <p:cTn id="52" dur="26">
                                          <p:stCondLst>
                                            <p:cond delay="1642"/>
                                          </p:stCondLst>
                                        </p:cTn>
                                        <p:tgtEl>
                                          <p:spTgt spid="12"/>
                                        </p:tgtEl>
                                      </p:cBhvr>
                                      <p:to x="100000" y="90000"/>
                                    </p:animScale>
                                    <p:animScale>
                                      <p:cBhvr>
                                        <p:cTn id="53" dur="166" decel="50000">
                                          <p:stCondLst>
                                            <p:cond delay="1668"/>
                                          </p:stCondLst>
                                        </p:cTn>
                                        <p:tgtEl>
                                          <p:spTgt spid="12"/>
                                        </p:tgtEl>
                                      </p:cBhvr>
                                      <p:to x="100000" y="100000"/>
                                    </p:animScale>
                                    <p:animScale>
                                      <p:cBhvr>
                                        <p:cTn id="54" dur="26">
                                          <p:stCondLst>
                                            <p:cond delay="1808"/>
                                          </p:stCondLst>
                                        </p:cTn>
                                        <p:tgtEl>
                                          <p:spTgt spid="12"/>
                                        </p:tgtEl>
                                      </p:cBhvr>
                                      <p:to x="100000" y="95000"/>
                                    </p:animScale>
                                    <p:animScale>
                                      <p:cBhvr>
                                        <p:cTn id="55" dur="166" decel="50000">
                                          <p:stCondLst>
                                            <p:cond delay="1834"/>
                                          </p:stCondLst>
                                        </p:cTn>
                                        <p:tgtEl>
                                          <p:spTgt spid="12"/>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trellis">
          <a:fgClr>
            <a:schemeClr val="accent5">
              <a:lumMod val="75000"/>
            </a:schemeClr>
          </a:fgClr>
          <a:bgClr>
            <a:srgbClr val="FF0000"/>
          </a:bgClr>
        </a:pattFill>
        <a:effectLst/>
      </p:bgPr>
    </p:bg>
    <p:spTree>
      <p:nvGrpSpPr>
        <p:cNvPr id="1" name=""/>
        <p:cNvGrpSpPr/>
        <p:nvPr/>
      </p:nvGrpSpPr>
      <p:grpSpPr>
        <a:xfrm>
          <a:off x="0" y="0"/>
          <a:ext cx="0" cy="0"/>
          <a:chOff x="0" y="0"/>
          <a:chExt cx="0" cy="0"/>
        </a:xfrm>
      </p:grpSpPr>
      <p:sp>
        <p:nvSpPr>
          <p:cNvPr id="2" name="TextBox 1"/>
          <p:cNvSpPr txBox="1"/>
          <p:nvPr/>
        </p:nvSpPr>
        <p:spPr>
          <a:xfrm>
            <a:off x="692353" y="3072825"/>
            <a:ext cx="7496628" cy="584775"/>
          </a:xfrm>
          <a:prstGeom prst="rect">
            <a:avLst/>
          </a:prstGeom>
          <a:solidFill>
            <a:schemeClr val="tx2">
              <a:lumMod val="10000"/>
              <a:lumOff val="90000"/>
            </a:schemeClr>
          </a:solidFill>
          <a:ln>
            <a:solidFill>
              <a:schemeClr val="tx1"/>
            </a:solidFill>
          </a:ln>
        </p:spPr>
        <p:txBody>
          <a:bodyPr wrap="square" rtlCol="0">
            <a:spAutoFit/>
          </a:bodyPr>
          <a:lstStyle/>
          <a:p>
            <a:pPr algn="ctr"/>
            <a:r>
              <a:rPr lang="en-US" sz="3200" b="1" dirty="0" err="1">
                <a:latin typeface="Book Antiqua" pitchFamily="18" charset="0"/>
                <a:cs typeface="Aparajita" pitchFamily="34" charset="0"/>
              </a:rPr>
              <a:t>U</a:t>
            </a:r>
            <a:r>
              <a:rPr lang="en-US" sz="3200" b="1" dirty="0" err="1" smtClean="0">
                <a:latin typeface="Book Antiqua" pitchFamily="18" charset="0"/>
                <a:cs typeface="Aparajita" pitchFamily="34" charset="0"/>
              </a:rPr>
              <a:t>rbanise</a:t>
            </a:r>
            <a:endParaRPr lang="en-US" sz="3200" b="1" dirty="0">
              <a:latin typeface="Book Antiqua" pitchFamily="18" charset="0"/>
              <a:cs typeface="Aparajita" pitchFamily="34" charset="0"/>
            </a:endParaRPr>
          </a:p>
        </p:txBody>
      </p:sp>
      <p:sp>
        <p:nvSpPr>
          <p:cNvPr id="3" name="TextBox 2"/>
          <p:cNvSpPr txBox="1"/>
          <p:nvPr/>
        </p:nvSpPr>
        <p:spPr>
          <a:xfrm>
            <a:off x="692353" y="3657600"/>
            <a:ext cx="7496629" cy="584775"/>
          </a:xfrm>
          <a:prstGeom prst="rect">
            <a:avLst/>
          </a:prstGeom>
          <a:solidFill>
            <a:schemeClr val="tx2">
              <a:lumMod val="25000"/>
              <a:lumOff val="75000"/>
            </a:schemeClr>
          </a:solidFill>
          <a:ln>
            <a:solidFill>
              <a:schemeClr val="tx1"/>
            </a:solidFill>
          </a:ln>
        </p:spPr>
        <p:txBody>
          <a:bodyPr wrap="square" rtlCol="0">
            <a:spAutoFit/>
          </a:bodyPr>
          <a:lstStyle/>
          <a:p>
            <a:pPr algn="ctr"/>
            <a:r>
              <a:rPr lang="en-US" sz="3200" b="1" dirty="0" smtClean="0">
                <a:latin typeface="Book Antiqua" pitchFamily="18" charset="0"/>
              </a:rPr>
              <a:t>Meaning : </a:t>
            </a:r>
            <a:r>
              <a:rPr lang="en-US" sz="3200" b="1" dirty="0">
                <a:latin typeface="Book Antiqua" pitchFamily="18" charset="0"/>
                <a:cs typeface="Aparajita" pitchFamily="34" charset="0"/>
              </a:rPr>
              <a:t>T</a:t>
            </a:r>
            <a:r>
              <a:rPr lang="en-US" sz="3200" b="1" dirty="0" smtClean="0">
                <a:latin typeface="Book Antiqua" pitchFamily="18" charset="0"/>
                <a:cs typeface="Aparajita" pitchFamily="34" charset="0"/>
              </a:rPr>
              <a:t>urn into city</a:t>
            </a:r>
            <a:endParaRPr lang="en-US" sz="3200" b="1" dirty="0">
              <a:latin typeface="Book Antiqua" pitchFamily="18" charset="0"/>
              <a:cs typeface="Aparajita" pitchFamily="34" charset="0"/>
            </a:endParaRPr>
          </a:p>
        </p:txBody>
      </p:sp>
      <p:sp>
        <p:nvSpPr>
          <p:cNvPr id="4" name="TextBox 3"/>
          <p:cNvSpPr txBox="1"/>
          <p:nvPr/>
        </p:nvSpPr>
        <p:spPr>
          <a:xfrm>
            <a:off x="736708" y="6172200"/>
            <a:ext cx="7496629" cy="523220"/>
          </a:xfrm>
          <a:prstGeom prst="rect">
            <a:avLst/>
          </a:prstGeom>
          <a:solidFill>
            <a:schemeClr val="tx2">
              <a:lumMod val="25000"/>
              <a:lumOff val="75000"/>
            </a:schemeClr>
          </a:solidFill>
          <a:ln>
            <a:solidFill>
              <a:schemeClr val="tx1"/>
            </a:solidFill>
          </a:ln>
        </p:spPr>
        <p:txBody>
          <a:bodyPr wrap="square" rtlCol="0">
            <a:spAutoFit/>
          </a:bodyPr>
          <a:lstStyle/>
          <a:p>
            <a:pPr algn="ctr"/>
            <a:r>
              <a:rPr lang="en-US" sz="2800" b="1" dirty="0" smtClean="0">
                <a:latin typeface="Book Antiqua" pitchFamily="18" charset="0"/>
              </a:rPr>
              <a:t>All the places around Dhaka are </a:t>
            </a:r>
            <a:r>
              <a:rPr lang="en-US" sz="2800" b="1" dirty="0" err="1" smtClean="0">
                <a:latin typeface="Book Antiqua" pitchFamily="18" charset="0"/>
              </a:rPr>
              <a:t>urbanised</a:t>
            </a:r>
            <a:r>
              <a:rPr lang="en-US" sz="2800" b="1" dirty="0" smtClean="0">
                <a:latin typeface="Book Antiqua" pitchFamily="18" charset="0"/>
              </a:rPr>
              <a:t>.</a:t>
            </a:r>
            <a:endParaRPr lang="en-US" sz="2800" b="1" dirty="0">
              <a:latin typeface="Book Antiqua" pitchFamily="18" charset="0"/>
            </a:endParaRPr>
          </a:p>
        </p:txBody>
      </p:sp>
      <p:grpSp>
        <p:nvGrpSpPr>
          <p:cNvPr id="8" name="Group 7"/>
          <p:cNvGrpSpPr/>
          <p:nvPr/>
        </p:nvGrpSpPr>
        <p:grpSpPr>
          <a:xfrm>
            <a:off x="731021" y="4309715"/>
            <a:ext cx="7496629" cy="1862485"/>
            <a:chOff x="776514" y="1718914"/>
            <a:chExt cx="7496629" cy="430088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14" y="1718914"/>
              <a:ext cx="7496629" cy="43008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2209800"/>
              <a:ext cx="2782194" cy="27431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
        <p:nvSpPr>
          <p:cNvPr id="9" name="TextBox 8"/>
          <p:cNvSpPr txBox="1"/>
          <p:nvPr/>
        </p:nvSpPr>
        <p:spPr>
          <a:xfrm>
            <a:off x="2895600" y="152400"/>
            <a:ext cx="2545307" cy="646331"/>
          </a:xfrm>
          <a:prstGeom prst="rect">
            <a:avLst/>
          </a:prstGeom>
          <a:solidFill>
            <a:schemeClr val="tx2">
              <a:lumMod val="10000"/>
              <a:lumOff val="90000"/>
            </a:schemeClr>
          </a:solidFill>
        </p:spPr>
        <p:txBody>
          <a:bodyPr wrap="square" rtlCol="0">
            <a:spAutoFit/>
          </a:bodyPr>
          <a:lstStyle/>
          <a:p>
            <a:pPr algn="ctr"/>
            <a:r>
              <a:rPr lang="en-US" sz="3600" b="1" dirty="0">
                <a:latin typeface="Book Antiqua" pitchFamily="18" charset="0"/>
                <a:cs typeface="Aparajita" pitchFamily="34" charset="0"/>
              </a:rPr>
              <a:t>Urban</a:t>
            </a:r>
          </a:p>
        </p:txBody>
      </p:sp>
      <p:sp>
        <p:nvSpPr>
          <p:cNvPr id="10" name="TextBox 9"/>
          <p:cNvSpPr txBox="1"/>
          <p:nvPr/>
        </p:nvSpPr>
        <p:spPr>
          <a:xfrm>
            <a:off x="1600200" y="914400"/>
            <a:ext cx="5943600" cy="523220"/>
          </a:xfrm>
          <a:prstGeom prst="rect">
            <a:avLst/>
          </a:prstGeom>
          <a:solidFill>
            <a:schemeClr val="accent1">
              <a:lumMod val="40000"/>
              <a:lumOff val="60000"/>
            </a:schemeClr>
          </a:solidFill>
        </p:spPr>
        <p:txBody>
          <a:bodyPr wrap="square" rtlCol="0">
            <a:spAutoFit/>
          </a:bodyPr>
          <a:lstStyle/>
          <a:p>
            <a:r>
              <a:rPr lang="en-US" sz="2800" b="1" dirty="0">
                <a:latin typeface="Book Antiqua" pitchFamily="18" charset="0"/>
              </a:rPr>
              <a:t>Meaning : C</a:t>
            </a:r>
            <a:r>
              <a:rPr lang="en-US" sz="2800" b="1" dirty="0">
                <a:latin typeface="Book Antiqua" pitchFamily="18" charset="0"/>
                <a:cs typeface="Aparajita" pitchFamily="34" charset="0"/>
              </a:rPr>
              <a:t>ity, town, </a:t>
            </a:r>
            <a:r>
              <a:rPr lang="en-US" sz="2800" b="1" dirty="0" smtClean="0">
                <a:latin typeface="Book Antiqua" pitchFamily="18" charset="0"/>
                <a:cs typeface="Aparajita" pitchFamily="34" charset="0"/>
              </a:rPr>
              <a:t>corporation</a:t>
            </a:r>
            <a:endParaRPr lang="en-US" sz="2800" b="1" dirty="0">
              <a:latin typeface="Book Antiqua" pitchFamily="18" charset="0"/>
              <a:cs typeface="Aparajita"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630" y="1600200"/>
            <a:ext cx="2286001" cy="13309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3429000" y="2133600"/>
            <a:ext cx="4953000" cy="523220"/>
          </a:xfrm>
          <a:prstGeom prst="rect">
            <a:avLst/>
          </a:prstGeom>
          <a:solidFill>
            <a:schemeClr val="accent1">
              <a:lumMod val="60000"/>
              <a:lumOff val="40000"/>
            </a:schemeClr>
          </a:solidFill>
        </p:spPr>
        <p:txBody>
          <a:bodyPr wrap="square" rtlCol="0">
            <a:spAutoFit/>
          </a:bodyPr>
          <a:lstStyle/>
          <a:p>
            <a:r>
              <a:rPr lang="en-US" sz="2800" b="1" dirty="0">
                <a:latin typeface="Book Antiqua" pitchFamily="18" charset="0"/>
              </a:rPr>
              <a:t>We live in an urban area</a:t>
            </a:r>
            <a:r>
              <a:rPr lang="en-US" b="1" dirty="0" smtClean="0">
                <a:latin typeface="Book Antiqua" pitchFamily="18" charset="0"/>
              </a:rPr>
              <a:t>.</a:t>
            </a:r>
            <a:endParaRPr lang="en-US" b="1" dirty="0">
              <a:latin typeface="Book Antiqua" pitchFamily="18" charset="0"/>
            </a:endParaRPr>
          </a:p>
        </p:txBody>
      </p:sp>
    </p:spTree>
    <p:extLst>
      <p:ext uri="{BB962C8B-B14F-4D97-AF65-F5344CB8AC3E}">
        <p14:creationId xmlns:p14="http://schemas.microsoft.com/office/powerpoint/2010/main" val="3500705115"/>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3" name="drumroll.wav"/>
          </p:stSnd>
        </p:sndAc>
      </p:transition>
    </mc:Choice>
    <mc:Fallback xmlns="">
      <p:transition spd="slow">
        <p:fade/>
        <p:sndAc>
          <p:stSnd>
            <p:snd r:embed="rId7"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ox(in)">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circle(in)">
                                      <p:cBhvr>
                                        <p:cTn id="40" dur="20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80">
                                          <p:stCondLst>
                                            <p:cond delay="0"/>
                                          </p:stCondLst>
                                        </p:cTn>
                                        <p:tgtEl>
                                          <p:spTgt spid="8"/>
                                        </p:tgtEl>
                                      </p:cBhvr>
                                    </p:animEffect>
                                    <p:anim calcmode="lin" valueType="num">
                                      <p:cBhvr>
                                        <p:cTn id="4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1" dur="26">
                                          <p:stCondLst>
                                            <p:cond delay="650"/>
                                          </p:stCondLst>
                                        </p:cTn>
                                        <p:tgtEl>
                                          <p:spTgt spid="8"/>
                                        </p:tgtEl>
                                      </p:cBhvr>
                                      <p:to x="100000" y="60000"/>
                                    </p:animScale>
                                    <p:animScale>
                                      <p:cBhvr>
                                        <p:cTn id="52" dur="166" decel="50000">
                                          <p:stCondLst>
                                            <p:cond delay="676"/>
                                          </p:stCondLst>
                                        </p:cTn>
                                        <p:tgtEl>
                                          <p:spTgt spid="8"/>
                                        </p:tgtEl>
                                      </p:cBhvr>
                                      <p:to x="100000" y="100000"/>
                                    </p:animScale>
                                    <p:animScale>
                                      <p:cBhvr>
                                        <p:cTn id="53" dur="26">
                                          <p:stCondLst>
                                            <p:cond delay="1312"/>
                                          </p:stCondLst>
                                        </p:cTn>
                                        <p:tgtEl>
                                          <p:spTgt spid="8"/>
                                        </p:tgtEl>
                                      </p:cBhvr>
                                      <p:to x="100000" y="80000"/>
                                    </p:animScale>
                                    <p:animScale>
                                      <p:cBhvr>
                                        <p:cTn id="54" dur="166" decel="50000">
                                          <p:stCondLst>
                                            <p:cond delay="1338"/>
                                          </p:stCondLst>
                                        </p:cTn>
                                        <p:tgtEl>
                                          <p:spTgt spid="8"/>
                                        </p:tgtEl>
                                      </p:cBhvr>
                                      <p:to x="100000" y="100000"/>
                                    </p:animScale>
                                    <p:animScale>
                                      <p:cBhvr>
                                        <p:cTn id="55" dur="26">
                                          <p:stCondLst>
                                            <p:cond delay="1642"/>
                                          </p:stCondLst>
                                        </p:cTn>
                                        <p:tgtEl>
                                          <p:spTgt spid="8"/>
                                        </p:tgtEl>
                                      </p:cBhvr>
                                      <p:to x="100000" y="90000"/>
                                    </p:animScale>
                                    <p:animScale>
                                      <p:cBhvr>
                                        <p:cTn id="56" dur="166" decel="50000">
                                          <p:stCondLst>
                                            <p:cond delay="1668"/>
                                          </p:stCondLst>
                                        </p:cTn>
                                        <p:tgtEl>
                                          <p:spTgt spid="8"/>
                                        </p:tgtEl>
                                      </p:cBhvr>
                                      <p:to x="100000" y="100000"/>
                                    </p:animScale>
                                    <p:animScale>
                                      <p:cBhvr>
                                        <p:cTn id="57" dur="26">
                                          <p:stCondLst>
                                            <p:cond delay="1808"/>
                                          </p:stCondLst>
                                        </p:cTn>
                                        <p:tgtEl>
                                          <p:spTgt spid="8"/>
                                        </p:tgtEl>
                                      </p:cBhvr>
                                      <p:to x="100000" y="95000"/>
                                    </p:animScale>
                                    <p:animScale>
                                      <p:cBhvr>
                                        <p:cTn id="58" dur="166" decel="50000">
                                          <p:stCondLst>
                                            <p:cond delay="1834"/>
                                          </p:stCondLst>
                                        </p:cTn>
                                        <p:tgtEl>
                                          <p:spTgt spid="8"/>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diamond(in)">
                                      <p:cBhvr>
                                        <p:cTn id="63" dur="20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circle(in)">
                                      <p:cBhvr>
                                        <p:cTn id="6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10"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shingle">
          <a:fgClr>
            <a:srgbClr val="92D050"/>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457200" y="1027093"/>
            <a:ext cx="8229601" cy="954107"/>
          </a:xfrm>
          <a:prstGeom prst="rect">
            <a:avLst/>
          </a:prstGeom>
          <a:solidFill>
            <a:schemeClr val="accent1">
              <a:lumMod val="40000"/>
              <a:lumOff val="60000"/>
            </a:schemeClr>
          </a:solidFill>
          <a:ln>
            <a:solidFill>
              <a:schemeClr val="tx1"/>
            </a:solidFill>
          </a:ln>
        </p:spPr>
        <p:txBody>
          <a:bodyPr wrap="square" rtlCol="0">
            <a:spAutoFit/>
          </a:bodyPr>
          <a:lstStyle/>
          <a:p>
            <a:pPr>
              <a:tabLst>
                <a:tab pos="347663" algn="l"/>
              </a:tabLst>
            </a:pPr>
            <a:r>
              <a:rPr lang="en-US" sz="2800" b="1" dirty="0">
                <a:latin typeface="Aharoni" pitchFamily="2" charset="-79"/>
                <a:cs typeface="Aharoni" pitchFamily="2" charset="-79"/>
              </a:rPr>
              <a:t>B Read the text and answer the following </a:t>
            </a:r>
            <a:r>
              <a:rPr lang="en-US" sz="2800" b="1" dirty="0" smtClean="0">
                <a:latin typeface="Aharoni" pitchFamily="2" charset="-79"/>
                <a:cs typeface="Aharoni" pitchFamily="2" charset="-79"/>
              </a:rPr>
              <a:t>	questions.</a:t>
            </a:r>
            <a:endParaRPr lang="en-US" sz="2800" b="1" dirty="0">
              <a:latin typeface="Aharoni" pitchFamily="2" charset="-79"/>
              <a:cs typeface="Aharoni" pitchFamily="2" charset="-79"/>
            </a:endParaRPr>
          </a:p>
        </p:txBody>
      </p:sp>
      <p:sp>
        <p:nvSpPr>
          <p:cNvPr id="3" name="TextBox 2"/>
          <p:cNvSpPr txBox="1"/>
          <p:nvPr/>
        </p:nvSpPr>
        <p:spPr>
          <a:xfrm>
            <a:off x="457201" y="2246293"/>
            <a:ext cx="8251371" cy="954107"/>
          </a:xfrm>
          <a:prstGeom prst="rect">
            <a:avLst/>
          </a:prstGeom>
          <a:solidFill>
            <a:schemeClr val="accent1">
              <a:lumMod val="60000"/>
              <a:lumOff val="40000"/>
            </a:schemeClr>
          </a:solidFill>
          <a:ln>
            <a:solidFill>
              <a:schemeClr val="tx1"/>
            </a:solidFill>
          </a:ln>
        </p:spPr>
        <p:txBody>
          <a:bodyPr wrap="square" rtlCol="0">
            <a:spAutoFit/>
          </a:bodyPr>
          <a:lstStyle/>
          <a:p>
            <a:r>
              <a:rPr lang="en-US" sz="2800" b="1" dirty="0">
                <a:latin typeface="Aharoni" pitchFamily="2" charset="-79"/>
                <a:cs typeface="Aharoni" pitchFamily="2" charset="-79"/>
              </a:rPr>
              <a:t>River gypsies in Bangladesh are having various problems.</a:t>
            </a:r>
          </a:p>
        </p:txBody>
      </p:sp>
      <p:sp>
        <p:nvSpPr>
          <p:cNvPr id="6" name="Oval 5"/>
          <p:cNvSpPr/>
          <p:nvPr/>
        </p:nvSpPr>
        <p:spPr>
          <a:xfrm>
            <a:off x="1219200" y="3657600"/>
            <a:ext cx="7162800" cy="2362200"/>
          </a:xfrm>
          <a:prstGeom prst="ellipse">
            <a:avLst/>
          </a:prstGeom>
          <a:solidFill>
            <a:srgbClr val="FF0000"/>
          </a:solidFill>
          <a:ln>
            <a:solidFill>
              <a:schemeClr val="accent2">
                <a:lumMod val="75000"/>
              </a:schemeClr>
            </a:solidFill>
          </a:ln>
          <a:effectLst>
            <a:outerShdw blurRad="44450" dist="27940" dir="5400000" algn="ctr">
              <a:srgbClr val="000000">
                <a:alpha val="32000"/>
              </a:srgbClr>
            </a:outerShdw>
            <a:reflection blurRad="6350" stA="50000" endA="300" endPos="38500" dist="50800" dir="5400000" sy="-100000" algn="bl" rotWithShape="0"/>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b="1" dirty="0" smtClean="0">
                <a:latin typeface="Book Antiqua" pitchFamily="18" charset="0"/>
              </a:rPr>
              <a:t>Let us see……</a:t>
            </a:r>
            <a:endParaRPr lang="en-US" sz="3200" b="1" dirty="0">
              <a:latin typeface="Book Antiqua" pitchFamily="18" charset="0"/>
            </a:endParaRPr>
          </a:p>
        </p:txBody>
      </p:sp>
    </p:spTree>
    <p:extLst>
      <p:ext uri="{BB962C8B-B14F-4D97-AF65-F5344CB8AC3E}">
        <p14:creationId xmlns:p14="http://schemas.microsoft.com/office/powerpoint/2010/main" val="329788846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3"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8)">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pattFill prst="zigZag">
          <a:fgClr>
            <a:schemeClr val="accent5"/>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132" y="1663986"/>
            <a:ext cx="3276600" cy="2036598"/>
          </a:xfrm>
          <a:prstGeom prst="rect">
            <a:avLst/>
          </a:prstGeom>
        </p:spPr>
      </p:pic>
      <p:sp>
        <p:nvSpPr>
          <p:cNvPr id="3" name="Down Arrow Callout 2"/>
          <p:cNvSpPr/>
          <p:nvPr/>
        </p:nvSpPr>
        <p:spPr>
          <a:xfrm>
            <a:off x="228600" y="152400"/>
            <a:ext cx="3048000" cy="727880"/>
          </a:xfrm>
          <a:prstGeom prst="downArrowCallout">
            <a:avLst>
              <a:gd name="adj1" fmla="val 57653"/>
              <a:gd name="adj2" fmla="val 78061"/>
              <a:gd name="adj3" fmla="val 26279"/>
              <a:gd name="adj4" fmla="val 6225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smtClean="0">
                <a:latin typeface="Book Antiqua" pitchFamily="18" charset="0"/>
              </a:rPr>
              <a:t>Firstly:</a:t>
            </a:r>
            <a:endParaRPr lang="en-US" sz="2800" b="1" dirty="0">
              <a:latin typeface="Book Antiqua" pitchFamily="18" charset="0"/>
            </a:endParaRPr>
          </a:p>
        </p:txBody>
      </p:sp>
      <p:sp>
        <p:nvSpPr>
          <p:cNvPr id="4" name="TextBox 3"/>
          <p:cNvSpPr txBox="1"/>
          <p:nvPr/>
        </p:nvSpPr>
        <p:spPr>
          <a:xfrm>
            <a:off x="120555" y="1079211"/>
            <a:ext cx="3124200" cy="584775"/>
          </a:xfrm>
          <a:prstGeom prst="rect">
            <a:avLst/>
          </a:prstGeom>
          <a:solidFill>
            <a:schemeClr val="accent5">
              <a:lumMod val="40000"/>
              <a:lumOff val="60000"/>
            </a:schemeClr>
          </a:solidFill>
        </p:spPr>
        <p:txBody>
          <a:bodyPr wrap="square" rtlCol="0">
            <a:spAutoFit/>
          </a:bodyPr>
          <a:lstStyle/>
          <a:p>
            <a:pPr algn="ctr"/>
            <a:r>
              <a:rPr lang="en-US" sz="3200" b="1" dirty="0" err="1" smtClean="0">
                <a:latin typeface="Book Antiqua" pitchFamily="18" charset="0"/>
              </a:rPr>
              <a:t>Urbanisation</a:t>
            </a:r>
            <a:endParaRPr lang="en-US" sz="3200" b="1" dirty="0">
              <a:latin typeface="Book Antiqua"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832780"/>
            <a:ext cx="2286000" cy="15430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Down Arrow 9"/>
          <p:cNvSpPr/>
          <p:nvPr/>
        </p:nvSpPr>
        <p:spPr>
          <a:xfrm>
            <a:off x="4953000" y="-24455"/>
            <a:ext cx="762000" cy="1905000"/>
          </a:xfrm>
          <a:prstGeom prst="downArrow">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smtClean="0">
                <a:latin typeface="Aharoni" pitchFamily="2" charset="-79"/>
                <a:cs typeface="Aharoni" pitchFamily="2" charset="-79"/>
              </a:rPr>
              <a:t>Losing</a:t>
            </a:r>
            <a:endParaRPr lang="en-US" sz="3200" dirty="0">
              <a:latin typeface="Aharoni" pitchFamily="2" charset="-79"/>
              <a:cs typeface="Aharoni" pitchFamily="2" charset="-79"/>
            </a:endParaRPr>
          </a:p>
        </p:txBody>
      </p:sp>
      <p:sp>
        <p:nvSpPr>
          <p:cNvPr id="11" name="Up Arrow 10"/>
          <p:cNvSpPr/>
          <p:nvPr/>
        </p:nvSpPr>
        <p:spPr>
          <a:xfrm>
            <a:off x="4602366" y="3292550"/>
            <a:ext cx="1239672" cy="1295400"/>
          </a:xfrm>
          <a:prstGeom prst="upArrow">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err="1" smtClean="0">
                <a:latin typeface="Aharoni" pitchFamily="2" charset="-79"/>
                <a:cs typeface="Aharoni" pitchFamily="2" charset="-79"/>
              </a:rPr>
              <a:t>Coustomer</a:t>
            </a:r>
            <a:endParaRPr lang="en-US" dirty="0">
              <a:latin typeface="Aharoni" pitchFamily="2" charset="-79"/>
              <a:cs typeface="Aharoni" pitchFamily="2" charset="-79"/>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610413"/>
            <a:ext cx="7085462" cy="16599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4602366" y="6270323"/>
            <a:ext cx="4084434" cy="523220"/>
          </a:xfrm>
          <a:prstGeom prst="rect">
            <a:avLst/>
          </a:prstGeom>
          <a:solidFill>
            <a:srgbClr val="92D050"/>
          </a:solidFill>
        </p:spPr>
        <p:txBody>
          <a:bodyPr wrap="square" rtlCol="0">
            <a:spAutoFit/>
          </a:bodyPr>
          <a:lstStyle/>
          <a:p>
            <a:r>
              <a:rPr lang="en-US" sz="2800" b="1" dirty="0">
                <a:latin typeface="Book Antiqua" pitchFamily="18" charset="0"/>
              </a:rPr>
              <a:t>for urban </a:t>
            </a:r>
            <a:r>
              <a:rPr lang="en-US" sz="2800" b="1" dirty="0" smtClean="0">
                <a:latin typeface="Book Antiqua" pitchFamily="18" charset="0"/>
              </a:rPr>
              <a:t>people.</a:t>
            </a:r>
            <a:endParaRPr lang="en-US" sz="2800" dirty="0"/>
          </a:p>
        </p:txBody>
      </p:sp>
      <p:sp>
        <p:nvSpPr>
          <p:cNvPr id="15" name="Rectangle 14"/>
          <p:cNvSpPr/>
          <p:nvPr/>
        </p:nvSpPr>
        <p:spPr>
          <a:xfrm>
            <a:off x="6553200" y="685800"/>
            <a:ext cx="2514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haroni" pitchFamily="2" charset="-79"/>
                <a:cs typeface="Aharoni" pitchFamily="2" charset="-79"/>
              </a:rPr>
              <a:t>income is threatened</a:t>
            </a:r>
            <a:r>
              <a:rPr lang="en-US" b="1" dirty="0">
                <a:latin typeface="Book Antiqua" pitchFamily="18" charset="0"/>
              </a:rPr>
              <a:t>.</a:t>
            </a:r>
          </a:p>
        </p:txBody>
      </p:sp>
      <p:grpSp>
        <p:nvGrpSpPr>
          <p:cNvPr id="18" name="Group 17"/>
          <p:cNvGrpSpPr/>
          <p:nvPr/>
        </p:nvGrpSpPr>
        <p:grpSpPr>
          <a:xfrm>
            <a:off x="7239000" y="2362200"/>
            <a:ext cx="1828800" cy="3078167"/>
            <a:chOff x="6652544" y="2362200"/>
            <a:chExt cx="2415256" cy="3276600"/>
          </a:xfrm>
        </p:grpSpPr>
        <p:sp>
          <p:nvSpPr>
            <p:cNvPr id="16" name="Up Arrow 15"/>
            <p:cNvSpPr/>
            <p:nvPr/>
          </p:nvSpPr>
          <p:spPr>
            <a:xfrm>
              <a:off x="7239000" y="2362200"/>
              <a:ext cx="1828800" cy="3276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6652544" y="2362200"/>
              <a:ext cx="1828800" cy="3276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ight Arrow 18"/>
          <p:cNvSpPr/>
          <p:nvPr/>
        </p:nvSpPr>
        <p:spPr>
          <a:xfrm>
            <a:off x="6019801" y="3940250"/>
            <a:ext cx="1524000" cy="479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029135"/>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3" name="drumroll.wav"/>
          </p:stSnd>
        </p:sndAc>
      </p:transition>
    </mc:Choice>
    <mc:Fallback xmlns="">
      <p:transition spd="slow">
        <p:fade/>
        <p:sndAc>
          <p:stSnd>
            <p:snd r:embed="rId7"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2)">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3"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3)">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4">
                                            <p:bg/>
                                          </p:spTgt>
                                        </p:tgtEl>
                                        <p:attrNameLst>
                                          <p:attrName>style.visibility</p:attrName>
                                        </p:attrNameLst>
                                      </p:cBhvr>
                                      <p:to>
                                        <p:strVal val="visible"/>
                                      </p:to>
                                    </p:set>
                                    <p:animEffect transition="in" filter="circle(in)">
                                      <p:cBhvr>
                                        <p:cTn id="71" dur="2000"/>
                                        <p:tgtEl>
                                          <p:spTgt spid="14">
                                            <p:bg/>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4">
                                            <p:txEl>
                                              <p:pRg st="0" end="0"/>
                                            </p:txEl>
                                          </p:spTgt>
                                        </p:tgtEl>
                                        <p:attrNameLst>
                                          <p:attrName>style.visibility</p:attrName>
                                        </p:attrNameLst>
                                      </p:cBhvr>
                                      <p:to>
                                        <p:strVal val="visible"/>
                                      </p:to>
                                    </p:set>
                                    <p:animEffect transition="in" filter="circle(in)">
                                      <p:cBhvr>
                                        <p:cTn id="76" dur="2000"/>
                                        <p:tgtEl>
                                          <p:spTgt spid="14">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circle(in)">
                                      <p:cBhvr>
                                        <p:cTn id="81" dur="20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circle(in)">
                                      <p:cBhvr>
                                        <p:cTn id="86" dur="20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8"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heel(8)">
                                      <p:cBhvr>
                                        <p:cTn id="9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P spid="14" grpId="0" build="p" animBg="1"/>
      <p:bldP spid="15"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smConfetti">
          <a:fgClr>
            <a:schemeClr val="accent2"/>
          </a:fgClr>
          <a:bgClr>
            <a:schemeClr val="bg1"/>
          </a:bgClr>
        </a:patt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3482889"/>
            <a:ext cx="3733801" cy="215591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style>
          <a:lnRef idx="1">
            <a:schemeClr val="accent5"/>
          </a:lnRef>
          <a:fillRef idx="2">
            <a:schemeClr val="accent5"/>
          </a:fillRef>
          <a:effectRef idx="1">
            <a:schemeClr val="accent5"/>
          </a:effectRef>
          <a:fontRef idx="minor">
            <a:schemeClr val="dk1"/>
          </a:fontRef>
        </p:style>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599" y="1169233"/>
            <a:ext cx="3733801" cy="22978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1">
            <a:schemeClr val="accent5"/>
          </a:lnRef>
          <a:fillRef idx="2">
            <a:schemeClr val="accent5"/>
          </a:fillRef>
          <a:effectRef idx="1">
            <a:schemeClr val="accent5"/>
          </a:effectRef>
          <a:fontRef idx="minor">
            <a:schemeClr val="dk1"/>
          </a:fontRef>
        </p:style>
      </p:pic>
      <p:sp>
        <p:nvSpPr>
          <p:cNvPr id="11" name="Right Arrow 10"/>
          <p:cNvSpPr/>
          <p:nvPr/>
        </p:nvSpPr>
        <p:spPr>
          <a:xfrm>
            <a:off x="228600" y="1714500"/>
            <a:ext cx="2590798" cy="1752600"/>
          </a:xfrm>
          <a:prstGeom prst="rightArrow">
            <a:avLst/>
          </a:prstGeom>
          <a:solidFill>
            <a:schemeClr val="accent2">
              <a:lumMod val="20000"/>
              <a:lumOff val="8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latin typeface="Book Antiqua" pitchFamily="18" charset="0"/>
              </a:rPr>
              <a:t>Previous waterways</a:t>
            </a:r>
            <a:endParaRPr lang="en-US" sz="2400" b="1" dirty="0">
              <a:latin typeface="Book Antiqua" pitchFamily="18" charset="0"/>
            </a:endParaRPr>
          </a:p>
        </p:txBody>
      </p:sp>
      <p:sp>
        <p:nvSpPr>
          <p:cNvPr id="12" name="Right Arrow 11"/>
          <p:cNvSpPr/>
          <p:nvPr/>
        </p:nvSpPr>
        <p:spPr>
          <a:xfrm>
            <a:off x="228600" y="3652549"/>
            <a:ext cx="2590798" cy="1816590"/>
          </a:xfrm>
          <a:prstGeom prst="rightArrow">
            <a:avLst/>
          </a:prstGeom>
          <a:solidFill>
            <a:schemeClr val="accent1">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latin typeface="Book Antiqua" pitchFamily="18" charset="0"/>
              </a:rPr>
              <a:t>Present waterways</a:t>
            </a:r>
            <a:endParaRPr lang="en-US" sz="2400" b="1" dirty="0">
              <a:latin typeface="Book Antiqua" pitchFamily="18" charset="0"/>
            </a:endParaRPr>
          </a:p>
        </p:txBody>
      </p:sp>
      <p:sp>
        <p:nvSpPr>
          <p:cNvPr id="13" name="Left Arrow 12"/>
          <p:cNvSpPr/>
          <p:nvPr/>
        </p:nvSpPr>
        <p:spPr>
          <a:xfrm>
            <a:off x="6714142" y="1730289"/>
            <a:ext cx="2201258" cy="1752600"/>
          </a:xfrm>
          <a:prstGeom prst="leftArrow">
            <a:avLst/>
          </a:prstGeom>
          <a:solidFill>
            <a:schemeClr val="accent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latin typeface="Book Antiqua" pitchFamily="18" charset="0"/>
              </a:rPr>
              <a:t>24,000 km</a:t>
            </a:r>
            <a:endParaRPr lang="en-US" sz="2400" b="1" dirty="0">
              <a:latin typeface="Book Antiqua" pitchFamily="18" charset="0"/>
            </a:endParaRPr>
          </a:p>
        </p:txBody>
      </p:sp>
      <p:sp>
        <p:nvSpPr>
          <p:cNvPr id="14" name="Left Arrow 13"/>
          <p:cNvSpPr/>
          <p:nvPr/>
        </p:nvSpPr>
        <p:spPr>
          <a:xfrm>
            <a:off x="6705600" y="3652549"/>
            <a:ext cx="2201258" cy="1742194"/>
          </a:xfrm>
          <a:prstGeom prst="leftArrow">
            <a:avLst/>
          </a:prstGeom>
          <a:solidFill>
            <a:schemeClr val="accent3">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latin typeface="Book Antiqua" pitchFamily="18" charset="0"/>
              </a:rPr>
              <a:t>6,000 km</a:t>
            </a:r>
          </a:p>
          <a:p>
            <a:pPr algn="ctr"/>
            <a:r>
              <a:rPr lang="en-US" sz="2000" b="1" dirty="0">
                <a:latin typeface="Book Antiqua" pitchFamily="18" charset="0"/>
              </a:rPr>
              <a:t>i</a:t>
            </a:r>
            <a:r>
              <a:rPr lang="en-US" sz="2000" b="1" dirty="0" smtClean="0">
                <a:latin typeface="Book Antiqua" pitchFamily="18" charset="0"/>
              </a:rPr>
              <a:t>n dry season</a:t>
            </a:r>
            <a:endParaRPr lang="en-US" sz="2000" b="1" dirty="0">
              <a:latin typeface="Book Antiqua" pitchFamily="18" charset="0"/>
            </a:endParaRPr>
          </a:p>
        </p:txBody>
      </p:sp>
      <p:sp>
        <p:nvSpPr>
          <p:cNvPr id="15" name="Down Arrow Callout 14"/>
          <p:cNvSpPr/>
          <p:nvPr/>
        </p:nvSpPr>
        <p:spPr>
          <a:xfrm>
            <a:off x="2895600" y="152400"/>
            <a:ext cx="3733800" cy="1016833"/>
          </a:xfrm>
          <a:prstGeom prst="downArrowCallout">
            <a:avLst>
              <a:gd name="adj1" fmla="val 84951"/>
              <a:gd name="adj2" fmla="val 90660"/>
              <a:gd name="adj3" fmla="val 25000"/>
              <a:gd name="adj4" fmla="val 64977"/>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smtClean="0">
                <a:latin typeface="Book Antiqua" pitchFamily="18" charset="0"/>
              </a:rPr>
              <a:t>Secondly</a:t>
            </a:r>
            <a:endParaRPr lang="en-US" sz="3200" b="1" dirty="0">
              <a:latin typeface="Book Antiqua" pitchFamily="18" charset="0"/>
            </a:endParaRPr>
          </a:p>
        </p:txBody>
      </p:sp>
      <p:sp>
        <p:nvSpPr>
          <p:cNvPr id="2" name="TextBox 1"/>
          <p:cNvSpPr txBox="1"/>
          <p:nvPr/>
        </p:nvSpPr>
        <p:spPr>
          <a:xfrm>
            <a:off x="228600" y="5751493"/>
            <a:ext cx="8645599" cy="954107"/>
          </a:xfrm>
          <a:prstGeom prst="rect">
            <a:avLst/>
          </a:prstGeom>
          <a:solidFill>
            <a:srgbClr val="00B050"/>
          </a:solidFill>
        </p:spPr>
        <p:txBody>
          <a:bodyPr wrap="square" rtlCol="0">
            <a:spAutoFit/>
          </a:bodyPr>
          <a:lstStyle/>
          <a:p>
            <a:pPr algn="just"/>
            <a:r>
              <a:rPr lang="en-US" sz="2800" b="1" dirty="0" smtClean="0">
                <a:latin typeface="Aharoni" pitchFamily="2" charset="-79"/>
                <a:cs typeface="Aharoni" pitchFamily="2" charset="-79"/>
              </a:rPr>
              <a:t>These waterways are decreasing rapidly which is not </a:t>
            </a:r>
            <a:r>
              <a:rPr lang="en-US" sz="2800" b="1" dirty="0" err="1" smtClean="0">
                <a:latin typeface="Aharoni" pitchFamily="2" charset="-79"/>
                <a:cs typeface="Aharoni" pitchFamily="2" charset="-79"/>
              </a:rPr>
              <a:t>favourable</a:t>
            </a:r>
            <a:r>
              <a:rPr lang="en-US" sz="2800" b="1" dirty="0" smtClean="0">
                <a:latin typeface="Aharoni" pitchFamily="2" charset="-79"/>
                <a:cs typeface="Aharoni" pitchFamily="2" charset="-79"/>
              </a:rPr>
              <a:t> to the gypsies.</a:t>
            </a:r>
            <a:endParaRPr lang="en-US" sz="2800" b="1" dirty="0">
              <a:latin typeface="Aharoni" pitchFamily="2" charset="-79"/>
              <a:cs typeface="Aharoni" pitchFamily="2" charset="-79"/>
            </a:endParaRPr>
          </a:p>
        </p:txBody>
      </p:sp>
    </p:spTree>
    <p:extLst>
      <p:ext uri="{BB962C8B-B14F-4D97-AF65-F5344CB8AC3E}">
        <p14:creationId xmlns:p14="http://schemas.microsoft.com/office/powerpoint/2010/main" val="1328396717"/>
      </p:ext>
    </p:extLst>
  </p:cSld>
  <p:clrMapOvr>
    <a:masterClrMapping/>
  </p:clrMapOvr>
  <mc:AlternateContent xmlns:mc="http://schemas.openxmlformats.org/markup-compatibility/2006" xmlns:p14="http://schemas.microsoft.com/office/powerpoint/2010/main">
    <mc:Choice Requires="p14">
      <p:transition spd="slow" p14:dur="4000">
        <p14:vortex dir="u"/>
        <p:sndAc>
          <p:stSnd>
            <p:snd r:embed="rId3"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out)">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6" presetClass="entr" presetSubtype="32"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circle(out)">
                                      <p:cBhvr>
                                        <p:cTn id="58" dur="2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ox(in)">
                                      <p:cBhvr>
                                        <p:cTn id="63" dur="20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4" fill="hold" grpId="0" nodeType="clickEffect">
                                  <p:stCondLst>
                                    <p:cond delay="0"/>
                                  </p:stCondLst>
                                  <p:childTnLst>
                                    <p:set>
                                      <p:cBhvr>
                                        <p:cTn id="67" dur="1" fill="hold">
                                          <p:stCondLst>
                                            <p:cond delay="0"/>
                                          </p:stCondLst>
                                        </p:cTn>
                                        <p:tgtEl>
                                          <p:spTgt spid="2">
                                            <p:bg/>
                                          </p:spTgt>
                                        </p:tgtEl>
                                        <p:attrNameLst>
                                          <p:attrName>style.visibility</p:attrName>
                                        </p:attrNameLst>
                                      </p:cBhvr>
                                      <p:to>
                                        <p:strVal val="visible"/>
                                      </p:to>
                                    </p:set>
                                    <p:animEffect transition="in" filter="wheel(4)">
                                      <p:cBhvr>
                                        <p:cTn id="68" dur="2000"/>
                                        <p:tgtEl>
                                          <p:spTgt spid="2">
                                            <p:bg/>
                                          </p:spTgt>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4" fill="hold" grpId="0" nodeType="clickEffect">
                                  <p:stCondLst>
                                    <p:cond delay="0"/>
                                  </p:stCondLst>
                                  <p:childTnLst>
                                    <p:set>
                                      <p:cBhvr>
                                        <p:cTn id="72" dur="1" fill="hold">
                                          <p:stCondLst>
                                            <p:cond delay="0"/>
                                          </p:stCondLst>
                                        </p:cTn>
                                        <p:tgtEl>
                                          <p:spTgt spid="2">
                                            <p:txEl>
                                              <p:pRg st="0" end="0"/>
                                            </p:txEl>
                                          </p:spTgt>
                                        </p:tgtEl>
                                        <p:attrNameLst>
                                          <p:attrName>style.visibility</p:attrName>
                                        </p:attrNameLst>
                                      </p:cBhvr>
                                      <p:to>
                                        <p:strVal val="visible"/>
                                      </p:to>
                                    </p:set>
                                    <p:animEffect transition="in" filter="wheel(4)">
                                      <p:cBhvr>
                                        <p:cTn id="73"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lgConfetti">
          <a:fgClr>
            <a:schemeClr val="tx2"/>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256" y="533400"/>
            <a:ext cx="6571343" cy="4792554"/>
          </a:xfrm>
          <a:prstGeom prst="rect">
            <a:avLst/>
          </a:prstGeom>
          <a:solidFill>
            <a:schemeClr val="accent1">
              <a:lumMod val="75000"/>
            </a:schemeClr>
          </a:solidFill>
          <a:ln>
            <a:noFill/>
          </a:ln>
          <a:effectLst>
            <a:glow rad="139700">
              <a:schemeClr val="accent2">
                <a:satMod val="175000"/>
                <a:alpha val="40000"/>
              </a:schemeClr>
            </a:glow>
          </a:effectLst>
          <a:scene3d>
            <a:camera prst="isometricOffAxis1Right"/>
            <a:lightRig rig="threePt" dir="t"/>
          </a:scene3d>
        </p:spPr>
      </p:pic>
      <p:sp>
        <p:nvSpPr>
          <p:cNvPr id="3" name="TextBox 2"/>
          <p:cNvSpPr txBox="1"/>
          <p:nvPr/>
        </p:nvSpPr>
        <p:spPr>
          <a:xfrm>
            <a:off x="2362200" y="5715000"/>
            <a:ext cx="6571343" cy="830997"/>
          </a:xfrm>
          <a:prstGeom prst="rect">
            <a:avLst/>
          </a:prstGeom>
          <a:solidFill>
            <a:schemeClr val="accent3">
              <a:lumMod val="20000"/>
              <a:lumOff val="80000"/>
            </a:schemeClr>
          </a:solidFill>
          <a:ln>
            <a:solidFill>
              <a:srgbClr val="0070C0"/>
            </a:solidFill>
          </a:ln>
        </p:spPr>
        <p:txBody>
          <a:bodyPr wrap="square" rtlCol="0">
            <a:spAutoFit/>
          </a:bodyPr>
          <a:lstStyle/>
          <a:p>
            <a:pPr algn="ctr"/>
            <a:r>
              <a:rPr lang="en-US" sz="2400" b="1" dirty="0">
                <a:solidFill>
                  <a:srgbClr val="002060"/>
                </a:solidFill>
                <a:latin typeface="Aharoni" pitchFamily="2" charset="-79"/>
                <a:cs typeface="Aharoni" pitchFamily="2" charset="-79"/>
              </a:rPr>
              <a:t>Scientists </a:t>
            </a:r>
            <a:r>
              <a:rPr lang="en-US" sz="2400" b="1" dirty="0" smtClean="0">
                <a:solidFill>
                  <a:srgbClr val="002060"/>
                </a:solidFill>
                <a:latin typeface="Aharoni" pitchFamily="2" charset="-79"/>
                <a:cs typeface="Aharoni" pitchFamily="2" charset="-79"/>
              </a:rPr>
              <a:t>believe that </a:t>
            </a:r>
            <a:r>
              <a:rPr lang="en-US" sz="2400" b="1" dirty="0">
                <a:solidFill>
                  <a:srgbClr val="002060"/>
                </a:solidFill>
                <a:latin typeface="Aharoni" pitchFamily="2" charset="-79"/>
                <a:cs typeface="Aharoni" pitchFamily="2" charset="-79"/>
              </a:rPr>
              <a:t>Bangladesh will be worst affected by global climate change.</a:t>
            </a:r>
          </a:p>
        </p:txBody>
      </p:sp>
    </p:spTree>
    <p:extLst>
      <p:ext uri="{BB962C8B-B14F-4D97-AF65-F5344CB8AC3E}">
        <p14:creationId xmlns:p14="http://schemas.microsoft.com/office/powerpoint/2010/main" val="71882593"/>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40">
          <a:fgClr>
            <a:srgbClr val="7030A0"/>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150203"/>
            <a:ext cx="4343400" cy="3214469"/>
          </a:xfrm>
          <a:prstGeom prst="rect">
            <a:avLst/>
          </a:prstGeom>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00" y="1150202"/>
            <a:ext cx="4445000" cy="3214469"/>
          </a:xfrm>
          <a:prstGeom prst="rect">
            <a:avLst/>
          </a:prstGeom>
          <a:ln>
            <a:noFill/>
          </a:ln>
        </p:spPr>
      </p:pic>
      <p:sp>
        <p:nvSpPr>
          <p:cNvPr id="4" name="TextBox 3"/>
          <p:cNvSpPr txBox="1"/>
          <p:nvPr/>
        </p:nvSpPr>
        <p:spPr>
          <a:xfrm>
            <a:off x="304800" y="4807803"/>
            <a:ext cx="8534400" cy="1569660"/>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3200" b="1" dirty="0">
                <a:latin typeface="Aharoni" pitchFamily="2" charset="-79"/>
                <a:cs typeface="Aharoni" pitchFamily="2" charset="-79"/>
              </a:rPr>
              <a:t>The </a:t>
            </a:r>
            <a:r>
              <a:rPr lang="en-US" sz="3200" b="1" dirty="0" smtClean="0">
                <a:latin typeface="Aharoni" pitchFamily="2" charset="-79"/>
                <a:cs typeface="Aharoni" pitchFamily="2" charset="-79"/>
              </a:rPr>
              <a:t>unpredictable rain </a:t>
            </a:r>
            <a:r>
              <a:rPr lang="en-US" sz="3200" b="1" dirty="0">
                <a:latin typeface="Aharoni" pitchFamily="2" charset="-79"/>
                <a:cs typeface="Aharoni" pitchFamily="2" charset="-79"/>
              </a:rPr>
              <a:t>and drying out of rivers have made boat movement heavily restricted.</a:t>
            </a:r>
          </a:p>
        </p:txBody>
      </p:sp>
    </p:spTree>
    <p:extLst>
      <p:ext uri="{BB962C8B-B14F-4D97-AF65-F5344CB8AC3E}">
        <p14:creationId xmlns:p14="http://schemas.microsoft.com/office/powerpoint/2010/main" val="2725409728"/>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3" name="drumroll.wav"/>
          </p:stSnd>
        </p:sndAc>
      </p:transition>
    </mc:Choice>
    <mc:Fallback xmlns="">
      <p:transition spd="slow">
        <p:checker/>
        <p:sndAc>
          <p:stSnd>
            <p:snd r:embed="rId6"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out)">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lgCheck">
          <a:fgClr>
            <a:srgbClr val="FFFF00"/>
          </a:fgClr>
          <a:bgClr>
            <a:schemeClr val="bg1"/>
          </a:bgClr>
        </a:pattFill>
        <a:effectLst/>
      </p:bgPr>
    </p:bg>
    <p:spTree>
      <p:nvGrpSpPr>
        <p:cNvPr id="1" name=""/>
        <p:cNvGrpSpPr/>
        <p:nvPr/>
      </p:nvGrpSpPr>
      <p:grpSpPr>
        <a:xfrm>
          <a:off x="0" y="0"/>
          <a:ext cx="0" cy="0"/>
          <a:chOff x="0" y="0"/>
          <a:chExt cx="0" cy="0"/>
        </a:xfrm>
      </p:grpSpPr>
      <p:sp>
        <p:nvSpPr>
          <p:cNvPr id="5" name="Oval 4"/>
          <p:cNvSpPr/>
          <p:nvPr/>
        </p:nvSpPr>
        <p:spPr>
          <a:xfrm>
            <a:off x="990600" y="1295400"/>
            <a:ext cx="7772400" cy="4038600"/>
          </a:xfrm>
          <a:prstGeom prst="ellipse">
            <a:avLst/>
          </a:prstGeom>
          <a:solidFill>
            <a:schemeClr val="accent5">
              <a:lumMod val="20000"/>
              <a:lumOff val="80000"/>
            </a:schemeClr>
          </a:solidFill>
          <a:ln>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b="1" dirty="0" smtClean="0">
                <a:latin typeface="Aharoni" pitchFamily="2" charset="-79"/>
                <a:cs typeface="Aharoni" pitchFamily="2" charset="-79"/>
              </a:rPr>
              <a:t>Dear students!</a:t>
            </a:r>
          </a:p>
          <a:p>
            <a:pPr algn="just"/>
            <a:r>
              <a:rPr lang="en-US" sz="2800" b="1" dirty="0" smtClean="0">
                <a:latin typeface="Aharoni" pitchFamily="2" charset="-79"/>
                <a:cs typeface="Aharoni" pitchFamily="2" charset="-79"/>
              </a:rPr>
              <a:t>Open your book page at 78 and go through from ‘Thirdly, many river gypsies are changing their………….children in some areas. Read silently.</a:t>
            </a:r>
            <a:endParaRPr lang="en-US" sz="2800" b="1" dirty="0">
              <a:latin typeface="Aharoni" pitchFamily="2" charset="-79"/>
              <a:cs typeface="Aharoni" pitchFamily="2" charset="-79"/>
            </a:endParaRPr>
          </a:p>
        </p:txBody>
      </p:sp>
    </p:spTree>
    <p:extLst>
      <p:ext uri="{BB962C8B-B14F-4D97-AF65-F5344CB8AC3E}">
        <p14:creationId xmlns:p14="http://schemas.microsoft.com/office/powerpoint/2010/main" val="3978536634"/>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heel(8)">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heel(8)">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heel(8)">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lgGrid">
          <a:fgClr>
            <a:schemeClr val="accent5"/>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2438400" y="533400"/>
            <a:ext cx="3886200" cy="523220"/>
          </a:xfrm>
          <a:prstGeom prst="rect">
            <a:avLst/>
          </a:prstGeom>
          <a:solidFill>
            <a:schemeClr val="bg1">
              <a:lumMod val="75000"/>
            </a:schemeClr>
          </a:solidFill>
        </p:spPr>
        <p:txBody>
          <a:bodyPr wrap="square" rtlCol="0">
            <a:spAutoFit/>
          </a:bodyPr>
          <a:lstStyle/>
          <a:p>
            <a:pPr algn="ctr"/>
            <a:r>
              <a:rPr lang="en-US" sz="2800" dirty="0">
                <a:latin typeface="Aharoni" pitchFamily="2" charset="-79"/>
                <a:cs typeface="Aharoni" pitchFamily="2" charset="-79"/>
              </a:rPr>
              <a:t>Individual </a:t>
            </a:r>
            <a:r>
              <a:rPr lang="en-US" sz="2800" dirty="0" smtClean="0">
                <a:latin typeface="Aharoni" pitchFamily="2" charset="-79"/>
                <a:cs typeface="Aharoni" pitchFamily="2" charset="-79"/>
              </a:rPr>
              <a:t>work</a:t>
            </a:r>
            <a:endParaRPr lang="en-US" sz="2800" dirty="0">
              <a:latin typeface="Aharoni" pitchFamily="2" charset="-79"/>
              <a:cs typeface="Aharoni" pitchFamily="2" charset="-79"/>
            </a:endParaRPr>
          </a:p>
        </p:txBody>
      </p:sp>
      <p:sp>
        <p:nvSpPr>
          <p:cNvPr id="3" name="TextBox 2"/>
          <p:cNvSpPr txBox="1"/>
          <p:nvPr/>
        </p:nvSpPr>
        <p:spPr>
          <a:xfrm>
            <a:off x="609600" y="1524000"/>
            <a:ext cx="8001000" cy="4247317"/>
          </a:xfrm>
          <a:prstGeom prst="rect">
            <a:avLst/>
          </a:prstGeom>
          <a:solidFill>
            <a:schemeClr val="accent2">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tabLst>
                <a:tab pos="406400" algn="l"/>
              </a:tabLst>
            </a:pPr>
            <a:r>
              <a:rPr lang="en-US" b="1" dirty="0">
                <a:latin typeface="Aharoni" pitchFamily="2" charset="-79"/>
                <a:cs typeface="Aharoni" pitchFamily="2" charset="-79"/>
              </a:rPr>
              <a:t>1 	</a:t>
            </a:r>
            <a:r>
              <a:rPr lang="en-US" b="1" dirty="0" err="1">
                <a:latin typeface="Aharoni" pitchFamily="2" charset="-79"/>
                <a:cs typeface="Aharoni" pitchFamily="2" charset="-79"/>
              </a:rPr>
              <a:t>Bedeys</a:t>
            </a:r>
            <a:r>
              <a:rPr lang="en-US" b="1" dirty="0">
                <a:latin typeface="Aharoni" pitchFamily="2" charset="-79"/>
                <a:cs typeface="Aharoni" pitchFamily="2" charset="-79"/>
              </a:rPr>
              <a:t> catch snakes during the</a:t>
            </a:r>
          </a:p>
          <a:p>
            <a:pPr>
              <a:tabLst>
                <a:tab pos="406400" algn="l"/>
              </a:tabLst>
            </a:pPr>
            <a:r>
              <a:rPr lang="en-US" b="1" dirty="0">
                <a:latin typeface="Aharoni" pitchFamily="2" charset="-79"/>
                <a:cs typeface="Aharoni" pitchFamily="2" charset="-79"/>
              </a:rPr>
              <a:t>winter/rainy/summer season</a:t>
            </a:r>
            <a:r>
              <a:rPr lang="en-US" b="1" dirty="0" smtClean="0">
                <a:latin typeface="Aharoni" pitchFamily="2" charset="-79"/>
                <a:cs typeface="Aharoni" pitchFamily="2" charset="-79"/>
              </a:rPr>
              <a:t>.</a:t>
            </a:r>
          </a:p>
          <a:p>
            <a:pPr>
              <a:tabLst>
                <a:tab pos="406400" algn="l"/>
              </a:tabLst>
            </a:pPr>
            <a:endParaRPr lang="en-US" b="1" dirty="0">
              <a:latin typeface="Aharoni" pitchFamily="2" charset="-79"/>
              <a:cs typeface="Aharoni" pitchFamily="2" charset="-79"/>
            </a:endParaRPr>
          </a:p>
          <a:p>
            <a:pPr marL="342900" indent="-342900">
              <a:buAutoNum type="arabicPlain" startAt="2"/>
              <a:tabLst>
                <a:tab pos="406400" algn="l"/>
              </a:tabLst>
            </a:pPr>
            <a:r>
              <a:rPr lang="en-US" b="1" dirty="0" smtClean="0">
                <a:latin typeface="Aharoni" pitchFamily="2" charset="-79"/>
                <a:cs typeface="Aharoni" pitchFamily="2" charset="-79"/>
              </a:rPr>
              <a:t>Females </a:t>
            </a:r>
            <a:r>
              <a:rPr lang="en-US" b="1" dirty="0">
                <a:latin typeface="Aharoni" pitchFamily="2" charset="-79"/>
                <a:cs typeface="Aharoni" pitchFamily="2" charset="-79"/>
              </a:rPr>
              <a:t>of the </a:t>
            </a:r>
            <a:r>
              <a:rPr lang="en-US" b="1" dirty="0" err="1">
                <a:latin typeface="Aharoni" pitchFamily="2" charset="-79"/>
                <a:cs typeface="Aharoni" pitchFamily="2" charset="-79"/>
              </a:rPr>
              <a:t>bedey</a:t>
            </a:r>
            <a:r>
              <a:rPr lang="en-US" b="1" dirty="0">
                <a:latin typeface="Aharoni" pitchFamily="2" charset="-79"/>
                <a:cs typeface="Aharoni" pitchFamily="2" charset="-79"/>
              </a:rPr>
              <a:t> families contribute </a:t>
            </a:r>
            <a:r>
              <a:rPr lang="en-US" b="1" dirty="0" smtClean="0">
                <a:latin typeface="Aharoni" pitchFamily="2" charset="-79"/>
                <a:cs typeface="Aharoni" pitchFamily="2" charset="-79"/>
              </a:rPr>
              <a:t>to</a:t>
            </a:r>
          </a:p>
          <a:p>
            <a:pPr>
              <a:tabLst>
                <a:tab pos="406400" algn="l"/>
              </a:tabLst>
            </a:pPr>
            <a:r>
              <a:rPr lang="en-US" b="1" dirty="0" smtClean="0">
                <a:latin typeface="Aharoni" pitchFamily="2" charset="-79"/>
                <a:cs typeface="Aharoni" pitchFamily="2" charset="-79"/>
              </a:rPr>
              <a:t> </a:t>
            </a:r>
            <a:r>
              <a:rPr lang="en-US" b="1" dirty="0">
                <a:latin typeface="Aharoni" pitchFamily="2" charset="-79"/>
                <a:cs typeface="Aharoni" pitchFamily="2" charset="-79"/>
              </a:rPr>
              <a:t>the    family income/education/health with petty trades</a:t>
            </a:r>
            <a:r>
              <a:rPr lang="en-US" b="1" dirty="0" smtClean="0">
                <a:latin typeface="Aharoni" pitchFamily="2" charset="-79"/>
                <a:cs typeface="Aharoni" pitchFamily="2" charset="-79"/>
              </a:rPr>
              <a:t>.</a:t>
            </a:r>
          </a:p>
          <a:p>
            <a:pPr>
              <a:tabLst>
                <a:tab pos="406400" algn="l"/>
              </a:tabLst>
            </a:pPr>
            <a:endParaRPr lang="en-US" b="1" dirty="0">
              <a:latin typeface="Aharoni" pitchFamily="2" charset="-79"/>
              <a:cs typeface="Aharoni" pitchFamily="2" charset="-79"/>
            </a:endParaRPr>
          </a:p>
          <a:p>
            <a:pPr>
              <a:tabLst>
                <a:tab pos="406400" algn="l"/>
              </a:tabLst>
            </a:pPr>
            <a:r>
              <a:rPr lang="en-US" b="1" dirty="0">
                <a:latin typeface="Aharoni" pitchFamily="2" charset="-79"/>
                <a:cs typeface="Aharoni" pitchFamily="2" charset="-79"/>
              </a:rPr>
              <a:t>3 </a:t>
            </a:r>
            <a:r>
              <a:rPr lang="en-US" b="1" dirty="0" smtClean="0">
                <a:latin typeface="Aharoni" pitchFamily="2" charset="-79"/>
                <a:cs typeface="Aharoni" pitchFamily="2" charset="-79"/>
              </a:rPr>
              <a:t>They </a:t>
            </a:r>
            <a:r>
              <a:rPr lang="en-US" b="1" dirty="0">
                <a:latin typeface="Aharoni" pitchFamily="2" charset="-79"/>
                <a:cs typeface="Aharoni" pitchFamily="2" charset="-79"/>
              </a:rPr>
              <a:t>sometimes go vending </a:t>
            </a:r>
            <a:r>
              <a:rPr lang="en-US" b="1" dirty="0" smtClean="0">
                <a:latin typeface="Aharoni" pitchFamily="2" charset="-79"/>
                <a:cs typeface="Aharoni" pitchFamily="2" charset="-79"/>
              </a:rPr>
              <a:t>far away </a:t>
            </a:r>
            <a:r>
              <a:rPr lang="en-US" b="1" dirty="0">
                <a:latin typeface="Aharoni" pitchFamily="2" charset="-79"/>
                <a:cs typeface="Aharoni" pitchFamily="2" charset="-79"/>
              </a:rPr>
              <a:t>from home </a:t>
            </a:r>
            <a:endParaRPr lang="en-US" b="1" dirty="0" smtClean="0">
              <a:latin typeface="Aharoni" pitchFamily="2" charset="-79"/>
              <a:cs typeface="Aharoni" pitchFamily="2" charset="-79"/>
            </a:endParaRPr>
          </a:p>
          <a:p>
            <a:pPr>
              <a:tabLst>
                <a:tab pos="406400" algn="l"/>
              </a:tabLst>
            </a:pPr>
            <a:r>
              <a:rPr lang="en-US" b="1" dirty="0" smtClean="0">
                <a:latin typeface="Aharoni" pitchFamily="2" charset="-79"/>
                <a:cs typeface="Aharoni" pitchFamily="2" charset="-79"/>
              </a:rPr>
              <a:t>by rickshaw</a:t>
            </a:r>
            <a:r>
              <a:rPr lang="en-US" b="1" dirty="0">
                <a:latin typeface="Aharoni" pitchFamily="2" charset="-79"/>
                <a:cs typeface="Aharoni" pitchFamily="2" charset="-79"/>
              </a:rPr>
              <a:t>/ on foot/ by cart</a:t>
            </a:r>
            <a:r>
              <a:rPr lang="en-US" b="1" dirty="0" smtClean="0">
                <a:latin typeface="Aharoni" pitchFamily="2" charset="-79"/>
                <a:cs typeface="Aharoni" pitchFamily="2" charset="-79"/>
              </a:rPr>
              <a:t>.</a:t>
            </a:r>
          </a:p>
          <a:p>
            <a:pPr>
              <a:tabLst>
                <a:tab pos="406400" algn="l"/>
              </a:tabLst>
            </a:pPr>
            <a:endParaRPr lang="en-US" b="1" dirty="0">
              <a:latin typeface="Aharoni" pitchFamily="2" charset="-79"/>
              <a:cs typeface="Aharoni" pitchFamily="2" charset="-79"/>
            </a:endParaRPr>
          </a:p>
          <a:p>
            <a:pPr marL="342900" indent="-342900">
              <a:buAutoNum type="arabicPlain" startAt="4"/>
              <a:tabLst>
                <a:tab pos="406400" algn="l"/>
              </a:tabLst>
            </a:pPr>
            <a:r>
              <a:rPr lang="en-US" b="1" dirty="0" smtClean="0">
                <a:latin typeface="Aharoni" pitchFamily="2" charset="-79"/>
                <a:cs typeface="Aharoni" pitchFamily="2" charset="-79"/>
              </a:rPr>
              <a:t>Many </a:t>
            </a:r>
            <a:r>
              <a:rPr lang="en-US" b="1" dirty="0" err="1">
                <a:latin typeface="Aharoni" pitchFamily="2" charset="-79"/>
                <a:cs typeface="Aharoni" pitchFamily="2" charset="-79"/>
              </a:rPr>
              <a:t>bedeys</a:t>
            </a:r>
            <a:r>
              <a:rPr lang="en-US" b="1" dirty="0">
                <a:latin typeface="Aharoni" pitchFamily="2" charset="-79"/>
                <a:cs typeface="Aharoni" pitchFamily="2" charset="-79"/>
              </a:rPr>
              <a:t> have settled near the 	</a:t>
            </a:r>
            <a:endParaRPr lang="en-US" b="1" dirty="0" smtClean="0">
              <a:latin typeface="Aharoni" pitchFamily="2" charset="-79"/>
              <a:cs typeface="Aharoni" pitchFamily="2" charset="-79"/>
            </a:endParaRPr>
          </a:p>
          <a:p>
            <a:pPr>
              <a:tabLst>
                <a:tab pos="406400" algn="l"/>
              </a:tabLst>
            </a:pPr>
            <a:r>
              <a:rPr lang="en-US" b="1" dirty="0" smtClean="0">
                <a:latin typeface="Aharoni" pitchFamily="2" charset="-79"/>
                <a:cs typeface="Aharoni" pitchFamily="2" charset="-79"/>
              </a:rPr>
              <a:t>riverbanks/lakesides/sea </a:t>
            </a:r>
            <a:r>
              <a:rPr lang="en-US" b="1" dirty="0">
                <a:latin typeface="Aharoni" pitchFamily="2" charset="-79"/>
                <a:cs typeface="Aharoni" pitchFamily="2" charset="-79"/>
              </a:rPr>
              <a:t>shore</a:t>
            </a:r>
            <a:r>
              <a:rPr lang="en-US" b="1" dirty="0" smtClean="0">
                <a:latin typeface="Aharoni" pitchFamily="2" charset="-79"/>
                <a:cs typeface="Aharoni" pitchFamily="2" charset="-79"/>
              </a:rPr>
              <a:t>.</a:t>
            </a:r>
          </a:p>
          <a:p>
            <a:pPr>
              <a:tabLst>
                <a:tab pos="406400" algn="l"/>
              </a:tabLst>
            </a:pPr>
            <a:endParaRPr lang="en-US" b="1" dirty="0">
              <a:latin typeface="Aharoni" pitchFamily="2" charset="-79"/>
              <a:cs typeface="Aharoni" pitchFamily="2" charset="-79"/>
            </a:endParaRPr>
          </a:p>
          <a:p>
            <a:pPr>
              <a:tabLst>
                <a:tab pos="406400" algn="l"/>
              </a:tabLst>
            </a:pPr>
            <a:r>
              <a:rPr lang="en-US" b="1" dirty="0">
                <a:latin typeface="Aharoni" pitchFamily="2" charset="-79"/>
                <a:cs typeface="Aharoni" pitchFamily="2" charset="-79"/>
              </a:rPr>
              <a:t>5 	</a:t>
            </a:r>
            <a:r>
              <a:rPr lang="en-US" b="1" dirty="0" err="1">
                <a:latin typeface="Aharoni" pitchFamily="2" charset="-79"/>
                <a:cs typeface="Aharoni" pitchFamily="2" charset="-79"/>
              </a:rPr>
              <a:t>Bedeys</a:t>
            </a:r>
            <a:r>
              <a:rPr lang="en-US" b="1" dirty="0">
                <a:latin typeface="Aharoni" pitchFamily="2" charset="-79"/>
                <a:cs typeface="Aharoni" pitchFamily="2" charset="-79"/>
              </a:rPr>
              <a:t> are an integral part of our history and 	literature/culture/tradition</a:t>
            </a:r>
            <a:r>
              <a:rPr lang="en-US" b="1" dirty="0">
                <a:latin typeface="Book Antiqua" pitchFamily="18" charset="0"/>
              </a:rPr>
              <a:t>.</a:t>
            </a:r>
          </a:p>
          <a:p>
            <a:endParaRPr lang="en-US" dirty="0"/>
          </a:p>
        </p:txBody>
      </p:sp>
    </p:spTree>
    <p:extLst>
      <p:ext uri="{BB962C8B-B14F-4D97-AF65-F5344CB8AC3E}">
        <p14:creationId xmlns:p14="http://schemas.microsoft.com/office/powerpoint/2010/main" val="15467821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out)">
                                      <p:cBhvr>
                                        <p:cTn id="29" dur="2000"/>
                                        <p:tgtEl>
                                          <p:spTgt spid="3">
                                            <p:txEl>
                                              <p:pRg st="6" end="6"/>
                                            </p:txEl>
                                          </p:spTgt>
                                        </p:tgtEl>
                                      </p:cBhvr>
                                    </p:animEffect>
                                  </p:childTnLst>
                                </p:cTn>
                              </p:par>
                              <p:par>
                                <p:cTn id="30" presetID="6" presetClass="entr" presetSubtype="32"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out)">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3"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heel(3)">
                                      <p:cBhvr>
                                        <p:cTn id="37" dur="2000"/>
                                        <p:tgtEl>
                                          <p:spTgt spid="3">
                                            <p:txEl>
                                              <p:pRg st="9" end="9"/>
                                            </p:txEl>
                                          </p:spTgt>
                                        </p:tgtEl>
                                      </p:cBhvr>
                                    </p:animEffect>
                                  </p:childTnLst>
                                </p:cTn>
                              </p:par>
                              <p:par>
                                <p:cTn id="38" presetID="21" presetClass="entr" presetSubtype="3"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wheel(3)">
                                      <p:cBhvr>
                                        <p:cTn id="40" dur="20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wheel(4)">
                                      <p:cBhvr>
                                        <p:cTn id="45"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horzBrick">
          <a:fgClr>
            <a:schemeClr val="accent4"/>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762000" y="1981200"/>
            <a:ext cx="7772400" cy="4401205"/>
          </a:xfrm>
          <a:prstGeom prst="rect">
            <a:avLst/>
          </a:prstGeom>
          <a:solidFill>
            <a:schemeClr val="accent2">
              <a:lumMod val="20000"/>
              <a:lumOff val="80000"/>
            </a:schemeClr>
          </a:solidFill>
          <a:ln>
            <a:solidFill>
              <a:schemeClr val="tx1"/>
            </a:solidFill>
          </a:ln>
        </p:spPr>
        <p:txBody>
          <a:bodyPr wrap="square" rtlCol="0">
            <a:spAutoFit/>
          </a:bodyPr>
          <a:lstStyle/>
          <a:p>
            <a:pPr>
              <a:tabLst>
                <a:tab pos="347663" algn="l"/>
              </a:tabLst>
            </a:pPr>
            <a:r>
              <a:rPr lang="en-US" sz="2800" b="1" dirty="0">
                <a:latin typeface="Aharoni" pitchFamily="2" charset="-79"/>
                <a:cs typeface="Aharoni" pitchFamily="2" charset="-79"/>
              </a:rPr>
              <a:t>1 </a:t>
            </a:r>
            <a:r>
              <a:rPr lang="en-US" sz="2800" b="1" dirty="0" smtClean="0">
                <a:latin typeface="Aharoni" pitchFamily="2" charset="-79"/>
                <a:cs typeface="Aharoni" pitchFamily="2" charset="-79"/>
              </a:rPr>
              <a:t>	What </a:t>
            </a:r>
            <a:r>
              <a:rPr lang="en-US" sz="2800" b="1" dirty="0">
                <a:latin typeface="Aharoni" pitchFamily="2" charset="-79"/>
                <a:cs typeface="Aharoni" pitchFamily="2" charset="-79"/>
              </a:rPr>
              <a:t>are the main problems that river </a:t>
            </a:r>
            <a:r>
              <a:rPr lang="en-US" sz="2800" b="1" dirty="0" smtClean="0">
                <a:latin typeface="Aharoni" pitchFamily="2" charset="-79"/>
                <a:cs typeface="Aharoni" pitchFamily="2" charset="-79"/>
              </a:rPr>
              <a:t>	gypsies </a:t>
            </a:r>
            <a:r>
              <a:rPr lang="en-US" sz="2800" b="1" dirty="0">
                <a:latin typeface="Aharoni" pitchFamily="2" charset="-79"/>
                <a:cs typeface="Aharoni" pitchFamily="2" charset="-79"/>
              </a:rPr>
              <a:t>are facing?</a:t>
            </a:r>
          </a:p>
          <a:p>
            <a:pPr>
              <a:tabLst>
                <a:tab pos="347663" algn="l"/>
              </a:tabLst>
            </a:pPr>
            <a:r>
              <a:rPr lang="en-US" sz="2800" b="1" dirty="0">
                <a:latin typeface="Aharoni" pitchFamily="2" charset="-79"/>
                <a:cs typeface="Aharoni" pitchFamily="2" charset="-79"/>
              </a:rPr>
              <a:t>2 </a:t>
            </a:r>
            <a:r>
              <a:rPr lang="en-US" sz="2800" b="1" dirty="0" smtClean="0">
                <a:latin typeface="Aharoni" pitchFamily="2" charset="-79"/>
                <a:cs typeface="Aharoni" pitchFamily="2" charset="-79"/>
              </a:rPr>
              <a:t>	What </a:t>
            </a:r>
            <a:r>
              <a:rPr lang="en-US" sz="2800" b="1" dirty="0">
                <a:latin typeface="Aharoni" pitchFamily="2" charset="-79"/>
                <a:cs typeface="Aharoni" pitchFamily="2" charset="-79"/>
              </a:rPr>
              <a:t>is the effect of global climate change </a:t>
            </a:r>
            <a:r>
              <a:rPr lang="en-US" sz="2800" b="1" dirty="0" smtClean="0">
                <a:latin typeface="Aharoni" pitchFamily="2" charset="-79"/>
                <a:cs typeface="Aharoni" pitchFamily="2" charset="-79"/>
              </a:rPr>
              <a:t>	in </a:t>
            </a:r>
            <a:r>
              <a:rPr lang="en-US" sz="2800" b="1" dirty="0">
                <a:latin typeface="Aharoni" pitchFamily="2" charset="-79"/>
                <a:cs typeface="Aharoni" pitchFamily="2" charset="-79"/>
              </a:rPr>
              <a:t>Bangladesh?</a:t>
            </a:r>
          </a:p>
          <a:p>
            <a:pPr>
              <a:tabLst>
                <a:tab pos="347663" algn="l"/>
              </a:tabLst>
            </a:pPr>
            <a:r>
              <a:rPr lang="en-US" sz="2800" b="1" dirty="0">
                <a:latin typeface="Aharoni" pitchFamily="2" charset="-79"/>
                <a:cs typeface="Aharoni" pitchFamily="2" charset="-79"/>
              </a:rPr>
              <a:t>3 </a:t>
            </a:r>
            <a:r>
              <a:rPr lang="en-US" sz="2800" b="1" dirty="0" smtClean="0">
                <a:latin typeface="Aharoni" pitchFamily="2" charset="-79"/>
                <a:cs typeface="Aharoni" pitchFamily="2" charset="-79"/>
              </a:rPr>
              <a:t>	Why </a:t>
            </a:r>
            <a:r>
              <a:rPr lang="en-US" sz="2800" b="1" dirty="0">
                <a:latin typeface="Aharoni" pitchFamily="2" charset="-79"/>
                <a:cs typeface="Aharoni" pitchFamily="2" charset="-79"/>
              </a:rPr>
              <a:t>are many river gypsies thinking of </a:t>
            </a:r>
            <a:r>
              <a:rPr lang="en-US" sz="2800" b="1" dirty="0" smtClean="0">
                <a:latin typeface="Aharoni" pitchFamily="2" charset="-79"/>
                <a:cs typeface="Aharoni" pitchFamily="2" charset="-79"/>
              </a:rPr>
              <a:t>	changing </a:t>
            </a:r>
            <a:r>
              <a:rPr lang="en-US" sz="2800" b="1" dirty="0">
                <a:latin typeface="Aharoni" pitchFamily="2" charset="-79"/>
                <a:cs typeface="Aharoni" pitchFamily="2" charset="-79"/>
              </a:rPr>
              <a:t>their lifestyle?</a:t>
            </a:r>
          </a:p>
          <a:p>
            <a:pPr>
              <a:tabLst>
                <a:tab pos="347663" algn="l"/>
              </a:tabLst>
            </a:pPr>
            <a:r>
              <a:rPr lang="en-US" sz="2800" b="1" dirty="0">
                <a:latin typeface="Aharoni" pitchFamily="2" charset="-79"/>
                <a:cs typeface="Aharoni" pitchFamily="2" charset="-79"/>
              </a:rPr>
              <a:t>4 </a:t>
            </a:r>
            <a:r>
              <a:rPr lang="en-US" sz="2800" b="1" dirty="0" smtClean="0">
                <a:latin typeface="Aharoni" pitchFamily="2" charset="-79"/>
                <a:cs typeface="Aharoni" pitchFamily="2" charset="-79"/>
              </a:rPr>
              <a:t>	Why </a:t>
            </a:r>
            <a:r>
              <a:rPr lang="en-US" sz="2800" b="1" dirty="0">
                <a:latin typeface="Aharoni" pitchFamily="2" charset="-79"/>
                <a:cs typeface="Aharoni" pitchFamily="2" charset="-79"/>
              </a:rPr>
              <a:t>can’t river gypsy children go to </a:t>
            </a:r>
            <a:r>
              <a:rPr lang="en-US" sz="2800" b="1" dirty="0" smtClean="0">
                <a:latin typeface="Aharoni" pitchFamily="2" charset="-79"/>
                <a:cs typeface="Aharoni" pitchFamily="2" charset="-79"/>
              </a:rPr>
              <a:t>	conventional </a:t>
            </a:r>
            <a:r>
              <a:rPr lang="en-US" sz="2800" b="1" dirty="0">
                <a:latin typeface="Aharoni" pitchFamily="2" charset="-79"/>
                <a:cs typeface="Aharoni" pitchFamily="2" charset="-79"/>
              </a:rPr>
              <a:t>schools?</a:t>
            </a:r>
          </a:p>
          <a:p>
            <a:pPr>
              <a:tabLst>
                <a:tab pos="347663" algn="l"/>
              </a:tabLst>
            </a:pPr>
            <a:r>
              <a:rPr lang="en-US" sz="2800" b="1" dirty="0">
                <a:latin typeface="Aharoni" pitchFamily="2" charset="-79"/>
                <a:cs typeface="Aharoni" pitchFamily="2" charset="-79"/>
              </a:rPr>
              <a:t>5 </a:t>
            </a:r>
            <a:r>
              <a:rPr lang="en-US" sz="2800" b="1" dirty="0" smtClean="0">
                <a:latin typeface="Aharoni" pitchFamily="2" charset="-79"/>
                <a:cs typeface="Aharoni" pitchFamily="2" charset="-79"/>
              </a:rPr>
              <a:t>	Who </a:t>
            </a:r>
            <a:r>
              <a:rPr lang="en-US" sz="2800" b="1" dirty="0">
                <a:latin typeface="Aharoni" pitchFamily="2" charset="-79"/>
                <a:cs typeface="Aharoni" pitchFamily="2" charset="-79"/>
              </a:rPr>
              <a:t>are running special schools for river </a:t>
            </a:r>
            <a:r>
              <a:rPr lang="en-US" sz="2800" b="1" dirty="0" smtClean="0">
                <a:latin typeface="Aharoni" pitchFamily="2" charset="-79"/>
                <a:cs typeface="Aharoni" pitchFamily="2" charset="-79"/>
              </a:rPr>
              <a:t>	gypsy </a:t>
            </a:r>
            <a:r>
              <a:rPr lang="en-US" sz="2800" b="1" dirty="0">
                <a:latin typeface="Aharoni" pitchFamily="2" charset="-79"/>
                <a:cs typeface="Aharoni" pitchFamily="2" charset="-79"/>
              </a:rPr>
              <a:t>children? Why?</a:t>
            </a:r>
          </a:p>
        </p:txBody>
      </p:sp>
      <p:sp>
        <p:nvSpPr>
          <p:cNvPr id="3" name="Down Arrow Callout 2"/>
          <p:cNvSpPr/>
          <p:nvPr/>
        </p:nvSpPr>
        <p:spPr>
          <a:xfrm>
            <a:off x="762000" y="304800"/>
            <a:ext cx="7772400" cy="1524000"/>
          </a:xfrm>
          <a:prstGeom prst="downArrowCallout">
            <a:avLst>
              <a:gd name="adj1" fmla="val 53572"/>
              <a:gd name="adj2" fmla="val 64048"/>
              <a:gd name="adj3" fmla="val 25000"/>
              <a:gd name="adj4" fmla="val 58310"/>
            </a:avLst>
          </a:prstGeom>
          <a:solidFill>
            <a:schemeClr val="accent1">
              <a:lumMod val="60000"/>
              <a:lumOff val="4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latin typeface="Aharoni" pitchFamily="2" charset="-79"/>
                <a:cs typeface="Aharoni" pitchFamily="2" charset="-79"/>
              </a:rPr>
              <a:t>Group work</a:t>
            </a:r>
            <a:endParaRPr lang="en-US" sz="2800" b="1" dirty="0">
              <a:latin typeface="Aharoni" pitchFamily="2" charset="-79"/>
              <a:cs typeface="Aharoni" pitchFamily="2" charset="-79"/>
            </a:endParaRPr>
          </a:p>
        </p:txBody>
      </p:sp>
    </p:spTree>
    <p:extLst>
      <p:ext uri="{BB962C8B-B14F-4D97-AF65-F5344CB8AC3E}">
        <p14:creationId xmlns:p14="http://schemas.microsoft.com/office/powerpoint/2010/main" val="357676814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3" name="drumroll.wav"/>
          </p:stSnd>
        </p:sndAc>
      </p:transition>
    </mc:Choice>
    <mc:Fallback xmlns="">
      <p:transition spd="slow">
        <p:fade/>
        <p:sndAc>
          <p:stSnd>
            <p:snd r:embed="rId4"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Ref idx="1002">
        <a:schemeClr val="bg2"/>
      </p:bgRef>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20892769"/>
              </p:ext>
            </p:extLst>
          </p:nvPr>
        </p:nvGraphicFramePr>
        <p:xfrm>
          <a:off x="304800" y="3733800"/>
          <a:ext cx="8686800" cy="1524000"/>
        </p:xfrm>
        <a:graphic>
          <a:graphicData uri="http://schemas.openxmlformats.org/drawingml/2006/table">
            <a:tbl>
              <a:tblPr firstRow="1" bandRow="1">
                <a:tableStyleId>{5940675A-B579-460E-94D1-54222C63F5DA}</a:tableStyleId>
              </a:tblPr>
              <a:tblGrid>
                <a:gridCol w="4303552"/>
                <a:gridCol w="4383248"/>
              </a:tblGrid>
              <a:tr h="1524000">
                <a:tc>
                  <a:txBody>
                    <a:bodyPr/>
                    <a:lstStyle/>
                    <a:p>
                      <a:r>
                        <a:rPr lang="en-US" sz="2800" dirty="0" smtClean="0">
                          <a:latin typeface="Andalus" pitchFamily="18" charset="-78"/>
                          <a:cs typeface="Andalus" pitchFamily="18" charset="-78"/>
                        </a:rPr>
                        <a:t>ASSISTANT</a:t>
                      </a:r>
                      <a:r>
                        <a:rPr lang="en-US" sz="2800" baseline="0" dirty="0" smtClean="0">
                          <a:latin typeface="Andalus" pitchFamily="18" charset="-78"/>
                          <a:cs typeface="Andalus" pitchFamily="18" charset="-78"/>
                        </a:rPr>
                        <a:t> TEACHER </a:t>
                      </a:r>
                    </a:p>
                    <a:p>
                      <a:r>
                        <a:rPr lang="en-US" sz="2800" baseline="0" dirty="0" smtClean="0">
                          <a:latin typeface="Andalus" pitchFamily="18" charset="-78"/>
                          <a:cs typeface="Andalus" pitchFamily="18" charset="-78"/>
                        </a:rPr>
                        <a:t>DUPCHANCHIA D.S FAZIL MADRASAH, BOGURA.</a:t>
                      </a:r>
                    </a:p>
                  </a:txBody>
                  <a:tcPr>
                    <a:solidFill>
                      <a:schemeClr val="accent1">
                        <a:lumMod val="60000"/>
                        <a:lumOff val="40000"/>
                      </a:schemeClr>
                    </a:solidFill>
                  </a:tcPr>
                </a:tc>
                <a:tc>
                  <a:txBody>
                    <a:bodyPr/>
                    <a:lstStyle/>
                    <a:p>
                      <a:endParaRPr lang="en-US" sz="2800" dirty="0" smtClean="0">
                        <a:latin typeface="Andalus" pitchFamily="18" charset="-78"/>
                        <a:cs typeface="Andalus" pitchFamily="18" charset="-78"/>
                      </a:endParaRPr>
                    </a:p>
                    <a:p>
                      <a:r>
                        <a:rPr lang="en-US" sz="2800" dirty="0" smtClean="0">
                          <a:latin typeface="Andalus" pitchFamily="18" charset="-78"/>
                          <a:cs typeface="Andalus" pitchFamily="18" charset="-78"/>
                        </a:rPr>
                        <a:t>Class-8 </a:t>
                      </a:r>
                    </a:p>
                    <a:p>
                      <a:r>
                        <a:rPr lang="en-US" sz="2800" dirty="0" smtClean="0">
                          <a:latin typeface="Andalus" pitchFamily="18" charset="-78"/>
                          <a:cs typeface="Andalus" pitchFamily="18" charset="-78"/>
                        </a:rPr>
                        <a:t>English First Paper</a:t>
                      </a:r>
                      <a:endParaRPr lang="en-US" sz="2800" dirty="0">
                        <a:latin typeface="Andalus" pitchFamily="18" charset="-78"/>
                        <a:cs typeface="Andalus" pitchFamily="18" charset="-78"/>
                      </a:endParaRPr>
                    </a:p>
                  </a:txBody>
                  <a:tcPr>
                    <a:solidFill>
                      <a:schemeClr val="accent2">
                        <a:lumMod val="40000"/>
                        <a:lumOff val="60000"/>
                      </a:schemeClr>
                    </a:solidFill>
                  </a:tcPr>
                </a:tc>
              </a:tr>
            </a:tbl>
          </a:graphicData>
        </a:graphic>
      </p:graphicFrame>
      <p:sp>
        <p:nvSpPr>
          <p:cNvPr id="3" name="TextBox 2"/>
          <p:cNvSpPr txBox="1"/>
          <p:nvPr/>
        </p:nvSpPr>
        <p:spPr>
          <a:xfrm>
            <a:off x="304800" y="995065"/>
            <a:ext cx="8686800" cy="92333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sz="5400" b="1" dirty="0" smtClean="0">
                <a:latin typeface="Andalus" pitchFamily="18" charset="-78"/>
                <a:cs typeface="Andalus" pitchFamily="18" charset="-78"/>
              </a:rPr>
              <a:t>Introduction</a:t>
            </a:r>
            <a:endParaRPr lang="en-US" sz="5400" b="1" dirty="0">
              <a:latin typeface="Andalus" pitchFamily="18" charset="-78"/>
              <a:cs typeface="Andalus" pitchFamily="18" charset="-78"/>
            </a:endParaRPr>
          </a:p>
        </p:txBody>
      </p:sp>
      <p:sp>
        <p:nvSpPr>
          <p:cNvPr id="4" name="TextBox 3"/>
          <p:cNvSpPr txBox="1"/>
          <p:nvPr/>
        </p:nvSpPr>
        <p:spPr>
          <a:xfrm>
            <a:off x="304800" y="2454755"/>
            <a:ext cx="8686800" cy="830997"/>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4800" b="1" dirty="0" err="1" smtClean="0">
                <a:latin typeface="Andalus" pitchFamily="18" charset="-78"/>
                <a:cs typeface="Andalus" pitchFamily="18" charset="-78"/>
              </a:rPr>
              <a:t>Md</a:t>
            </a:r>
            <a:r>
              <a:rPr lang="en-US" sz="4800" b="1" dirty="0" smtClean="0">
                <a:latin typeface="Andalus" pitchFamily="18" charset="-78"/>
                <a:cs typeface="Andalus" pitchFamily="18" charset="-78"/>
              </a:rPr>
              <a:t> .</a:t>
            </a:r>
            <a:r>
              <a:rPr lang="en-US" sz="4800" b="1" dirty="0" err="1" smtClean="0">
                <a:latin typeface="Andalus" pitchFamily="18" charset="-78"/>
                <a:cs typeface="Andalus" pitchFamily="18" charset="-78"/>
              </a:rPr>
              <a:t>Farid</a:t>
            </a:r>
            <a:r>
              <a:rPr lang="en-US" sz="4800" b="1" dirty="0" smtClean="0">
                <a:latin typeface="Andalus" pitchFamily="18" charset="-78"/>
                <a:cs typeface="Andalus" pitchFamily="18" charset="-78"/>
              </a:rPr>
              <a:t> </a:t>
            </a:r>
            <a:r>
              <a:rPr lang="en-US" sz="4800" b="1" dirty="0" err="1" smtClean="0">
                <a:latin typeface="Andalus" pitchFamily="18" charset="-78"/>
                <a:cs typeface="Andalus" pitchFamily="18" charset="-78"/>
              </a:rPr>
              <a:t>Uddin</a:t>
            </a:r>
            <a:endParaRPr lang="en-US" sz="4800" b="1" dirty="0">
              <a:latin typeface="Andalus" pitchFamily="18" charset="-78"/>
              <a:cs typeface="Andalus" pitchFamily="18"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1" y="737295"/>
            <a:ext cx="2590799" cy="2362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8250891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pattFill prst="smConfetti">
          <a:fgClr>
            <a:schemeClr val="accent5"/>
          </a:fgClr>
          <a:bgClr>
            <a:schemeClr val="bg1"/>
          </a:bgClr>
        </a:pattFill>
        <a:effectLst/>
      </p:bgPr>
    </p:bg>
    <p:spTree>
      <p:nvGrpSpPr>
        <p:cNvPr id="1" name=""/>
        <p:cNvGrpSpPr/>
        <p:nvPr/>
      </p:nvGrpSpPr>
      <p:grpSpPr>
        <a:xfrm>
          <a:off x="0" y="0"/>
          <a:ext cx="0" cy="0"/>
          <a:chOff x="0" y="0"/>
          <a:chExt cx="0" cy="0"/>
        </a:xfrm>
      </p:grpSpPr>
      <p:sp>
        <p:nvSpPr>
          <p:cNvPr id="4" name="Trapezoid 3"/>
          <p:cNvSpPr/>
          <p:nvPr/>
        </p:nvSpPr>
        <p:spPr>
          <a:xfrm>
            <a:off x="2286000" y="152400"/>
            <a:ext cx="4419600" cy="914400"/>
          </a:xfrm>
          <a:prstGeom prst="trapezoid">
            <a:avLst>
              <a:gd name="adj" fmla="val 54841"/>
            </a:avLst>
          </a:prstGeom>
          <a:solidFill>
            <a:schemeClr val="accent3">
              <a:lumMod val="60000"/>
              <a:lumOff val="40000"/>
            </a:schemeClr>
          </a:solidFill>
          <a:effectLst>
            <a:outerShdw blurRad="65500" dist="38100" dir="5400000" rotWithShape="0">
              <a:srgbClr val="000000">
                <a:alpha val="40000"/>
              </a:srgbClr>
            </a:outerShdw>
            <a:reflection blurRad="6350" stA="50000" endA="300" endPos="90000" dir="5400000" sy="-100000" algn="bl" rotWithShape="0"/>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smtClean="0">
                <a:latin typeface="Aharoni" pitchFamily="2" charset="-79"/>
                <a:cs typeface="Aharoni" pitchFamily="2" charset="-79"/>
              </a:rPr>
              <a:t>Home Work</a:t>
            </a:r>
            <a:endParaRPr lang="en-US" sz="4400" b="1" dirty="0">
              <a:latin typeface="Aharoni" pitchFamily="2" charset="-79"/>
              <a:cs typeface="Aharoni" pitchFamily="2" charset="-79"/>
            </a:endParaRPr>
          </a:p>
        </p:txBody>
      </p:sp>
      <p:sp>
        <p:nvSpPr>
          <p:cNvPr id="5" name="TextBox 4"/>
          <p:cNvSpPr txBox="1"/>
          <p:nvPr/>
        </p:nvSpPr>
        <p:spPr>
          <a:xfrm>
            <a:off x="685800" y="1371600"/>
            <a:ext cx="8001000" cy="1569660"/>
          </a:xfrm>
          <a:prstGeom prst="rect">
            <a:avLst/>
          </a:prstGeom>
          <a:solidFill>
            <a:srgbClr val="92D050"/>
          </a:solidFill>
        </p:spPr>
        <p:txBody>
          <a:bodyPr wrap="square" rtlCol="0">
            <a:spAutoFit/>
          </a:bodyPr>
          <a:lstStyle/>
          <a:p>
            <a:r>
              <a:rPr lang="en-US" sz="2400" b="1" dirty="0">
                <a:latin typeface="Aharoni" pitchFamily="2" charset="-79"/>
                <a:cs typeface="Aharoni" pitchFamily="2" charset="-79"/>
              </a:rPr>
              <a:t>D Imagine there is a boat-school in your area to teach river gypsy children</a:t>
            </a:r>
            <a:r>
              <a:rPr lang="en-US" sz="2400" b="1" dirty="0" smtClean="0">
                <a:latin typeface="Aharoni" pitchFamily="2" charset="-79"/>
                <a:cs typeface="Aharoni" pitchFamily="2" charset="-79"/>
              </a:rPr>
              <a:t>.</a:t>
            </a:r>
          </a:p>
          <a:p>
            <a:r>
              <a:rPr lang="en-US" sz="2400" b="1" dirty="0" smtClean="0">
                <a:latin typeface="Aharoni" pitchFamily="2" charset="-79"/>
                <a:cs typeface="Aharoni" pitchFamily="2" charset="-79"/>
              </a:rPr>
              <a:t>Write </a:t>
            </a:r>
            <a:r>
              <a:rPr lang="en-US" sz="2400" b="1" dirty="0">
                <a:latin typeface="Aharoni" pitchFamily="2" charset="-79"/>
                <a:cs typeface="Aharoni" pitchFamily="2" charset="-79"/>
              </a:rPr>
              <a:t>a short composition about how you can help the gypsy children </a:t>
            </a:r>
            <a:r>
              <a:rPr lang="en-US" sz="2400" b="1" dirty="0" smtClean="0">
                <a:latin typeface="Aharoni" pitchFamily="2" charset="-79"/>
                <a:cs typeface="Aharoni" pitchFamily="2" charset="-79"/>
              </a:rPr>
              <a:t>with learning</a:t>
            </a:r>
            <a:r>
              <a:rPr lang="en-US" sz="2400" b="1" dirty="0">
                <a:latin typeface="Aharoni" pitchFamily="2" charset="-79"/>
                <a:cs typeface="Aharoni" pitchFamily="2" charset="-79"/>
              </a:rPr>
              <a:t>.</a:t>
            </a:r>
            <a:endParaRPr lang="en-US" sz="2400" dirty="0">
              <a:latin typeface="Aharoni" pitchFamily="2" charset="-79"/>
              <a:cs typeface="Aharoni" pitchFamily="2" charset="-79"/>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5326" b="6820"/>
          <a:stretch/>
        </p:blipFill>
        <p:spPr>
          <a:xfrm>
            <a:off x="1471386" y="3124200"/>
            <a:ext cx="6019800" cy="3396343"/>
          </a:xfrm>
          <a:prstGeom prst="rect">
            <a:avLst/>
          </a:prstGeom>
        </p:spPr>
      </p:pic>
    </p:spTree>
    <p:extLst>
      <p:ext uri="{BB962C8B-B14F-4D97-AF65-F5344CB8AC3E}">
        <p14:creationId xmlns:p14="http://schemas.microsoft.com/office/powerpoint/2010/main" val="81087283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horzBrick">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7961" y="2209800"/>
            <a:ext cx="9144000" cy="2585323"/>
          </a:xfrm>
          <a:prstGeom prst="rect">
            <a:avLst/>
          </a:prstGeom>
          <a:solidFill>
            <a:srgbClr val="FFFF00"/>
          </a:solidFill>
          <a:scene3d>
            <a:camera prst="orthographicFront"/>
            <a:lightRig rig="threePt" dir="t"/>
          </a:scene3d>
          <a:sp3d>
            <a:bevelT prst="relaxedInset"/>
            <a:bevelB w="152400" h="50800" prst="softRound"/>
          </a:sp3d>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very much</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See you again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021518310"/>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500" autoRev="1">
                                          <p:stCondLst>
                                            <p:cond delay="0"/>
                                          </p:stCondLst>
                                        </p:cTn>
                                        <p:tgtEl>
                                          <p:spTgt spid="2"/>
                                        </p:tgtEl>
                                        <p:attrNameLst>
                                          <p:attrName>ppt_w</p:attrName>
                                        </p:attrNameLst>
                                      </p:cBhvr>
                                    </p:anim>
                                    <p:anim by="(ppt_w*0.50)" calcmode="lin" valueType="num">
                                      <p:cBhvr>
                                        <p:cTn id="7" dur="500" decel="50000" autoRev="1">
                                          <p:stCondLst>
                                            <p:cond delay="0"/>
                                          </p:stCondLst>
                                        </p:cTn>
                                        <p:tgtEl>
                                          <p:spTgt spid="2"/>
                                        </p:tgtEl>
                                        <p:attrNameLst>
                                          <p:attrName>ppt_x</p:attrName>
                                        </p:attrNameLst>
                                      </p:cBhvr>
                                    </p:anim>
                                    <p:anim from="(ppt_y)" to="(1+ppt_h/2)" calcmode="lin" valueType="num">
                                      <p:cBhvr>
                                        <p:cTn id="8" dur="1000">
                                          <p:stCondLst>
                                            <p:cond delay="0"/>
                                          </p:stCondLst>
                                        </p:cTn>
                                        <p:tgtEl>
                                          <p:spTgt spid="2"/>
                                        </p:tgtEl>
                                        <p:attrNameLst>
                                          <p:attrName>ppt_y</p:attrName>
                                        </p:attrNameLst>
                                      </p:cBhvr>
                                    </p:anim>
                                    <p:animRot by="21600000">
                                      <p:cBhvr>
                                        <p:cTn id="9" dur="1000">
                                          <p:stCondLst>
                                            <p:cond delay="0"/>
                                          </p:stCondLst>
                                        </p:cTn>
                                        <p:tgtEl>
                                          <p:spTgt spid="2"/>
                                        </p:tgtEl>
                                        <p:attrNameLst>
                                          <p:attrName>r</p:attrName>
                                        </p:attrNameLst>
                                      </p:cBhvr>
                                    </p:animRo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laid">
          <a:fgClr>
            <a:schemeClr val="accent1"/>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457200" y="4055323"/>
            <a:ext cx="8382000" cy="646331"/>
          </a:xfrm>
          <a:prstGeom prst="rect">
            <a:avLst/>
          </a:prstGeom>
          <a:solidFill>
            <a:schemeClr val="accent2">
              <a:lumMod val="60000"/>
              <a:lumOff val="40000"/>
            </a:schemeClr>
          </a:solidFill>
        </p:spPr>
        <p:txBody>
          <a:bodyPr wrap="square" rtlCol="0">
            <a:spAutoFit/>
          </a:bodyPr>
          <a:lstStyle/>
          <a:p>
            <a:pPr algn="ctr"/>
            <a:endParaRPr lang="en-US" sz="3600" b="1" dirty="0">
              <a:latin typeface="Book Antiqua" pitchFamily="18" charset="0"/>
              <a:cs typeface="Andalus" pitchFamily="18" charset="-78"/>
            </a:endParaRPr>
          </a:p>
        </p:txBody>
      </p:sp>
      <p:sp>
        <p:nvSpPr>
          <p:cNvPr id="5" name="TextBox 4"/>
          <p:cNvSpPr txBox="1"/>
          <p:nvPr/>
        </p:nvSpPr>
        <p:spPr>
          <a:xfrm>
            <a:off x="2171131" y="4055323"/>
            <a:ext cx="5562600" cy="2123658"/>
          </a:xfrm>
          <a:prstGeom prst="rect">
            <a:avLst/>
          </a:prstGeom>
          <a:solidFill>
            <a:srgbClr val="C00000"/>
          </a:solidFill>
        </p:spPr>
        <p:txBody>
          <a:bodyPr wrap="square" rtlCol="0">
            <a:spAutoFit/>
          </a:bodyPr>
          <a:lstStyle/>
          <a:p>
            <a:pPr algn="ctr"/>
            <a:r>
              <a:rPr lang="en-US" sz="4400" b="1" dirty="0">
                <a:latin typeface="Andalus" pitchFamily="18" charset="-78"/>
                <a:cs typeface="Andalus" pitchFamily="18" charset="-78"/>
              </a:rPr>
              <a:t>River Gypsies </a:t>
            </a:r>
          </a:p>
          <a:p>
            <a:pPr algn="ctr"/>
            <a:r>
              <a:rPr lang="en-US" sz="4400" b="1" dirty="0">
                <a:latin typeface="Andalus" pitchFamily="18" charset="-78"/>
                <a:cs typeface="Andalus" pitchFamily="18" charset="-78"/>
              </a:rPr>
              <a:t>in Bangladesh-2</a:t>
            </a:r>
          </a:p>
          <a:p>
            <a:pPr algn="ctr"/>
            <a:r>
              <a:rPr lang="en-US" sz="4400" b="1" dirty="0">
                <a:latin typeface="Andalus" pitchFamily="18" charset="-78"/>
                <a:cs typeface="Andalus" pitchFamily="18" charset="-78"/>
              </a:rPr>
              <a:t>Unit-7, Lesson-4</a:t>
            </a:r>
          </a:p>
        </p:txBody>
      </p:sp>
      <p:sp>
        <p:nvSpPr>
          <p:cNvPr id="6" name="TextBox 5"/>
          <p:cNvSpPr txBox="1"/>
          <p:nvPr/>
        </p:nvSpPr>
        <p:spPr>
          <a:xfrm>
            <a:off x="2209231" y="304800"/>
            <a:ext cx="5486400" cy="584775"/>
          </a:xfrm>
          <a:prstGeom prst="rect">
            <a:avLst/>
          </a:prstGeom>
          <a:solidFill>
            <a:schemeClr val="accent3">
              <a:lumMod val="40000"/>
              <a:lumOff val="60000"/>
            </a:schemeClr>
          </a:solidFill>
        </p:spPr>
        <p:txBody>
          <a:bodyPr wrap="square" rtlCol="0">
            <a:spAutoFit/>
          </a:bodyPr>
          <a:lstStyle/>
          <a:p>
            <a:pPr algn="ctr"/>
            <a:r>
              <a:rPr lang="en-US" sz="3200" b="1" smtClean="0">
                <a:solidFill>
                  <a:schemeClr val="accent3">
                    <a:lumMod val="50000"/>
                  </a:schemeClr>
                </a:solidFill>
                <a:latin typeface="Aharoni" pitchFamily="2" charset="-79"/>
                <a:cs typeface="Aharoni" pitchFamily="2" charset="-79"/>
              </a:rPr>
              <a:t>So, Our </a:t>
            </a:r>
            <a:r>
              <a:rPr lang="en-US" sz="3200" b="1" dirty="0">
                <a:solidFill>
                  <a:schemeClr val="accent3">
                    <a:lumMod val="50000"/>
                  </a:schemeClr>
                </a:solidFill>
                <a:latin typeface="Aharoni" pitchFamily="2" charset="-79"/>
                <a:cs typeface="Aharoni" pitchFamily="2" charset="-79"/>
              </a:rPr>
              <a:t>Today’s Lesson is-</a:t>
            </a:r>
          </a:p>
        </p:txBody>
      </p:sp>
    </p:spTree>
    <p:extLst>
      <p:ext uri="{BB962C8B-B14F-4D97-AF65-F5344CB8AC3E}">
        <p14:creationId xmlns:p14="http://schemas.microsoft.com/office/powerpoint/2010/main" val="5218387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dir="r"/>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Oval 1"/>
          <p:cNvSpPr/>
          <p:nvPr/>
        </p:nvSpPr>
        <p:spPr>
          <a:xfrm>
            <a:off x="1257300" y="838200"/>
            <a:ext cx="6934200" cy="1447800"/>
          </a:xfrm>
          <a:prstGeom prst="ellipse">
            <a:avLst/>
          </a:prstGeom>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3600" b="1" dirty="0" smtClean="0">
                <a:solidFill>
                  <a:schemeClr val="tx1">
                    <a:lumMod val="95000"/>
                    <a:lumOff val="5000"/>
                  </a:schemeClr>
                </a:solidFill>
                <a:latin typeface="Book Antiqua" pitchFamily="18" charset="0"/>
                <a:cs typeface="Andalus" pitchFamily="2" charset="-78"/>
              </a:rPr>
              <a:t>Learning outcomes</a:t>
            </a:r>
            <a:endParaRPr lang="en-US" sz="3600" b="1" dirty="0">
              <a:solidFill>
                <a:schemeClr val="tx1">
                  <a:lumMod val="95000"/>
                  <a:lumOff val="5000"/>
                </a:schemeClr>
              </a:solidFill>
              <a:latin typeface="Book Antiqua" pitchFamily="18" charset="0"/>
              <a:cs typeface="Andalus" pitchFamily="2" charset="-78"/>
            </a:endParaRPr>
          </a:p>
        </p:txBody>
      </p:sp>
      <p:sp>
        <p:nvSpPr>
          <p:cNvPr id="3" name="TextBox 2"/>
          <p:cNvSpPr txBox="1"/>
          <p:nvPr/>
        </p:nvSpPr>
        <p:spPr>
          <a:xfrm>
            <a:off x="533400" y="2895600"/>
            <a:ext cx="7962900" cy="2554545"/>
          </a:xfrm>
          <a:prstGeom prst="rect">
            <a:avLst/>
          </a:prstGeom>
          <a:noFill/>
          <a:ln>
            <a:solidFill>
              <a:srgbClr val="FFFF00"/>
            </a:solidFill>
          </a:ln>
        </p:spPr>
        <p:txBody>
          <a:bodyPr wrap="square" rtlCol="0">
            <a:spAutoFit/>
          </a:bodyPr>
          <a:lstStyle/>
          <a:p>
            <a:r>
              <a:rPr lang="en-US" sz="3200" b="1" dirty="0" smtClean="0">
                <a:solidFill>
                  <a:schemeClr val="tx1">
                    <a:lumMod val="95000"/>
                    <a:lumOff val="5000"/>
                  </a:schemeClr>
                </a:solidFill>
                <a:latin typeface="Book Antiqua" pitchFamily="18" charset="0"/>
                <a:cs typeface="Andalus" pitchFamily="2" charset="-78"/>
              </a:rPr>
              <a:t>After we have studied this lesson. we will be able to---</a:t>
            </a:r>
          </a:p>
          <a:p>
            <a:pPr marL="342900" indent="-342900">
              <a:buFont typeface="Wingdings" pitchFamily="2" charset="2"/>
              <a:buChar char="Ø"/>
            </a:pPr>
            <a:r>
              <a:rPr lang="en-US" sz="3200" b="1" dirty="0">
                <a:solidFill>
                  <a:schemeClr val="tx1">
                    <a:lumMod val="95000"/>
                    <a:lumOff val="5000"/>
                  </a:schemeClr>
                </a:solidFill>
                <a:latin typeface="Book Antiqua" pitchFamily="18" charset="0"/>
                <a:cs typeface="Andalus" pitchFamily="2" charset="-78"/>
              </a:rPr>
              <a:t>ask and answer questions</a:t>
            </a:r>
          </a:p>
          <a:p>
            <a:pPr marL="342900" indent="-342900">
              <a:buFont typeface="Wingdings" pitchFamily="2" charset="2"/>
              <a:buChar char="Ø"/>
            </a:pPr>
            <a:r>
              <a:rPr lang="en-US" sz="3200" b="1" dirty="0">
                <a:solidFill>
                  <a:schemeClr val="tx1">
                    <a:lumMod val="95000"/>
                    <a:lumOff val="5000"/>
                  </a:schemeClr>
                </a:solidFill>
                <a:latin typeface="Book Antiqua" pitchFamily="18" charset="0"/>
                <a:cs typeface="Andalus" pitchFamily="2" charset="-78"/>
              </a:rPr>
              <a:t>r</a:t>
            </a:r>
            <a:r>
              <a:rPr lang="en-US" sz="3200" b="1" dirty="0" smtClean="0">
                <a:solidFill>
                  <a:schemeClr val="tx1">
                    <a:lumMod val="95000"/>
                    <a:lumOff val="5000"/>
                  </a:schemeClr>
                </a:solidFill>
                <a:latin typeface="Book Antiqua" pitchFamily="18" charset="0"/>
                <a:cs typeface="Andalus" pitchFamily="2" charset="-78"/>
              </a:rPr>
              <a:t>ead and understand the text</a:t>
            </a:r>
          </a:p>
          <a:p>
            <a:pPr marL="342900" indent="-342900">
              <a:buFont typeface="Wingdings" pitchFamily="2" charset="2"/>
              <a:buChar char="Ø"/>
            </a:pPr>
            <a:r>
              <a:rPr lang="en-US" sz="3200" b="1" dirty="0" smtClean="0">
                <a:solidFill>
                  <a:schemeClr val="tx1">
                    <a:lumMod val="95000"/>
                    <a:lumOff val="5000"/>
                  </a:schemeClr>
                </a:solidFill>
                <a:latin typeface="Book Antiqua" pitchFamily="18" charset="0"/>
                <a:cs typeface="Andalus" pitchFamily="2" charset="-78"/>
              </a:rPr>
              <a:t>participate them in a short composition</a:t>
            </a:r>
            <a:endParaRPr lang="en-US" sz="3200" b="1" dirty="0">
              <a:solidFill>
                <a:schemeClr val="tx1">
                  <a:lumMod val="95000"/>
                  <a:lumOff val="5000"/>
                </a:schemeClr>
              </a:solidFill>
              <a:latin typeface="Book Antiqua" pitchFamily="18" charset="0"/>
              <a:cs typeface="Andalus" pitchFamily="2" charset="-78"/>
            </a:endParaRPr>
          </a:p>
        </p:txBody>
      </p:sp>
    </p:spTree>
    <p:extLst>
      <p:ext uri="{BB962C8B-B14F-4D97-AF65-F5344CB8AC3E}">
        <p14:creationId xmlns:p14="http://schemas.microsoft.com/office/powerpoint/2010/main" val="41999657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70">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4428" y="1482317"/>
            <a:ext cx="4038600" cy="34290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2" name="Rectangle 1"/>
          <p:cNvSpPr/>
          <p:nvPr/>
        </p:nvSpPr>
        <p:spPr>
          <a:xfrm>
            <a:off x="381000" y="218182"/>
            <a:ext cx="8382000" cy="830997"/>
          </a:xfrm>
          <a:prstGeom prst="rect">
            <a:avLst/>
          </a:prstGeom>
          <a:solidFill>
            <a:schemeClr val="bg1">
              <a:lumMod val="95000"/>
            </a:schemeClr>
          </a:solidFill>
          <a:ln>
            <a:solidFill>
              <a:schemeClr val="tx1"/>
            </a:solidFill>
          </a:ln>
        </p:spPr>
        <p:txBody>
          <a:bodyPr wrap="square">
            <a:spAutoFit/>
          </a:bodyPr>
          <a:lstStyle/>
          <a:p>
            <a:pPr algn="just"/>
            <a:r>
              <a:rPr lang="en-US" sz="2400" b="1" dirty="0">
                <a:latin typeface="Book Antiqua" pitchFamily="18" charset="0"/>
              </a:rPr>
              <a:t>A Look at the pictures. Discuss with your partner and say who they are, </a:t>
            </a:r>
            <a:r>
              <a:rPr lang="en-US" sz="2400" b="1" dirty="0" smtClean="0">
                <a:latin typeface="Book Antiqua" pitchFamily="18" charset="0"/>
              </a:rPr>
              <a:t>where they </a:t>
            </a:r>
            <a:r>
              <a:rPr lang="en-US" sz="2400" b="1" dirty="0">
                <a:latin typeface="Book Antiqua" pitchFamily="18" charset="0"/>
              </a:rPr>
              <a:t>are, what they are doing, etc.</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28600" y="1676400"/>
            <a:ext cx="4038600" cy="3308274"/>
          </a:xfrm>
          <a:prstGeom prst="rect">
            <a:avLst/>
          </a:prstGeom>
          <a:solidFill>
            <a:schemeClr val="tx1">
              <a:lumMod val="65000"/>
              <a:lumOff val="35000"/>
            </a:schemeClr>
          </a:solidFill>
          <a:ln w="76200">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691866613"/>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3" name="chimes.wav"/>
          </p:stSnd>
        </p:sndAc>
      </p:transition>
    </mc:Choice>
    <mc:Fallback xmlns="">
      <p:transition spd="slow">
        <p:blinds dir="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diagBrick">
          <a:fgClr>
            <a:schemeClr val="accent1"/>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914400" y="609600"/>
            <a:ext cx="7162800" cy="58477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3200" b="1" dirty="0" smtClean="0">
                <a:latin typeface="Book Antiqua" pitchFamily="18" charset="0"/>
                <a:cs typeface="Aparajita" pitchFamily="34" charset="0"/>
              </a:rPr>
              <a:t>Used to</a:t>
            </a:r>
            <a:endParaRPr lang="en-US" sz="3200" b="1" dirty="0">
              <a:latin typeface="Book Antiqua" pitchFamily="18" charset="0"/>
            </a:endParaRPr>
          </a:p>
        </p:txBody>
      </p:sp>
      <p:sp>
        <p:nvSpPr>
          <p:cNvPr id="3" name="TextBox 2"/>
          <p:cNvSpPr txBox="1"/>
          <p:nvPr/>
        </p:nvSpPr>
        <p:spPr>
          <a:xfrm>
            <a:off x="943429" y="1372750"/>
            <a:ext cx="7162800" cy="584775"/>
          </a:xfrm>
          <a:prstGeom prst="rect">
            <a:avLst/>
          </a:prstGeom>
          <a:solidFill>
            <a:schemeClr val="accent1">
              <a:lumMod val="75000"/>
            </a:schemeClr>
          </a:solidFill>
          <a:ln>
            <a:solidFill>
              <a:schemeClr val="tx1"/>
            </a:solidFill>
          </a:ln>
        </p:spPr>
        <p:txBody>
          <a:bodyPr wrap="square" rtlCol="0">
            <a:spAutoFit/>
          </a:bodyPr>
          <a:lstStyle/>
          <a:p>
            <a:r>
              <a:rPr lang="en-US" sz="3200" b="1" dirty="0" smtClean="0">
                <a:latin typeface="Book Antiqua" pitchFamily="18" charset="0"/>
              </a:rPr>
              <a:t>Meaning : </a:t>
            </a:r>
            <a:r>
              <a:rPr lang="en-US" sz="3200" b="1" dirty="0" smtClean="0">
                <a:latin typeface="Book Antiqua" pitchFamily="18" charset="0"/>
                <a:cs typeface="Aparajita" pitchFamily="34" charset="0"/>
              </a:rPr>
              <a:t>in the habit of/ habit</a:t>
            </a:r>
            <a:endParaRPr lang="en-US" sz="3200" b="1" dirty="0">
              <a:latin typeface="Book Antiqua" pitchFamily="18" charset="0"/>
              <a:cs typeface="Aparajita" pitchFamily="34" charset="0"/>
            </a:endParaRPr>
          </a:p>
        </p:txBody>
      </p:sp>
      <p:sp>
        <p:nvSpPr>
          <p:cNvPr id="4" name="TextBox 3"/>
          <p:cNvSpPr txBox="1"/>
          <p:nvPr/>
        </p:nvSpPr>
        <p:spPr>
          <a:xfrm>
            <a:off x="500743" y="2209800"/>
            <a:ext cx="8048171" cy="584775"/>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3200" b="1" dirty="0" smtClean="0">
                <a:latin typeface="Book Antiqua" pitchFamily="18" charset="0"/>
              </a:rPr>
              <a:t>I used to play football in my childhood.</a:t>
            </a:r>
            <a:endParaRPr lang="en-US" sz="3200" b="1" dirty="0">
              <a:latin typeface="Book Antiqua" pitchFamily="18" charset="0"/>
            </a:endParaRPr>
          </a:p>
        </p:txBody>
      </p:sp>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128531"/>
            <a:ext cx="2895599" cy="2484445"/>
          </a:xfrm>
          <a:prstGeom prst="rect">
            <a:avLst/>
          </a:prstGeom>
          <a:ln>
            <a:solidFill>
              <a:schemeClr val="tx1"/>
            </a:solidFill>
          </a:ln>
        </p:spPr>
      </p:pic>
      <p:sp>
        <p:nvSpPr>
          <p:cNvPr id="9" name="TextBox 8"/>
          <p:cNvSpPr txBox="1"/>
          <p:nvPr/>
        </p:nvSpPr>
        <p:spPr>
          <a:xfrm>
            <a:off x="1128484" y="3276600"/>
            <a:ext cx="7253516" cy="523220"/>
          </a:xfrm>
          <a:prstGeom prst="rect">
            <a:avLst/>
          </a:prstGeom>
          <a:solidFill>
            <a:schemeClr val="accent2">
              <a:lumMod val="40000"/>
              <a:lumOff val="60000"/>
            </a:schemeClr>
          </a:solidFill>
        </p:spPr>
        <p:txBody>
          <a:bodyPr wrap="square" rtlCol="0">
            <a:spAutoFit/>
          </a:bodyPr>
          <a:lstStyle/>
          <a:p>
            <a:pPr algn="ctr"/>
            <a:r>
              <a:rPr lang="en-US" sz="2800" b="1" dirty="0" smtClean="0">
                <a:latin typeface="Book Antiqua" pitchFamily="18" charset="0"/>
                <a:cs typeface="Aparajita" pitchFamily="34" charset="0"/>
              </a:rPr>
              <a:t>Mainstream</a:t>
            </a:r>
            <a:endParaRPr lang="en-US" sz="2800" b="1" dirty="0">
              <a:latin typeface="Book Antiqua" pitchFamily="18" charset="0"/>
              <a:cs typeface="Aparajita" pitchFamily="34" charset="0"/>
            </a:endParaRPr>
          </a:p>
        </p:txBody>
      </p:sp>
      <p:sp>
        <p:nvSpPr>
          <p:cNvPr id="10" name="TextBox 9"/>
          <p:cNvSpPr txBox="1"/>
          <p:nvPr/>
        </p:nvSpPr>
        <p:spPr>
          <a:xfrm>
            <a:off x="4495800" y="4625176"/>
            <a:ext cx="4648200" cy="400110"/>
          </a:xfrm>
          <a:prstGeom prst="rect">
            <a:avLst/>
          </a:prstGeom>
          <a:solidFill>
            <a:schemeClr val="accent3">
              <a:lumMod val="60000"/>
              <a:lumOff val="40000"/>
            </a:schemeClr>
          </a:solidFill>
        </p:spPr>
        <p:txBody>
          <a:bodyPr wrap="square" rtlCol="0">
            <a:spAutoFit/>
          </a:bodyPr>
          <a:lstStyle/>
          <a:p>
            <a:pPr algn="ctr"/>
            <a:r>
              <a:rPr lang="en-US" sz="2000" b="1" dirty="0">
                <a:latin typeface="Book Antiqua" pitchFamily="18" charset="0"/>
              </a:rPr>
              <a:t>Meaning : </a:t>
            </a:r>
            <a:r>
              <a:rPr lang="en-US" sz="2000" b="1" dirty="0">
                <a:latin typeface="Book Antiqua" pitchFamily="18" charset="0"/>
                <a:cs typeface="Aparajita" pitchFamily="34" charset="0"/>
              </a:rPr>
              <a:t>locality, normal place</a:t>
            </a:r>
            <a:r>
              <a:rPr lang="en-US" b="1" dirty="0">
                <a:latin typeface="Book Antiqua" pitchFamily="18" charset="0"/>
                <a:cs typeface="Aparajita" pitchFamily="34" charset="0"/>
              </a:rPr>
              <a:t>, </a:t>
            </a:r>
          </a:p>
        </p:txBody>
      </p:sp>
      <p:sp>
        <p:nvSpPr>
          <p:cNvPr id="11" name="TextBox 10"/>
          <p:cNvSpPr txBox="1"/>
          <p:nvPr/>
        </p:nvSpPr>
        <p:spPr>
          <a:xfrm>
            <a:off x="4495800" y="6243644"/>
            <a:ext cx="4495800" cy="369332"/>
          </a:xfrm>
          <a:prstGeom prst="rect">
            <a:avLst/>
          </a:prstGeom>
          <a:solidFill>
            <a:schemeClr val="accent2">
              <a:lumMod val="60000"/>
              <a:lumOff val="40000"/>
            </a:schemeClr>
          </a:solidFill>
        </p:spPr>
        <p:txBody>
          <a:bodyPr wrap="square" rtlCol="0">
            <a:spAutoFit/>
          </a:bodyPr>
          <a:lstStyle/>
          <a:p>
            <a:pPr algn="ctr"/>
            <a:r>
              <a:rPr lang="en-US" b="1" dirty="0">
                <a:latin typeface="Book Antiqua" pitchFamily="18" charset="0"/>
              </a:rPr>
              <a:t>In winter they came to mainstream</a:t>
            </a:r>
            <a:r>
              <a:rPr lang="en-US" b="1" dirty="0" smtClean="0">
                <a:latin typeface="Book Antiqua" pitchFamily="18" charset="0"/>
              </a:rPr>
              <a:t>.</a:t>
            </a:r>
            <a:endParaRPr lang="en-US" b="1" dirty="0">
              <a:latin typeface="Book Antiqua" pitchFamily="18" charset="0"/>
            </a:endParaRPr>
          </a:p>
        </p:txBody>
      </p:sp>
    </p:spTree>
    <p:extLst>
      <p:ext uri="{BB962C8B-B14F-4D97-AF65-F5344CB8AC3E}">
        <p14:creationId xmlns:p14="http://schemas.microsoft.com/office/powerpoint/2010/main" val="2736619452"/>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3" name="drumroll.wav"/>
          </p:stSnd>
        </p:sndAc>
      </p:transition>
    </mc:Choice>
    <mc:Fallback xmlns="">
      <p:transition spd="slow">
        <p:fade/>
        <p:sndAc>
          <p:stSnd>
            <p:snd r:embed="rId5"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p:cTn id="22" dur="1000" fill="hold"/>
                                        <p:tgtEl>
                                          <p:spTgt spid="61"/>
                                        </p:tgtEl>
                                        <p:attrNameLst>
                                          <p:attrName>ppt_w</p:attrName>
                                        </p:attrNameLst>
                                      </p:cBhvr>
                                      <p:tavLst>
                                        <p:tav tm="0">
                                          <p:val>
                                            <p:fltVal val="0"/>
                                          </p:val>
                                        </p:tav>
                                        <p:tav tm="100000">
                                          <p:val>
                                            <p:strVal val="#ppt_w"/>
                                          </p:val>
                                        </p:tav>
                                      </p:tavLst>
                                    </p:anim>
                                    <p:anim calcmode="lin" valueType="num">
                                      <p:cBhvr>
                                        <p:cTn id="23" dur="1000" fill="hold"/>
                                        <p:tgtEl>
                                          <p:spTgt spid="61"/>
                                        </p:tgtEl>
                                        <p:attrNameLst>
                                          <p:attrName>ppt_h</p:attrName>
                                        </p:attrNameLst>
                                      </p:cBhvr>
                                      <p:tavLst>
                                        <p:tav tm="0">
                                          <p:val>
                                            <p:fltVal val="0"/>
                                          </p:val>
                                        </p:tav>
                                        <p:tav tm="100000">
                                          <p:val>
                                            <p:strVal val="#ppt_h"/>
                                          </p:val>
                                        </p:tav>
                                      </p:tavLst>
                                    </p:anim>
                                    <p:anim calcmode="lin" valueType="num">
                                      <p:cBhvr>
                                        <p:cTn id="24" dur="1000" fill="hold"/>
                                        <p:tgtEl>
                                          <p:spTgt spid="61"/>
                                        </p:tgtEl>
                                        <p:attrNameLst>
                                          <p:attrName>style.rotation</p:attrName>
                                        </p:attrNameLst>
                                      </p:cBhvr>
                                      <p:tavLst>
                                        <p:tav tm="0">
                                          <p:val>
                                            <p:fltVal val="90"/>
                                          </p:val>
                                        </p:tav>
                                        <p:tav tm="100000">
                                          <p:val>
                                            <p:fltVal val="0"/>
                                          </p:val>
                                        </p:tav>
                                      </p:tavLst>
                                    </p:anim>
                                    <p:animEffect transition="in" filter="fade">
                                      <p:cBhvr>
                                        <p:cTn id="25"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lgCheck">
          <a:fgClr>
            <a:schemeClr val="accent3">
              <a:lumMod val="40000"/>
              <a:lumOff val="60000"/>
            </a:schemeClr>
          </a:fgClr>
          <a:bgClr>
            <a:schemeClr val="accent2">
              <a:lumMod val="60000"/>
              <a:lumOff val="40000"/>
            </a:schemeClr>
          </a:bgClr>
        </a:pattFill>
        <a:effectLst/>
      </p:bgPr>
    </p:bg>
    <p:spTree>
      <p:nvGrpSpPr>
        <p:cNvPr id="1" name=""/>
        <p:cNvGrpSpPr/>
        <p:nvPr/>
      </p:nvGrpSpPr>
      <p:grpSpPr>
        <a:xfrm>
          <a:off x="0" y="0"/>
          <a:ext cx="0" cy="0"/>
          <a:chOff x="0" y="0"/>
          <a:chExt cx="0" cy="0"/>
        </a:xfrm>
      </p:grpSpPr>
      <p:sp>
        <p:nvSpPr>
          <p:cNvPr id="2" name="TextBox 1"/>
          <p:cNvSpPr txBox="1"/>
          <p:nvPr/>
        </p:nvSpPr>
        <p:spPr>
          <a:xfrm>
            <a:off x="714829" y="609600"/>
            <a:ext cx="7819570" cy="646331"/>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3600" b="1" dirty="0">
                <a:latin typeface="Aharoni" pitchFamily="2" charset="-79"/>
                <a:cs typeface="Aharoni" pitchFamily="2" charset="-79"/>
              </a:rPr>
              <a:t>I</a:t>
            </a:r>
            <a:r>
              <a:rPr lang="en-US" sz="3600" b="1" dirty="0" smtClean="0">
                <a:latin typeface="Aharoni" pitchFamily="2" charset="-79"/>
                <a:cs typeface="Aharoni" pitchFamily="2" charset="-79"/>
              </a:rPr>
              <a:t>nherit</a:t>
            </a:r>
            <a:endParaRPr lang="en-US" sz="3600" b="1" dirty="0">
              <a:latin typeface="Aharoni" pitchFamily="2" charset="-79"/>
              <a:cs typeface="Aharoni" pitchFamily="2" charset="-79"/>
            </a:endParaRPr>
          </a:p>
        </p:txBody>
      </p:sp>
      <p:sp>
        <p:nvSpPr>
          <p:cNvPr id="3" name="TextBox 2"/>
          <p:cNvSpPr txBox="1"/>
          <p:nvPr/>
        </p:nvSpPr>
        <p:spPr>
          <a:xfrm>
            <a:off x="714830" y="1372750"/>
            <a:ext cx="7819570" cy="58477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3200" b="1" dirty="0" smtClean="0">
                <a:latin typeface="Aharoni" pitchFamily="2" charset="-79"/>
                <a:cs typeface="Aharoni" pitchFamily="2" charset="-79"/>
              </a:rPr>
              <a:t>Meaning : Heir, take over, get</a:t>
            </a:r>
            <a:endParaRPr lang="en-US" sz="3200" b="1" dirty="0">
              <a:latin typeface="Aharoni" pitchFamily="2" charset="-79"/>
              <a:cs typeface="Aharoni" pitchFamily="2" charset="-79"/>
            </a:endParaRPr>
          </a:p>
        </p:txBody>
      </p:sp>
      <p:sp>
        <p:nvSpPr>
          <p:cNvPr id="4" name="TextBox 3"/>
          <p:cNvSpPr txBox="1"/>
          <p:nvPr/>
        </p:nvSpPr>
        <p:spPr>
          <a:xfrm>
            <a:off x="714828" y="2209800"/>
            <a:ext cx="7819572" cy="523220"/>
          </a:xfrm>
          <a:prstGeom prst="rect">
            <a:avLst/>
          </a:prstGeom>
          <a:solidFill>
            <a:srgbClr val="92D050"/>
          </a:solidFill>
          <a:ln>
            <a:solidFill>
              <a:schemeClr val="tx1"/>
            </a:solidFill>
          </a:ln>
        </p:spPr>
        <p:txBody>
          <a:bodyPr wrap="square" rtlCol="0">
            <a:spAutoFit/>
          </a:bodyPr>
          <a:lstStyle/>
          <a:p>
            <a:pPr algn="ctr"/>
            <a:r>
              <a:rPr lang="en-US" sz="2800" b="1" dirty="0" smtClean="0">
                <a:latin typeface="Aharoni" pitchFamily="2" charset="-79"/>
                <a:cs typeface="Aharoni" pitchFamily="2" charset="-79"/>
              </a:rPr>
              <a:t>She inherited a house from her mother.</a:t>
            </a:r>
            <a:endParaRPr lang="en-US" sz="2800" b="1" dirty="0">
              <a:latin typeface="Aharoni" pitchFamily="2" charset="-79"/>
              <a:cs typeface="Aharoni" pitchFamily="2" charset="-79"/>
            </a:endParaRPr>
          </a:p>
        </p:txBody>
      </p:sp>
      <p:sp>
        <p:nvSpPr>
          <p:cNvPr id="6" name="TextBox 5"/>
          <p:cNvSpPr txBox="1"/>
          <p:nvPr/>
        </p:nvSpPr>
        <p:spPr>
          <a:xfrm>
            <a:off x="1981200" y="3124200"/>
            <a:ext cx="5867400" cy="1015663"/>
          </a:xfrm>
          <a:prstGeom prst="rect">
            <a:avLst/>
          </a:prstGeom>
          <a:solidFill>
            <a:srgbClr val="FFFF00"/>
          </a:solidFill>
        </p:spPr>
        <p:txBody>
          <a:bodyPr wrap="square" rtlCol="0">
            <a:spAutoFit/>
          </a:bodyPr>
          <a:lstStyle/>
          <a:p>
            <a:pPr algn="ctr"/>
            <a:r>
              <a:rPr lang="en-US" sz="6000" b="1" dirty="0" smtClean="0">
                <a:latin typeface="Aharoni" pitchFamily="2" charset="-79"/>
                <a:cs typeface="Aharoni" pitchFamily="2" charset="-79"/>
              </a:rPr>
              <a:t>Trick</a:t>
            </a:r>
            <a:endParaRPr lang="en-US" sz="6000" b="1" dirty="0">
              <a:latin typeface="Aharoni" pitchFamily="2" charset="-79"/>
              <a:cs typeface="Aharoni" pitchFamily="2" charset="-79"/>
            </a:endParaRPr>
          </a:p>
        </p:txBody>
      </p:sp>
      <p:sp>
        <p:nvSpPr>
          <p:cNvPr id="7" name="TextBox 6"/>
          <p:cNvSpPr txBox="1"/>
          <p:nvPr/>
        </p:nvSpPr>
        <p:spPr>
          <a:xfrm>
            <a:off x="1905000" y="4495800"/>
            <a:ext cx="6096000" cy="584775"/>
          </a:xfrm>
          <a:prstGeom prst="rect">
            <a:avLst/>
          </a:prstGeom>
          <a:solidFill>
            <a:srgbClr val="92D050"/>
          </a:solidFill>
        </p:spPr>
        <p:txBody>
          <a:bodyPr wrap="square" rtlCol="0">
            <a:spAutoFit/>
          </a:bodyPr>
          <a:lstStyle/>
          <a:p>
            <a:r>
              <a:rPr lang="en-US" sz="3200" b="1" dirty="0">
                <a:latin typeface="Aharoni" pitchFamily="2" charset="-79"/>
                <a:cs typeface="Aharoni" pitchFamily="2" charset="-79"/>
              </a:rPr>
              <a:t>Meaning : Fake, false, </a:t>
            </a:r>
            <a:r>
              <a:rPr lang="en-US" sz="3200" b="1" dirty="0" smtClean="0">
                <a:latin typeface="Aharoni" pitchFamily="2" charset="-79"/>
                <a:cs typeface="Aharoni" pitchFamily="2" charset="-79"/>
              </a:rPr>
              <a:t>bogus</a:t>
            </a:r>
            <a:endParaRPr lang="en-US" sz="3200" b="1" dirty="0">
              <a:latin typeface="Aharoni" pitchFamily="2" charset="-79"/>
              <a:cs typeface="Aharoni" pitchFamily="2" charset="-79"/>
            </a:endParaRPr>
          </a:p>
        </p:txBody>
      </p:sp>
      <p:sp>
        <p:nvSpPr>
          <p:cNvPr id="8" name="TextBox 7"/>
          <p:cNvSpPr txBox="1"/>
          <p:nvPr/>
        </p:nvSpPr>
        <p:spPr>
          <a:xfrm>
            <a:off x="1524000" y="5334000"/>
            <a:ext cx="7010399" cy="646331"/>
          </a:xfrm>
          <a:prstGeom prst="rect">
            <a:avLst/>
          </a:prstGeom>
          <a:solidFill>
            <a:schemeClr val="accent3">
              <a:lumMod val="20000"/>
              <a:lumOff val="80000"/>
            </a:schemeClr>
          </a:solidFill>
        </p:spPr>
        <p:txBody>
          <a:bodyPr wrap="square" rtlCol="0">
            <a:spAutoFit/>
          </a:bodyPr>
          <a:lstStyle/>
          <a:p>
            <a:r>
              <a:rPr lang="en-US" sz="3600" b="1" dirty="0">
                <a:latin typeface="Aharoni" pitchFamily="2" charset="-79"/>
                <a:cs typeface="Aharoni" pitchFamily="2" charset="-79"/>
              </a:rPr>
              <a:t>I have understood your tricks</a:t>
            </a:r>
            <a:r>
              <a:rPr lang="en-US" sz="3600" b="1" dirty="0" smtClean="0">
                <a:latin typeface="Aharoni" pitchFamily="2" charset="-79"/>
                <a:cs typeface="Aharoni" pitchFamily="2" charset="-79"/>
              </a:rPr>
              <a:t>.</a:t>
            </a:r>
            <a:endParaRPr lang="en-US" sz="3600" b="1" dirty="0">
              <a:latin typeface="Aharoni" pitchFamily="2" charset="-79"/>
              <a:cs typeface="Aharoni" pitchFamily="2" charset="-79"/>
            </a:endParaRPr>
          </a:p>
        </p:txBody>
      </p:sp>
    </p:spTree>
    <p:extLst>
      <p:ext uri="{BB962C8B-B14F-4D97-AF65-F5344CB8AC3E}">
        <p14:creationId xmlns:p14="http://schemas.microsoft.com/office/powerpoint/2010/main" val="2878250210"/>
      </p:ext>
    </p:extLst>
  </p:cSld>
  <p:clrMapOvr>
    <a:masterClrMapping/>
  </p:clrMapOvr>
  <mc:AlternateContent xmlns:mc="http://schemas.openxmlformats.org/markup-compatibility/2006" xmlns:p14="http://schemas.microsoft.com/office/powerpoint/2010/main">
    <mc:Choice Requires="p14">
      <p:transition spd="slow" p14:dur="4000">
        <p14:vortex dir="u"/>
        <p:sndAc>
          <p:stSnd>
            <p:snd r:embed="rId3"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barn(inVertical)">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out)">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build="p"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solidDmnd">
          <a:fgClr>
            <a:schemeClr val="accent4">
              <a:lumMod val="75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p:nvSpPr>
        <p:spPr>
          <a:xfrm>
            <a:off x="914400" y="609600"/>
            <a:ext cx="7162800" cy="584775"/>
          </a:xfrm>
          <a:prstGeom prst="rect">
            <a:avLst/>
          </a:prstGeom>
          <a:solidFill>
            <a:schemeClr val="accent2"/>
          </a:solidFill>
          <a:ln>
            <a:solidFill>
              <a:schemeClr val="tx1"/>
            </a:solidFill>
          </a:ln>
        </p:spPr>
        <p:txBody>
          <a:bodyPr wrap="square" rtlCol="0">
            <a:spAutoFit/>
          </a:bodyPr>
          <a:lstStyle/>
          <a:p>
            <a:pPr algn="ctr"/>
            <a:r>
              <a:rPr lang="en-US" sz="3200" b="1" dirty="0">
                <a:latin typeface="Book Antiqua" pitchFamily="18" charset="0"/>
                <a:cs typeface="Aparajita" pitchFamily="34" charset="0"/>
              </a:rPr>
              <a:t>P</a:t>
            </a:r>
            <a:r>
              <a:rPr lang="en-US" sz="3200" b="1" dirty="0" smtClean="0">
                <a:latin typeface="Book Antiqua" pitchFamily="18" charset="0"/>
                <a:cs typeface="Aparajita" pitchFamily="34" charset="0"/>
              </a:rPr>
              <a:t>etty</a:t>
            </a:r>
            <a:endParaRPr lang="en-US" sz="3200" b="1" dirty="0">
              <a:latin typeface="Book Antiqua" pitchFamily="18" charset="0"/>
              <a:cs typeface="Aparajita" pitchFamily="34" charset="0"/>
            </a:endParaRPr>
          </a:p>
        </p:txBody>
      </p:sp>
      <p:sp>
        <p:nvSpPr>
          <p:cNvPr id="3" name="TextBox 2"/>
          <p:cNvSpPr txBox="1"/>
          <p:nvPr/>
        </p:nvSpPr>
        <p:spPr>
          <a:xfrm>
            <a:off x="943429" y="1372750"/>
            <a:ext cx="7162800" cy="584775"/>
          </a:xfrm>
          <a:prstGeom prst="rect">
            <a:avLst/>
          </a:prstGeom>
          <a:solidFill>
            <a:schemeClr val="accent2">
              <a:lumMod val="60000"/>
              <a:lumOff val="40000"/>
            </a:schemeClr>
          </a:solidFill>
          <a:ln>
            <a:solidFill>
              <a:schemeClr val="tx1"/>
            </a:solidFill>
          </a:ln>
        </p:spPr>
        <p:txBody>
          <a:bodyPr wrap="square" rtlCol="0">
            <a:spAutoFit/>
          </a:bodyPr>
          <a:lstStyle/>
          <a:p>
            <a:pPr algn="ctr"/>
            <a:r>
              <a:rPr lang="en-US" sz="3200" b="1" dirty="0" smtClean="0">
                <a:latin typeface="Book Antiqua" pitchFamily="18" charset="0"/>
              </a:rPr>
              <a:t>Meaning : </a:t>
            </a:r>
            <a:r>
              <a:rPr lang="en-US" sz="3200" b="1" dirty="0" smtClean="0">
                <a:latin typeface="Book Antiqua" pitchFamily="18" charset="0"/>
                <a:cs typeface="Aparajita" pitchFamily="34" charset="0"/>
              </a:rPr>
              <a:t>small, miniature, little</a:t>
            </a:r>
            <a:endParaRPr lang="en-US" sz="3200" b="1" dirty="0">
              <a:latin typeface="Book Antiqua" pitchFamily="18" charset="0"/>
              <a:cs typeface="Aparajita" pitchFamily="34" charset="0"/>
            </a:endParaRPr>
          </a:p>
        </p:txBody>
      </p:sp>
      <p:sp>
        <p:nvSpPr>
          <p:cNvPr id="4" name="TextBox 3"/>
          <p:cNvSpPr txBox="1"/>
          <p:nvPr/>
        </p:nvSpPr>
        <p:spPr>
          <a:xfrm>
            <a:off x="943429" y="2057400"/>
            <a:ext cx="7162800" cy="58477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3200" b="1" dirty="0" smtClean="0">
                <a:latin typeface="Book Antiqua" pitchFamily="18" charset="0"/>
              </a:rPr>
              <a:t>All these are petty creatures.</a:t>
            </a:r>
            <a:endParaRPr lang="en-US" sz="3200" b="1" dirty="0">
              <a:latin typeface="Book Antiqua" pitchFamily="18" charset="0"/>
            </a:endParaRPr>
          </a:p>
        </p:txBody>
      </p:sp>
      <p:sp>
        <p:nvSpPr>
          <p:cNvPr id="5" name="Oval 4"/>
          <p:cNvSpPr/>
          <p:nvPr/>
        </p:nvSpPr>
        <p:spPr>
          <a:xfrm>
            <a:off x="2590800" y="2819400"/>
            <a:ext cx="3352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lumMod val="75000"/>
                  </a:schemeClr>
                </a:solidFill>
                <a:latin typeface="Arial Black" pitchFamily="34" charset="0"/>
              </a:rPr>
              <a:t>Survive</a:t>
            </a:r>
          </a:p>
        </p:txBody>
      </p:sp>
      <p:sp>
        <p:nvSpPr>
          <p:cNvPr id="7" name="Rectangle 6"/>
          <p:cNvSpPr/>
          <p:nvPr/>
        </p:nvSpPr>
        <p:spPr>
          <a:xfrm>
            <a:off x="1371600" y="4419600"/>
            <a:ext cx="6734629"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lumMod val="50000"/>
                  </a:schemeClr>
                </a:solidFill>
                <a:latin typeface="Arial Black" pitchFamily="34" charset="0"/>
              </a:rPr>
              <a:t>Meaning : </a:t>
            </a:r>
            <a:r>
              <a:rPr lang="en-US" sz="2800" b="1" dirty="0">
                <a:solidFill>
                  <a:schemeClr val="accent2">
                    <a:lumMod val="50000"/>
                  </a:schemeClr>
                </a:solidFill>
                <a:latin typeface="Arial Black" pitchFamily="34" charset="0"/>
                <a:cs typeface="Aparajita" pitchFamily="34" charset="0"/>
              </a:rPr>
              <a:t>Continue, stay alive, last</a:t>
            </a:r>
            <a:endParaRPr lang="en-US" sz="2800" b="1" dirty="0">
              <a:solidFill>
                <a:schemeClr val="accent2">
                  <a:lumMod val="50000"/>
                </a:schemeClr>
              </a:solidFill>
              <a:latin typeface="Arial Black" pitchFamily="34" charset="0"/>
            </a:endParaRPr>
          </a:p>
        </p:txBody>
      </p:sp>
      <p:sp>
        <p:nvSpPr>
          <p:cNvPr id="8" name="Rounded Rectangle 7"/>
          <p:cNvSpPr/>
          <p:nvPr/>
        </p:nvSpPr>
        <p:spPr>
          <a:xfrm>
            <a:off x="1143000" y="5562600"/>
            <a:ext cx="7239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lumMod val="75000"/>
                  </a:schemeClr>
                </a:solidFill>
                <a:latin typeface="Arial Black" pitchFamily="34" charset="0"/>
              </a:rPr>
              <a:t>How beautifully the flower plant survives in such a rough soil</a:t>
            </a:r>
            <a:r>
              <a:rPr lang="en-US" b="1" dirty="0">
                <a:solidFill>
                  <a:schemeClr val="accent3">
                    <a:lumMod val="75000"/>
                  </a:schemeClr>
                </a:solidFill>
                <a:latin typeface="Arial Black" pitchFamily="34" charset="0"/>
              </a:rPr>
              <a:t>!</a:t>
            </a:r>
          </a:p>
        </p:txBody>
      </p:sp>
    </p:spTree>
    <p:extLst>
      <p:ext uri="{BB962C8B-B14F-4D97-AF65-F5344CB8AC3E}">
        <p14:creationId xmlns:p14="http://schemas.microsoft.com/office/powerpoint/2010/main" val="1034512563"/>
      </p:ext>
    </p:extLst>
  </p:cSld>
  <p:clrMapOvr>
    <a:masterClrMapping/>
  </p:clrMapOvr>
  <mc:AlternateContent xmlns:mc="http://schemas.openxmlformats.org/markup-compatibility/2006" xmlns:p14="http://schemas.microsoft.com/office/powerpoint/2010/main">
    <mc:Choice Requires="p14">
      <p:transition spd="slow" p14:dur="4000">
        <p14:vortex dir="d"/>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10672" y="2664347"/>
            <a:ext cx="7467599" cy="584775"/>
          </a:xfrm>
          <a:prstGeom prst="rect">
            <a:avLst/>
          </a:prstGeom>
          <a:solidFill>
            <a:srgbClr val="FF0000"/>
          </a:solidFill>
          <a:ln>
            <a:solidFill>
              <a:schemeClr val="tx1"/>
            </a:solidFill>
          </a:ln>
        </p:spPr>
        <p:txBody>
          <a:bodyPr wrap="square" rtlCol="0">
            <a:spAutoFit/>
          </a:bodyPr>
          <a:lstStyle/>
          <a:p>
            <a:pPr algn="ctr"/>
            <a:r>
              <a:rPr lang="en-US" sz="3200" b="1" dirty="0" smtClean="0">
                <a:latin typeface="Book Antiqua" pitchFamily="18" charset="0"/>
                <a:cs typeface="Aparajita" pitchFamily="34" charset="0"/>
              </a:rPr>
              <a:t>Community</a:t>
            </a:r>
            <a:endParaRPr lang="en-US" sz="3200" b="1" dirty="0">
              <a:latin typeface="Book Antiqua" pitchFamily="18" charset="0"/>
              <a:cs typeface="Aparajita" pitchFamily="34" charset="0"/>
            </a:endParaRPr>
          </a:p>
        </p:txBody>
      </p:sp>
      <p:sp>
        <p:nvSpPr>
          <p:cNvPr id="4" name="TextBox 3"/>
          <p:cNvSpPr txBox="1"/>
          <p:nvPr/>
        </p:nvSpPr>
        <p:spPr>
          <a:xfrm>
            <a:off x="225187" y="3251537"/>
            <a:ext cx="7438571" cy="1015663"/>
          </a:xfrm>
          <a:prstGeom prst="rect">
            <a:avLst/>
          </a:prstGeom>
          <a:solidFill>
            <a:srgbClr val="FFFF00"/>
          </a:solidFill>
          <a:ln>
            <a:solidFill>
              <a:schemeClr val="tx1"/>
            </a:solidFill>
          </a:ln>
        </p:spPr>
        <p:txBody>
          <a:bodyPr wrap="square" rtlCol="0">
            <a:spAutoFit/>
          </a:bodyPr>
          <a:lstStyle/>
          <a:p>
            <a:pPr algn="ctr">
              <a:tabLst>
                <a:tab pos="1887538" algn="l"/>
              </a:tabLst>
            </a:pPr>
            <a:r>
              <a:rPr lang="en-US" sz="3200" b="1" dirty="0" smtClean="0">
                <a:latin typeface="Book Antiqua" pitchFamily="18" charset="0"/>
              </a:rPr>
              <a:t>Meaning</a:t>
            </a:r>
            <a:r>
              <a:rPr lang="en-US" sz="2400" b="1" dirty="0" smtClean="0">
                <a:latin typeface="Book Antiqua" pitchFamily="18" charset="0"/>
              </a:rPr>
              <a:t>: </a:t>
            </a:r>
            <a:r>
              <a:rPr lang="en-US" sz="2800" b="1" dirty="0" smtClean="0">
                <a:latin typeface="Book Antiqua" pitchFamily="18" charset="0"/>
              </a:rPr>
              <a:t>Community</a:t>
            </a:r>
            <a:r>
              <a:rPr lang="en-US" sz="2800" b="1" dirty="0">
                <a:latin typeface="Book Antiqua" pitchFamily="18" charset="0"/>
              </a:rPr>
              <a:t>, people, sect, </a:t>
            </a:r>
            <a:r>
              <a:rPr lang="en-US" sz="2800" b="1" dirty="0" smtClean="0">
                <a:latin typeface="Book Antiqua" pitchFamily="18" charset="0"/>
              </a:rPr>
              <a:t>denomination</a:t>
            </a:r>
            <a:r>
              <a:rPr lang="en-US" sz="2800" b="1" dirty="0">
                <a:latin typeface="Book Antiqua" pitchFamily="18" charset="0"/>
              </a:rPr>
              <a:t>, brotherhood, race</a:t>
            </a:r>
            <a:endParaRPr lang="en-US" sz="2800" b="1" dirty="0">
              <a:latin typeface="Book Antiqua" pitchFamily="18" charset="0"/>
              <a:cs typeface="Aparajita" pitchFamily="34" charset="0"/>
            </a:endParaRPr>
          </a:p>
        </p:txBody>
      </p:sp>
      <p:sp>
        <p:nvSpPr>
          <p:cNvPr id="5" name="TextBox 4"/>
          <p:cNvSpPr txBox="1"/>
          <p:nvPr/>
        </p:nvSpPr>
        <p:spPr>
          <a:xfrm>
            <a:off x="239701" y="4356106"/>
            <a:ext cx="7438570" cy="584775"/>
          </a:xfrm>
          <a:prstGeom prst="rect">
            <a:avLst/>
          </a:prstGeom>
          <a:solidFill>
            <a:srgbClr val="FFC000"/>
          </a:solidFill>
          <a:ln>
            <a:solidFill>
              <a:schemeClr val="tx1"/>
            </a:solidFill>
          </a:ln>
        </p:spPr>
        <p:txBody>
          <a:bodyPr wrap="square" rtlCol="0">
            <a:spAutoFit/>
          </a:bodyPr>
          <a:lstStyle/>
          <a:p>
            <a:pPr algn="ctr"/>
            <a:r>
              <a:rPr lang="en-US" sz="3200" b="1" dirty="0" smtClean="0">
                <a:latin typeface="Book Antiqua" pitchFamily="18" charset="0"/>
              </a:rPr>
              <a:t>We live in a community.</a:t>
            </a:r>
            <a:endParaRPr lang="en-US" sz="3200" b="1" dirty="0">
              <a:latin typeface="Book Antiqua" pitchFamily="18"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5031856"/>
            <a:ext cx="3290172" cy="14504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209800" y="152400"/>
            <a:ext cx="3810000" cy="461665"/>
          </a:xfrm>
          <a:prstGeom prst="rect">
            <a:avLst/>
          </a:prstGeom>
          <a:solidFill>
            <a:schemeClr val="accent1">
              <a:lumMod val="60000"/>
              <a:lumOff val="40000"/>
            </a:schemeClr>
          </a:solidFill>
        </p:spPr>
        <p:txBody>
          <a:bodyPr wrap="square" rtlCol="0">
            <a:spAutoFit/>
          </a:bodyPr>
          <a:lstStyle/>
          <a:p>
            <a:pPr algn="ctr"/>
            <a:r>
              <a:rPr lang="en-US" sz="2400" b="1" dirty="0">
                <a:latin typeface="Aharoni" pitchFamily="2" charset="-79"/>
                <a:cs typeface="Aharoni" pitchFamily="2" charset="-79"/>
              </a:rPr>
              <a:t>Integral </a:t>
            </a:r>
            <a:r>
              <a:rPr lang="en-US" sz="2400" b="1" dirty="0" smtClean="0">
                <a:latin typeface="Aharoni" pitchFamily="2" charset="-79"/>
                <a:cs typeface="Aharoni" pitchFamily="2" charset="-79"/>
              </a:rPr>
              <a:t>part</a:t>
            </a:r>
            <a:endParaRPr lang="en-US" sz="2400" b="1" dirty="0">
              <a:latin typeface="Aharoni" pitchFamily="2" charset="-79"/>
              <a:cs typeface="Aharoni" pitchFamily="2" charset="-79"/>
            </a:endParaRPr>
          </a:p>
        </p:txBody>
      </p:sp>
      <p:sp>
        <p:nvSpPr>
          <p:cNvPr id="8" name="TextBox 7"/>
          <p:cNvSpPr txBox="1"/>
          <p:nvPr/>
        </p:nvSpPr>
        <p:spPr>
          <a:xfrm>
            <a:off x="1600200" y="762000"/>
            <a:ext cx="5715000" cy="738664"/>
          </a:xfrm>
          <a:prstGeom prst="rect">
            <a:avLst/>
          </a:prstGeom>
          <a:solidFill>
            <a:schemeClr val="accent1">
              <a:lumMod val="75000"/>
            </a:schemeClr>
          </a:solidFill>
        </p:spPr>
        <p:txBody>
          <a:bodyPr wrap="square" rtlCol="0">
            <a:spAutoFit/>
          </a:bodyPr>
          <a:lstStyle/>
          <a:p>
            <a:r>
              <a:rPr lang="en-US" sz="2400" b="1" dirty="0">
                <a:latin typeface="Aharoni" pitchFamily="2" charset="-79"/>
                <a:cs typeface="Aharoni" pitchFamily="2" charset="-79"/>
              </a:rPr>
              <a:t>Meaning </a:t>
            </a:r>
            <a:r>
              <a:rPr lang="en-US" b="1" dirty="0">
                <a:latin typeface="Aharoni" pitchFamily="2" charset="-79"/>
                <a:cs typeface="Aharoni" pitchFamily="2" charset="-79"/>
              </a:rPr>
              <a:t>: Thickened, integrate, undivided, 	unabated, undisputed, </a:t>
            </a:r>
            <a:r>
              <a:rPr lang="en-US" b="1" dirty="0" smtClean="0">
                <a:latin typeface="Aharoni" pitchFamily="2" charset="-79"/>
                <a:cs typeface="Aharoni" pitchFamily="2" charset="-79"/>
              </a:rPr>
              <a:t>integral</a:t>
            </a:r>
            <a:endParaRPr lang="en-US" b="1" dirty="0">
              <a:latin typeface="Aharoni" pitchFamily="2" charset="-79"/>
              <a:cs typeface="Aharoni" pitchFamily="2" charset="-79"/>
            </a:endParaRPr>
          </a:p>
        </p:txBody>
      </p:sp>
      <p:sp>
        <p:nvSpPr>
          <p:cNvPr id="9" name="TextBox 8"/>
          <p:cNvSpPr txBox="1"/>
          <p:nvPr/>
        </p:nvSpPr>
        <p:spPr>
          <a:xfrm>
            <a:off x="1524000" y="1676400"/>
            <a:ext cx="5791200" cy="369332"/>
          </a:xfrm>
          <a:prstGeom prst="rect">
            <a:avLst/>
          </a:prstGeom>
          <a:solidFill>
            <a:schemeClr val="accent1"/>
          </a:solidFill>
        </p:spPr>
        <p:txBody>
          <a:bodyPr wrap="square" rtlCol="0">
            <a:spAutoFit/>
          </a:bodyPr>
          <a:lstStyle/>
          <a:p>
            <a:r>
              <a:rPr lang="en-US" b="1" dirty="0">
                <a:latin typeface="Aharoni" pitchFamily="2" charset="-79"/>
                <a:cs typeface="Aharoni" pitchFamily="2" charset="-79"/>
              </a:rPr>
              <a:t>Head is the integral part of the body</a:t>
            </a:r>
            <a:r>
              <a:rPr lang="en-US" b="1" dirty="0" smtClean="0">
                <a:latin typeface="Book Antiqua" pitchFamily="18" charset="0"/>
              </a:rPr>
              <a:t>.</a:t>
            </a:r>
            <a:endParaRPr lang="en-US" b="1" dirty="0">
              <a:latin typeface="Book Antiqua" pitchFamily="18"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1" y="4953000"/>
            <a:ext cx="19050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8343900" y="1861066"/>
            <a:ext cx="76200" cy="4234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305800" y="5953790"/>
            <a:ext cx="45719" cy="14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5791200" y="5334000"/>
            <a:ext cx="26289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873686" y="2286000"/>
            <a:ext cx="6546414"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1873686" y="2045732"/>
            <a:ext cx="107514" cy="2402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715084"/>
      </p:ext>
    </p:extLst>
  </p:cSld>
  <p:clrMapOvr>
    <a:masterClrMapping/>
  </p:clrMapOvr>
  <mc:AlternateContent xmlns:mc="http://schemas.openxmlformats.org/markup-compatibility/2006" xmlns:p14="http://schemas.microsoft.com/office/powerpoint/2010/main">
    <mc:Choice Requires="p14">
      <p:transition spd="slow" p14:dur="3900">
        <p14:glitter dir="u"/>
        <p:sndAc>
          <p:stSnd>
            <p:snd r:embed="rId3"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ou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80">
                                          <p:stCondLst>
                                            <p:cond delay="0"/>
                                          </p:stCondLst>
                                        </p:cTn>
                                        <p:tgtEl>
                                          <p:spTgt spid="11"/>
                                        </p:tgtEl>
                                      </p:cBhvr>
                                    </p:animEffect>
                                    <p:anim calcmode="lin" valueType="num">
                                      <p:cBhvr>
                                        <p:cTn id="4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0" dur="26">
                                          <p:stCondLst>
                                            <p:cond delay="650"/>
                                          </p:stCondLst>
                                        </p:cTn>
                                        <p:tgtEl>
                                          <p:spTgt spid="11"/>
                                        </p:tgtEl>
                                      </p:cBhvr>
                                      <p:to x="100000" y="60000"/>
                                    </p:animScale>
                                    <p:animScale>
                                      <p:cBhvr>
                                        <p:cTn id="51" dur="166" decel="50000">
                                          <p:stCondLst>
                                            <p:cond delay="676"/>
                                          </p:stCondLst>
                                        </p:cTn>
                                        <p:tgtEl>
                                          <p:spTgt spid="11"/>
                                        </p:tgtEl>
                                      </p:cBhvr>
                                      <p:to x="100000" y="100000"/>
                                    </p:animScale>
                                    <p:animScale>
                                      <p:cBhvr>
                                        <p:cTn id="52" dur="26">
                                          <p:stCondLst>
                                            <p:cond delay="1312"/>
                                          </p:stCondLst>
                                        </p:cTn>
                                        <p:tgtEl>
                                          <p:spTgt spid="11"/>
                                        </p:tgtEl>
                                      </p:cBhvr>
                                      <p:to x="100000" y="80000"/>
                                    </p:animScale>
                                    <p:animScale>
                                      <p:cBhvr>
                                        <p:cTn id="53" dur="166" decel="50000">
                                          <p:stCondLst>
                                            <p:cond delay="1338"/>
                                          </p:stCondLst>
                                        </p:cTn>
                                        <p:tgtEl>
                                          <p:spTgt spid="11"/>
                                        </p:tgtEl>
                                      </p:cBhvr>
                                      <p:to x="100000" y="100000"/>
                                    </p:animScale>
                                    <p:animScale>
                                      <p:cBhvr>
                                        <p:cTn id="54" dur="26">
                                          <p:stCondLst>
                                            <p:cond delay="1642"/>
                                          </p:stCondLst>
                                        </p:cTn>
                                        <p:tgtEl>
                                          <p:spTgt spid="11"/>
                                        </p:tgtEl>
                                      </p:cBhvr>
                                      <p:to x="100000" y="90000"/>
                                    </p:animScale>
                                    <p:animScale>
                                      <p:cBhvr>
                                        <p:cTn id="55" dur="166" decel="50000">
                                          <p:stCondLst>
                                            <p:cond delay="1668"/>
                                          </p:stCondLst>
                                        </p:cTn>
                                        <p:tgtEl>
                                          <p:spTgt spid="11"/>
                                        </p:tgtEl>
                                      </p:cBhvr>
                                      <p:to x="100000" y="100000"/>
                                    </p:animScale>
                                    <p:animScale>
                                      <p:cBhvr>
                                        <p:cTn id="56" dur="26">
                                          <p:stCondLst>
                                            <p:cond delay="1808"/>
                                          </p:stCondLst>
                                        </p:cTn>
                                        <p:tgtEl>
                                          <p:spTgt spid="11"/>
                                        </p:tgtEl>
                                      </p:cBhvr>
                                      <p:to x="100000" y="95000"/>
                                    </p:animScale>
                                    <p:animScale>
                                      <p:cBhvr>
                                        <p:cTn id="57" dur="166" decel="50000">
                                          <p:stCondLst>
                                            <p:cond delay="1834"/>
                                          </p:stCondLst>
                                        </p:cTn>
                                        <p:tgtEl>
                                          <p:spTgt spid="11"/>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circle(in)">
                                      <p:cBhvr>
                                        <p:cTn id="62" dur="2000"/>
                                        <p:tgtEl>
                                          <p:spTgt spid="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circle(in)">
                                      <p:cBhvr>
                                        <p:cTn id="67" dur="20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circle(in)">
                                      <p:cBhvr>
                                        <p:cTn id="72" dur="2000"/>
                                        <p:tgtEl>
                                          <p:spTgt spid="5"/>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down)">
                                      <p:cBhvr>
                                        <p:cTn id="77" dur="580">
                                          <p:stCondLst>
                                            <p:cond delay="0"/>
                                          </p:stCondLst>
                                        </p:cTn>
                                        <p:tgtEl>
                                          <p:spTgt spid="6"/>
                                        </p:tgtEl>
                                      </p:cBhvr>
                                    </p:animEffect>
                                    <p:anim calcmode="lin" valueType="num">
                                      <p:cBhvr>
                                        <p:cTn id="7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3" dur="26">
                                          <p:stCondLst>
                                            <p:cond delay="650"/>
                                          </p:stCondLst>
                                        </p:cTn>
                                        <p:tgtEl>
                                          <p:spTgt spid="6"/>
                                        </p:tgtEl>
                                      </p:cBhvr>
                                      <p:to x="100000" y="60000"/>
                                    </p:animScale>
                                    <p:animScale>
                                      <p:cBhvr>
                                        <p:cTn id="84" dur="166" decel="50000">
                                          <p:stCondLst>
                                            <p:cond delay="676"/>
                                          </p:stCondLst>
                                        </p:cTn>
                                        <p:tgtEl>
                                          <p:spTgt spid="6"/>
                                        </p:tgtEl>
                                      </p:cBhvr>
                                      <p:to x="100000" y="100000"/>
                                    </p:animScale>
                                    <p:animScale>
                                      <p:cBhvr>
                                        <p:cTn id="85" dur="26">
                                          <p:stCondLst>
                                            <p:cond delay="1312"/>
                                          </p:stCondLst>
                                        </p:cTn>
                                        <p:tgtEl>
                                          <p:spTgt spid="6"/>
                                        </p:tgtEl>
                                      </p:cBhvr>
                                      <p:to x="100000" y="80000"/>
                                    </p:animScale>
                                    <p:animScale>
                                      <p:cBhvr>
                                        <p:cTn id="86" dur="166" decel="50000">
                                          <p:stCondLst>
                                            <p:cond delay="1338"/>
                                          </p:stCondLst>
                                        </p:cTn>
                                        <p:tgtEl>
                                          <p:spTgt spid="6"/>
                                        </p:tgtEl>
                                      </p:cBhvr>
                                      <p:to x="100000" y="100000"/>
                                    </p:animScale>
                                    <p:animScale>
                                      <p:cBhvr>
                                        <p:cTn id="87" dur="26">
                                          <p:stCondLst>
                                            <p:cond delay="1642"/>
                                          </p:stCondLst>
                                        </p:cTn>
                                        <p:tgtEl>
                                          <p:spTgt spid="6"/>
                                        </p:tgtEl>
                                      </p:cBhvr>
                                      <p:to x="100000" y="90000"/>
                                    </p:animScale>
                                    <p:animScale>
                                      <p:cBhvr>
                                        <p:cTn id="88" dur="166" decel="50000">
                                          <p:stCondLst>
                                            <p:cond delay="1668"/>
                                          </p:stCondLst>
                                        </p:cTn>
                                        <p:tgtEl>
                                          <p:spTgt spid="6"/>
                                        </p:tgtEl>
                                      </p:cBhvr>
                                      <p:to x="100000" y="100000"/>
                                    </p:animScale>
                                    <p:animScale>
                                      <p:cBhvr>
                                        <p:cTn id="89" dur="26">
                                          <p:stCondLst>
                                            <p:cond delay="1808"/>
                                          </p:stCondLst>
                                        </p:cTn>
                                        <p:tgtEl>
                                          <p:spTgt spid="6"/>
                                        </p:tgtEl>
                                      </p:cBhvr>
                                      <p:to x="100000" y="95000"/>
                                    </p:animScale>
                                    <p:animScale>
                                      <p:cBhvr>
                                        <p:cTn id="9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4" grpId="0" animBg="1"/>
      <p:bldP spid="17" grpId="0" animBg="1"/>
      <p:bldP spid="18" grpId="0" animBg="1"/>
      <p:bldP spid="1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2620</TotalTime>
  <Words>529</Words>
  <Application>Microsoft Office PowerPoint</Application>
  <PresentationFormat>On-screen Show (4:3)</PresentationFormat>
  <Paragraphs>119</Paragraphs>
  <Slides>21</Slides>
  <Notes>19</Notes>
  <HiddenSlides>1</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Aspect</vt: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Multimedia Presentation.</dc:title>
  <dc:creator>doel</dc:creator>
  <cp:lastModifiedBy>TSS</cp:lastModifiedBy>
  <cp:revision>349</cp:revision>
  <dcterms:created xsi:type="dcterms:W3CDTF">2013-06-20T16:55:13Z</dcterms:created>
  <dcterms:modified xsi:type="dcterms:W3CDTF">2020-01-22T11:11:30Z</dcterms:modified>
</cp:coreProperties>
</file>