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720" r:id="rId3"/>
    <p:sldMasterId id="2147483732" r:id="rId4"/>
  </p:sldMasterIdLst>
  <p:sldIdLst>
    <p:sldId id="275" r:id="rId5"/>
    <p:sldId id="277" r:id="rId6"/>
    <p:sldId id="278" r:id="rId7"/>
    <p:sldId id="279" r:id="rId8"/>
    <p:sldId id="280" r:id="rId9"/>
    <p:sldId id="281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82" r:id="rId28"/>
    <p:sldId id="283" r:id="rId29"/>
    <p:sldId id="27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211"/>
    <a:srgbClr val="200D93"/>
    <a:srgbClr val="00CC00"/>
    <a:srgbClr val="95950B"/>
    <a:srgbClr val="049C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9" autoAdjust="0"/>
    <p:restoredTop sz="94660"/>
  </p:normalViewPr>
  <p:slideViewPr>
    <p:cSldViewPr>
      <p:cViewPr varScale="1">
        <p:scale>
          <a:sx n="63" d="100"/>
          <a:sy n="63" d="100"/>
        </p:scale>
        <p:origin x="17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338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553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797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951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8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491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78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388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644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106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583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790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07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550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361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73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3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690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422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258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618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5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1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Nasir0119913@yahoo.com" TargetMode="Externa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10.png"/><Relationship Id="rId5" Type="http://schemas.microsoft.com/office/2007/relationships/hdphoto" Target="../media/hdphoto2.wdp"/><Relationship Id="rId4" Type="http://schemas.openxmlformats.org/officeDocument/2006/relationships/image" Target="../media/image9.png"/><Relationship Id="rId9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8686801" cy="640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400" y="2057400"/>
            <a:ext cx="6858000" cy="277644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11500" b="1" u="sng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ndalus" pitchFamily="18" charset="-78"/>
              </a:rPr>
              <a:t>Welcome</a:t>
            </a:r>
            <a:r>
              <a:rPr lang="en-US" sz="11500" dirty="0" smtClean="0">
                <a:latin typeface="Andalus" pitchFamily="18" charset="-78"/>
                <a:cs typeface="Andalus" pitchFamily="18" charset="-78"/>
              </a:rPr>
              <a:t> </a:t>
            </a:r>
            <a:endParaRPr lang="en-US" sz="115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295400"/>
            <a:ext cx="8763000" cy="95410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Rule 4: and ( if join two words) → Replaced by → Not only ----- but also.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3134380"/>
            <a:ext cx="8763000" cy="52322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Ex: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aff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: He was                 obedient      and       gentle.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3134380"/>
            <a:ext cx="1066800" cy="52322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Neg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: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3134380"/>
            <a:ext cx="1447800" cy="52322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not only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81600" y="3134380"/>
            <a:ext cx="1371600" cy="52322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but also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295400"/>
            <a:ext cx="8763000" cy="181588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2800" dirty="0" smtClean="0">
                <a:latin typeface="Andalus" pitchFamily="18" charset="-78"/>
                <a:cs typeface="Andalus" pitchFamily="18" charset="-78"/>
              </a:rPr>
            </a:b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Rule 5: Everyone/ everybody/every person/ (every + common noun)/all → Replaced by → There is no + attached word + but.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3276600"/>
            <a:ext cx="8763000" cy="52322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Ex: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Aff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:    Every          mother         loves her child.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276600"/>
            <a:ext cx="114300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Neg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: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3276600"/>
            <a:ext cx="182880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There is no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3276600"/>
            <a:ext cx="76200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but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282005"/>
            <a:ext cx="8458200" cy="138499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Rule 6: As soon as → Replaced by → No sooner had ----- than.</a:t>
            </a:r>
            <a:br>
              <a:rPr lang="en-US" sz="2800" dirty="0" smtClean="0">
                <a:latin typeface="Andalus" pitchFamily="18" charset="-78"/>
                <a:cs typeface="Andalus" pitchFamily="18" charset="-78"/>
              </a:rPr>
            </a:br>
            <a:endParaRPr lang="en-US" sz="2800" dirty="0" smtClean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743200"/>
            <a:ext cx="8458200" cy="954107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Ex: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Aff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:  As soon as          the thief saw the police ,         he ran away. 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743200"/>
            <a:ext cx="1143000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Neg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: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2743200"/>
            <a:ext cx="2362200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No sooner had 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39000" y="2743200"/>
            <a:ext cx="914400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than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219200"/>
            <a:ext cx="8686800" cy="181588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Rule 7: Absolute Superlative degree → Replaced by → No other+ attached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word+so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+ positive form+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as+subject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.</a:t>
            </a:r>
            <a:br>
              <a:rPr lang="en-US" sz="2800" dirty="0" smtClean="0">
                <a:latin typeface="Andalus" pitchFamily="18" charset="-78"/>
                <a:cs typeface="Andalus" pitchFamily="18" charset="-78"/>
              </a:rPr>
            </a:b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endParaRPr lang="en-US" sz="2800" dirty="0" smtClean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3124200"/>
            <a:ext cx="8686800" cy="523220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Ex: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aff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: Dhaka is the</a:t>
            </a:r>
            <a:r>
              <a:rPr lang="en-US" sz="28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biggest</a:t>
            </a:r>
            <a:r>
              <a:rPr lang="en-US" sz="28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city in Bangladesh.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4038600"/>
            <a:ext cx="838200" cy="52322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Neg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: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4038600"/>
            <a:ext cx="1524000" cy="52322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No other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43600" y="4038600"/>
            <a:ext cx="2971800" cy="52322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is as </a:t>
            </a:r>
            <a:r>
              <a:rPr lang="en-US" sz="28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big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as Dhaka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3200" y="4038600"/>
            <a:ext cx="3124200" cy="52322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city in Bangladesh.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rgbClr val="200D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219200"/>
            <a:ext cx="8763000" cy="224676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</a:br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Rule8: Sometimes affirmative sentences are changed into negative by using opposite words. Before the word, off course ‘not’ is used.</a:t>
            </a:r>
            <a:b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</a:br>
            <a:endParaRPr lang="en-US" sz="28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3657600"/>
            <a:ext cx="8763000" cy="52322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Ex: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Aff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: I shall  remember 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3667780"/>
            <a:ext cx="1143000" cy="52322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Neg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: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657600"/>
            <a:ext cx="1676400" cy="52322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not forget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797040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glow rad="2286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219200"/>
            <a:ext cx="85344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Rule 9: Always → Replaced by → Never.</a:t>
            </a:r>
            <a:b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</a:b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  <a:p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  <a:p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3048000"/>
            <a:ext cx="85344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Ex: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aff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:  Raven   always   attends   the class.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3048000"/>
            <a:ext cx="9906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Neg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: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0" y="3048000"/>
            <a:ext cx="9144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never 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3048000"/>
            <a:ext cx="1066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misses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9E02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0"/>
            <a:ext cx="85344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400" b="1" dirty="0" smtClean="0">
                <a:ln/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Rule 10: Too ---- to → Replaced by → so ---that+ can not/could not(in past).</a:t>
            </a:r>
            <a:br>
              <a:rPr lang="en-US" sz="2400" b="1" dirty="0" smtClean="0">
                <a:ln/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</a:br>
            <a:endParaRPr lang="en-US" sz="2400" b="1" dirty="0" smtClean="0">
              <a:ln/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3200400"/>
            <a:ext cx="85344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Ex: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Aff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:  He is too weak           to                walk.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3200400"/>
            <a:ext cx="9906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Neg</a:t>
            </a:r>
            <a:r>
              <a:rPr lang="en-US" sz="24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:</a:t>
            </a:r>
            <a:endParaRPr lang="en-US" sz="240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1200" y="3200400"/>
            <a:ext cx="4572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so </a:t>
            </a:r>
            <a:endParaRPr lang="en-US" sz="240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3200400"/>
            <a:ext cx="21336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that he cannot</a:t>
            </a:r>
            <a:endParaRPr lang="en-US" sz="240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0"/>
            <a:ext cx="8534400" cy="15696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Rule 11: As – as → Replaced by → Not less – than.</a:t>
            </a:r>
            <a:br>
              <a:rPr lang="en-US" sz="2400" dirty="0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</a:br>
            <a:endParaRPr lang="en-US" sz="2400" dirty="0" smtClean="0">
              <a:ln>
                <a:solidFill>
                  <a:schemeClr val="bg2"/>
                </a:solidFill>
              </a:ln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2400" dirty="0" smtClean="0">
              <a:ln>
                <a:solidFill>
                  <a:schemeClr val="bg2"/>
                </a:solidFill>
              </a:ln>
              <a:solidFill>
                <a:schemeClr val="tx1">
                  <a:lumMod val="9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2400" dirty="0" smtClean="0">
              <a:ln>
                <a:solidFill>
                  <a:schemeClr val="bg2"/>
                </a:solidFill>
              </a:ln>
              <a:solidFill>
                <a:schemeClr val="tx1">
                  <a:lumMod val="9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3429000"/>
            <a:ext cx="8534400" cy="46166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2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ndalus" pitchFamily="18" charset="-78"/>
                <a:cs typeface="Andalus" pitchFamily="18" charset="-78"/>
              </a:rPr>
              <a:t>Ex: </a:t>
            </a:r>
            <a:r>
              <a:rPr lang="en-US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Andalus" pitchFamily="18" charset="-78"/>
                <a:cs typeface="Andalus" pitchFamily="18" charset="-78"/>
              </a:rPr>
              <a:t>Aff</a:t>
            </a:r>
            <a:r>
              <a:rPr lang="en-US" sz="2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ndalus" pitchFamily="18" charset="-78"/>
                <a:cs typeface="Andalus" pitchFamily="18" charset="-78"/>
              </a:rPr>
              <a:t>:   Simi was         as     wise    as       </a:t>
            </a:r>
            <a:r>
              <a:rPr lang="en-US" sz="24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Andalus" pitchFamily="18" charset="-78"/>
                <a:cs typeface="Andalus" pitchFamily="18" charset="-78"/>
              </a:rPr>
              <a:t>Rimi</a:t>
            </a:r>
            <a:r>
              <a:rPr lang="en-US" sz="2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ndalus" pitchFamily="18" charset="-78"/>
                <a:cs typeface="Andalus" pitchFamily="18" charset="-78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3429000"/>
            <a:ext cx="1066800" cy="461665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Neg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:</a:t>
            </a:r>
            <a:endParaRPr 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3429000"/>
            <a:ext cx="1143000" cy="461665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not less  </a:t>
            </a:r>
            <a:endParaRPr 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95800" y="3429000"/>
            <a:ext cx="914400" cy="461665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than</a:t>
            </a:r>
            <a:endParaRPr 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371600"/>
            <a:ext cx="85344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Rule 12: Universal truth are change by making them negative interrogative.</a:t>
            </a:r>
            <a:b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</a:b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/>
            </a:r>
            <a:b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</a:b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124200"/>
            <a:ext cx="8534400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Ex: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Aff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:                   The Sun  sets  in the west.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3124200"/>
            <a:ext cx="9906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Neg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1371600" y="3124200"/>
            <a:ext cx="12192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Doesn’t </a:t>
            </a:r>
          </a:p>
        </p:txBody>
      </p:sp>
      <p:sp>
        <p:nvSpPr>
          <p:cNvPr id="6" name="Rectangle 5"/>
          <p:cNvSpPr/>
          <p:nvPr/>
        </p:nvSpPr>
        <p:spPr>
          <a:xfrm>
            <a:off x="3733800" y="3124200"/>
            <a:ext cx="6096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set </a:t>
            </a:r>
          </a:p>
        </p:txBody>
      </p:sp>
      <p:sp>
        <p:nvSpPr>
          <p:cNvPr id="7" name="Rectangle 6"/>
          <p:cNvSpPr/>
          <p:nvPr/>
        </p:nvSpPr>
        <p:spPr>
          <a:xfrm>
            <a:off x="5867400" y="3124200"/>
            <a:ext cx="304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?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noFill/>
          <a:ln w="76200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676400"/>
            <a:ext cx="8077200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Rule 13: Sometimes → Replaced by → Not + always.</a:t>
            </a:r>
          </a:p>
          <a:p>
            <a:endParaRPr lang="en-US" sz="2400" dirty="0" smtClean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819400"/>
            <a:ext cx="8077200" cy="461665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Ex: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Aff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:    Raven         sometimes      visits  me.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819400"/>
            <a:ext cx="990600" cy="461665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Neg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: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2814935"/>
            <a:ext cx="2057400" cy="461665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doesn’t always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24400" y="2819400"/>
            <a:ext cx="762000" cy="461665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visit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152400"/>
            <a:ext cx="8869680" cy="6553200"/>
          </a:xfrm>
          <a:prstGeom prst="rect">
            <a:avLst/>
          </a:prstGeom>
          <a:noFill/>
          <a:ln w="762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228600"/>
            <a:ext cx="8686800" cy="6400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100" b="1" dirty="0" smtClean="0">
              <a:ln w="6350">
                <a:noFill/>
              </a:ln>
              <a:solidFill>
                <a:srgbClr val="00B05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Colonna MT" pitchFamily="82" charset="0"/>
              <a:cs typeface="Arabic Transparent" pitchFamily="2" charset="-7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100" b="1" dirty="0">
              <a:ln w="6350">
                <a:noFill/>
              </a:ln>
              <a:solidFill>
                <a:srgbClr val="00B05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Colonna MT" pitchFamily="82" charset="0"/>
              <a:cs typeface="Arabic Transparent" pitchFamily="2" charset="-7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100" b="1" dirty="0" smtClean="0">
              <a:ln w="6350">
                <a:noFill/>
              </a:ln>
              <a:solidFill>
                <a:srgbClr val="00B05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Colonna MT" pitchFamily="82" charset="0"/>
              <a:cs typeface="Arabic Transparent" pitchFamily="2" charset="-7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100" b="1" dirty="0">
              <a:ln w="6350">
                <a:noFill/>
              </a:ln>
              <a:solidFill>
                <a:srgbClr val="00B05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Colonna MT" pitchFamily="82" charset="0"/>
              <a:cs typeface="Arabic Transparent" pitchFamily="2" charset="-7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b="1" dirty="0" smtClean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Cooper Black" panose="0208090404030B020404" pitchFamily="18" charset="0"/>
              <a:cs typeface="Arabic Transparent" pitchFamily="2" charset="-7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dirty="0" smtClean="0">
                <a:ln w="6350"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Cooper Black" panose="0208090404030B020404" pitchFamily="18" charset="0"/>
                <a:cs typeface="Arabic Transparent" pitchFamily="2" charset="-78"/>
              </a:rPr>
              <a:t>Md. </a:t>
            </a:r>
            <a:r>
              <a:rPr lang="en-US" sz="8000" b="1" dirty="0" err="1" smtClean="0">
                <a:ln w="6350"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Cooper Black" panose="0208090404030B020404" pitchFamily="18" charset="0"/>
                <a:cs typeface="Arabic Transparent" pitchFamily="2" charset="-78"/>
              </a:rPr>
              <a:t>Eunuse</a:t>
            </a:r>
            <a:r>
              <a:rPr lang="en-US" sz="8000" b="1" dirty="0" smtClean="0">
                <a:ln w="6350"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Cooper Black" panose="0208090404030B020404" pitchFamily="18" charset="0"/>
                <a:cs typeface="Arabic Transparent" pitchFamily="2" charset="-78"/>
              </a:rPr>
              <a:t> Ali</a:t>
            </a:r>
            <a:r>
              <a:rPr kumimoji="0" lang="en-US" sz="4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cs typeface="Arabic Transparent" pitchFamily="2" charset="-78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cs typeface="Arabic Transparent" pitchFamily="2" charset="-78"/>
              </a:rPr>
            </a:br>
            <a:r>
              <a:rPr kumimoji="0" lang="en-US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cs typeface="Arabic Transparent" pitchFamily="2" charset="-78"/>
              </a:rPr>
              <a:t>ASSISTANT  </a:t>
            </a:r>
            <a:r>
              <a:rPr kumimoji="0" lang="en-US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cs typeface="Arabic Transparent" pitchFamily="2" charset="-78"/>
              </a:rPr>
              <a:t>TEACHER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Cooper Black" panose="0208090404030B020404" pitchFamily="18" charset="0"/>
                <a:cs typeface="Arabic Transparent" pitchFamily="2" charset="-78"/>
              </a:rPr>
              <a:t>Charan High </a:t>
            </a:r>
            <a:r>
              <a:rPr kumimoji="0" lang="en-US" sz="4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cs typeface="Arabic Transparent" pitchFamily="2" charset="-78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cs typeface="Arabic Transparent" pitchFamily="2" charset="-78"/>
              </a:rPr>
              <a:t>School</a:t>
            </a:r>
            <a:br>
              <a:rPr kumimoji="0" lang="en-US" sz="4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cs typeface="Arabic Transparent" pitchFamily="2" charset="-78"/>
              </a:rPr>
            </a:br>
            <a:r>
              <a:rPr kumimoji="0" lang="en-US" sz="4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cs typeface="Arabic Transparent" pitchFamily="2" charset="-78"/>
              </a:rPr>
              <a:t>E-mail-eunusali223</a:t>
            </a:r>
            <a:r>
              <a:rPr kumimoji="0" lang="en-US" sz="4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cs typeface="Arabic Transparent" pitchFamily="2" charset="-78"/>
                <a:hlinkClick r:id="rId2"/>
              </a:rPr>
              <a:t>@gmail.com</a:t>
            </a:r>
            <a:r>
              <a:rPr kumimoji="0" lang="en-US" sz="4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cs typeface="Arabic Transparent" pitchFamily="2" charset="-78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ooper Black" panose="0208090404030B020404" pitchFamily="18" charset="0"/>
                <a:cs typeface="Arabic Transparent" pitchFamily="2" charset="-78"/>
              </a:rPr>
            </a:br>
            <a:endParaRPr kumimoji="0" lang="en-US" sz="40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Cooper Black" panose="0208090404030B0204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4" r="-1" b="20555"/>
          <a:stretch/>
        </p:blipFill>
        <p:spPr>
          <a:xfrm>
            <a:off x="5961575" y="228600"/>
            <a:ext cx="2948751" cy="3200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FF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otched Right Arrow 7"/>
          <p:cNvSpPr/>
          <p:nvPr/>
        </p:nvSpPr>
        <p:spPr>
          <a:xfrm>
            <a:off x="304800" y="609600"/>
            <a:ext cx="5638800" cy="2362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b="1" dirty="0" smtClean="0">
                <a:ln w="28575">
                  <a:solidFill>
                    <a:srgbClr val="FF0000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oper Black" panose="0208090404030B020404" pitchFamily="18" charset="0"/>
              </a:rPr>
              <a:t>Identification</a:t>
            </a:r>
            <a:endParaRPr lang="en-US" sz="4400" b="1" dirty="0">
              <a:ln w="28575">
                <a:solidFill>
                  <a:srgbClr val="FF0000"/>
                </a:solidFill>
                <a:prstDash val="solid"/>
              </a:ln>
              <a:blipFill>
                <a:blip r:embed="rId4"/>
                <a:tile tx="0" ty="0" sx="100000" sy="100000" flip="none" algn="tl"/>
              </a:blip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oper Black" panose="0208090404030B0204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143000"/>
            <a:ext cx="8305800" cy="230832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  <a:p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Rule 14: Many → Replaced by → Not a few.</a:t>
            </a:r>
            <a:b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</a:b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  <a:p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endParaRPr lang="en-US" sz="2400" dirty="0" smtClean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3581400"/>
            <a:ext cx="83058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Ex: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Aff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:   I               have 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many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friends.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581400"/>
            <a:ext cx="1066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Neg</a:t>
            </a:r>
            <a:r>
              <a:rPr lang="en-US" sz="2400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: </a:t>
            </a:r>
            <a:endParaRPr lang="en-US" sz="2400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0" y="3581400"/>
            <a:ext cx="9144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donot</a:t>
            </a:r>
            <a:endParaRPr lang="en-US" sz="2400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81400" y="3581400"/>
            <a:ext cx="685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few</a:t>
            </a:r>
            <a:endParaRPr lang="en-US" sz="2400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905000"/>
            <a:ext cx="8001000" cy="15696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Rule 15: A few → Replaced by → not many.</a:t>
            </a:r>
            <a:br>
              <a:rPr lang="en-US" sz="2400" dirty="0" smtClean="0">
                <a:latin typeface="Andalus" pitchFamily="18" charset="-78"/>
                <a:cs typeface="Andalus" pitchFamily="18" charset="-78"/>
              </a:rPr>
            </a:b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endParaRPr lang="en-US" sz="2400" dirty="0" smtClean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3581400"/>
            <a:ext cx="8001000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45000"/>
                  <a:satMod val="155000"/>
                </a:schemeClr>
              </a:gs>
              <a:gs pos="60000">
                <a:schemeClr val="accent1">
                  <a:shade val="95000"/>
                  <a:satMod val="150000"/>
                </a:schemeClr>
              </a:gs>
              <a:gs pos="100000">
                <a:schemeClr val="accent1">
                  <a:tint val="87000"/>
                  <a:satMod val="250000"/>
                </a:schemeClr>
              </a:gs>
            </a:gsLst>
            <a:lin ang="0" scaled="1"/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Ex: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Aff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:  Bangladesh             has         a few     scholars.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581400"/>
            <a:ext cx="1066800" cy="46166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Neg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: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3576935"/>
            <a:ext cx="1752600" cy="46166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doesn’t have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1600" y="3581400"/>
            <a:ext cx="914400" cy="46166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many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9E02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600200"/>
            <a:ext cx="7924800" cy="193899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Rule 16: Much → Replaced by → A little.</a:t>
            </a:r>
            <a:b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</a:b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  <a:p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  <a:p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  <a:p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3657600"/>
            <a:ext cx="7924800" cy="46166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Ex: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Aff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: He                 belongs     much  money.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3657600"/>
            <a:ext cx="990600" cy="46166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Neg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: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200" y="3657600"/>
            <a:ext cx="1143000" cy="46166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doesn’t 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0400" y="3657600"/>
            <a:ext cx="1066800" cy="46166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belong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43400" y="3657600"/>
            <a:ext cx="990600" cy="46166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 little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" y="0"/>
            <a:ext cx="9067800" cy="6858000"/>
          </a:xfrm>
          <a:prstGeom prst="rect">
            <a:avLst/>
          </a:prstGeom>
          <a:noFill/>
          <a:ln w="28575">
            <a:solidFill>
              <a:schemeClr val="bg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600200"/>
            <a:ext cx="8305800" cy="193899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Rule 17: A little → Replaced by → not much.</a:t>
            </a:r>
            <a:br>
              <a:rPr lang="en-US" sz="2400" dirty="0" smtClean="0">
                <a:latin typeface="Andalus" pitchFamily="18" charset="-78"/>
                <a:cs typeface="Andalus" pitchFamily="18" charset="-78"/>
              </a:rPr>
            </a:b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endParaRPr lang="en-US" sz="2400" dirty="0" smtClean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3733800"/>
            <a:ext cx="8305800" cy="46166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Ex: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Aff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: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Dolon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         has           a little  riches.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3733800"/>
            <a:ext cx="990600" cy="46166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Neg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: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733800"/>
            <a:ext cx="1752600" cy="46166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doesn’t have 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14800" y="3733800"/>
            <a:ext cx="914400" cy="46166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much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9E02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9E0211"/>
            </a:solidFill>
          </a:ln>
          <a:effectLst>
            <a:glow rad="127000">
              <a:srgbClr val="200D93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58914"/>
            <a:ext cx="8458200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Final evaluation</a:t>
            </a:r>
            <a:endParaRPr lang="en-US" sz="4000" b="1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244025"/>
            <a:ext cx="8458200" cy="58477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1. Only he can solve the problem. (</a:t>
            </a:r>
            <a:r>
              <a:rPr lang="en-US" sz="32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neg</a:t>
            </a:r>
            <a:r>
              <a:rPr lang="en-US" sz="32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)</a:t>
            </a:r>
            <a:endParaRPr lang="en-US" sz="32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981200"/>
            <a:ext cx="8534400" cy="58477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2. We have to obey our parents.  (</a:t>
            </a:r>
            <a:r>
              <a:rPr lang="en-US" sz="32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neg</a:t>
            </a:r>
            <a:r>
              <a:rPr lang="en-US" sz="32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)  </a:t>
            </a:r>
            <a:endParaRPr lang="en-US" sz="32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691825"/>
            <a:ext cx="8534400" cy="58477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3.Everybody should admit the truth (</a:t>
            </a:r>
            <a:r>
              <a:rPr lang="en-US" sz="32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neg</a:t>
            </a:r>
            <a:r>
              <a:rPr lang="en-US" sz="32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) </a:t>
            </a:r>
            <a:endParaRPr lang="en-US" sz="32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377625"/>
            <a:ext cx="8534400" cy="58477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4. He has a little experience. (</a:t>
            </a:r>
            <a:r>
              <a:rPr lang="en-US" sz="32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neg</a:t>
            </a:r>
            <a:r>
              <a:rPr lang="en-US" sz="32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) </a:t>
            </a:r>
            <a:endParaRPr lang="en-US" sz="32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4063425"/>
            <a:ext cx="8534400" cy="58477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5. We have a few friends. (</a:t>
            </a:r>
            <a:r>
              <a:rPr lang="en-US" sz="32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neg</a:t>
            </a:r>
            <a:r>
              <a:rPr lang="en-US" sz="32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)  </a:t>
            </a:r>
            <a:endParaRPr lang="en-US" sz="32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4749225"/>
            <a:ext cx="8534400" cy="58477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6. Father sometimes goes to </a:t>
            </a:r>
            <a:r>
              <a:rPr lang="en-US" sz="32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Doudi</a:t>
            </a:r>
            <a:r>
              <a:rPr lang="en-US" sz="32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 Arabia. (</a:t>
            </a:r>
            <a:r>
              <a:rPr lang="en-US" sz="32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neg</a:t>
            </a:r>
            <a:r>
              <a:rPr lang="en-US" sz="32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) </a:t>
            </a:r>
            <a:endParaRPr lang="en-US" sz="32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5435025"/>
            <a:ext cx="8534400" cy="58477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7. </a:t>
            </a:r>
            <a:r>
              <a:rPr lang="en-US" sz="32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Nazrul</a:t>
            </a:r>
            <a:r>
              <a:rPr lang="en-US" sz="32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 is the greatest poets in </a:t>
            </a:r>
            <a:r>
              <a:rPr lang="en-US" sz="32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bangladesh</a:t>
            </a:r>
            <a:r>
              <a:rPr lang="en-US" sz="32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. (</a:t>
            </a:r>
            <a:r>
              <a:rPr lang="en-US" sz="32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neg</a:t>
            </a:r>
            <a:r>
              <a:rPr lang="en-US" sz="32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) </a:t>
            </a:r>
            <a:endParaRPr lang="en-US" sz="32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tion Button: Home 2">
            <a:hlinkClick r:id="" action="ppaction://hlinkshowjump?jump=firstslide" highlightClick="1"/>
          </p:cNvPr>
          <p:cNvSpPr/>
          <p:nvPr/>
        </p:nvSpPr>
        <p:spPr>
          <a:xfrm>
            <a:off x="0" y="-228600"/>
            <a:ext cx="9144000" cy="2895600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tx2">
                <a:lumMod val="10000"/>
              </a:schemeClr>
            </a:solidFill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rgbClr val="00B05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2743200" cy="707886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Home Tasks</a:t>
            </a:r>
            <a:endParaRPr lang="en-US" sz="40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37338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5814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1. I have only a computer.  (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neg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) 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2672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2. Both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messi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and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maradona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were experienced. (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neg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)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48006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3. Every rose has a thorn. (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neg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)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53340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4. As soon as the rain stopped, we went home. (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neg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0" y="59436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5.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Rana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always obey his parents. (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neg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11" grpId="0"/>
      <p:bldP spid="12" grpId="0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676400"/>
            <a:ext cx="7315200" cy="2646878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prstTxWarp prst="textTriangleInverted">
              <a:avLst/>
            </a:prstTxWarp>
            <a:spAutoFit/>
          </a:bodyPr>
          <a:lstStyle/>
          <a:p>
            <a:r>
              <a:rPr lang="en-US" sz="16600" b="1" dirty="0" smtClean="0">
                <a:ln w="19050">
                  <a:solidFill>
                    <a:schemeClr val="bg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ndalus" pitchFamily="18" charset="-78"/>
                <a:cs typeface="Andalus" pitchFamily="18" charset="-78"/>
              </a:rPr>
              <a:t>Thanks</a:t>
            </a:r>
            <a:r>
              <a:rPr lang="en-US" sz="1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endParaRPr lang="en-US" sz="1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" name="Picture 2" descr="flower05.gif_480_480_0_64000_0_1_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3787" y="2895600"/>
            <a:ext cx="1547813" cy="1715446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6" name="Picture 5" descr="flower05.gif_480_480_0_64000_0_1_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6187" y="4724400"/>
            <a:ext cx="1547813" cy="1715446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7" name="Picture 6" descr="flower05.gif_480_480_0_64000_0_1_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3352800"/>
            <a:ext cx="1547813" cy="1715446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8" name="Picture 7" descr="flower05.gif_480_480_0_64000_0_1_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276600"/>
            <a:ext cx="1547813" cy="1715446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9" name="Picture 8" descr="flower05.gif_480_480_0_64000_0_1_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71800"/>
            <a:ext cx="1547813" cy="1715446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0" name="Picture 9" descr="flower05.gif_480_480_0_64000_0_1_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953000"/>
            <a:ext cx="1547813" cy="1715446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1" name="Picture 10" descr="flower05.gif_480_480_0_64000_0_1_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5029200"/>
            <a:ext cx="1547813" cy="1715446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2" name="Picture 11" descr="flower05.gif_480_480_0_64000_0_1_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5029200"/>
            <a:ext cx="1547813" cy="1715446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3" name="Picture 12" descr="flower05.gif_480_480_0_64000_0_1_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" y="113354"/>
            <a:ext cx="1547813" cy="1715446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4" name="Picture 13" descr="flower05.gif_480_480_0_64000_0_1_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52400"/>
            <a:ext cx="1547813" cy="1715446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5" name="Picture 14" descr="flower05.gif_480_480_0_64000_0_1_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189554"/>
            <a:ext cx="1547813" cy="1715446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6" name="Picture 15" descr="flower05.gif_480_480_0_64000_0_1_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89554"/>
            <a:ext cx="1547813" cy="1715446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7" name="Picture 16" descr="flower05.gif_480_480_0_64000_0_1_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400" y="152400"/>
            <a:ext cx="1547813" cy="1715446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9E02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81000" y="381000"/>
            <a:ext cx="8305800" cy="61721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200" cap="none" spc="0" normalizeH="0" baseline="0" noProof="0" dirty="0" smtClean="0">
              <a:ln w="6350"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Class: Nine/Ten</a:t>
            </a:r>
            <a:br>
              <a:rPr kumimoji="0" lang="en-US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en-US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Subject: English  2</a:t>
            </a:r>
            <a:r>
              <a:rPr kumimoji="0" lang="en-US" sz="4800" b="1" i="0" u="none" strike="noStrike" kern="1200" cap="none" spc="0" normalizeH="0" baseline="3000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nd</a:t>
            </a:r>
            <a:r>
              <a:rPr kumimoji="0" lang="en-US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Paper</a:t>
            </a:r>
            <a:br>
              <a:rPr kumimoji="0" lang="en-US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en-US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Topic: Transformation (Affirmative to negative)</a:t>
            </a:r>
            <a:br>
              <a:rPr kumimoji="0" lang="en-US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en-US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Time: 50 minutes</a:t>
            </a:r>
            <a:endParaRPr kumimoji="0" lang="en-US" sz="4800" b="1" i="0" u="none" strike="noStrike" kern="1200" cap="none" spc="0" normalizeH="0" baseline="0" noProof="0" dirty="0">
              <a:ln w="6350">
                <a:noFill/>
              </a:ln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wa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4191000" cy="5257800"/>
          </a:xfrm>
          <a:prstGeom prst="rect">
            <a:avLst/>
          </a:prstGeom>
        </p:spPr>
      </p:pic>
      <p:pic>
        <p:nvPicPr>
          <p:cNvPr id="3" name="Content Placeholder 5" descr="mountain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6696" y="228600"/>
            <a:ext cx="4257304" cy="5181600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4343400" y="2667000"/>
            <a:ext cx="609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04800" y="5486400"/>
            <a:ext cx="4038600" cy="1143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2800" b="1" dirty="0" smtClean="0">
                <a:latin typeface="Stencil" panose="040409050D0802020404" pitchFamily="82" charset="0"/>
                <a:cs typeface="Times New Roman" pitchFamily="18" charset="0"/>
              </a:rPr>
              <a:t>Water</a:t>
            </a:r>
            <a:endParaRPr lang="en-US" sz="2800" b="1" dirty="0">
              <a:latin typeface="Stencil" panose="040409050D0802020404" pitchFamily="82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53000" y="5486400"/>
            <a:ext cx="3886200" cy="1066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3600" b="1" dirty="0" smtClean="0">
                <a:latin typeface="Snap ITC" panose="04040A07060A02020202" pitchFamily="82" charset="0"/>
                <a:cs typeface="Times New Roman" pitchFamily="18" charset="0"/>
              </a:rPr>
              <a:t>Ice</a:t>
            </a:r>
            <a:endParaRPr lang="en-US" sz="3600" b="1" dirty="0">
              <a:latin typeface="Snap ITC" panose="04040A07060A02020202" pitchFamily="82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" y="30480"/>
            <a:ext cx="9128760" cy="682752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ffectLst>
            <a:glow rad="127000">
              <a:srgbClr val="92D050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8601" y="228600"/>
            <a:ext cx="8686799" cy="6416232"/>
            <a:chOff x="-499903" y="1337661"/>
            <a:chExt cx="7576767" cy="5443167"/>
          </a:xfrm>
        </p:grpSpPr>
        <p:pic>
          <p:nvPicPr>
            <p:cNvPr id="3" name="Picture 2" descr="rrr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28743" y="2759824"/>
              <a:ext cx="4386549" cy="4021004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-499903" y="1337661"/>
              <a:ext cx="7576767" cy="134223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b="1" i="1" dirty="0" smtClean="0">
                  <a:solidFill>
                    <a:srgbClr val="FF0000"/>
                  </a:solidFill>
                  <a:latin typeface="Cooper Black" panose="0208090404030B020404" pitchFamily="18" charset="0"/>
                  <a:cs typeface="Times New Roman" pitchFamily="18" charset="0"/>
                </a:rPr>
                <a:t>TRANSFORMATION</a:t>
              </a:r>
            </a:p>
            <a:p>
              <a:pPr algn="ctr"/>
              <a:r>
                <a:rPr lang="en-US" sz="4800" b="1" i="1" dirty="0" smtClean="0">
                  <a:solidFill>
                    <a:srgbClr val="FF0000"/>
                  </a:solidFill>
                  <a:latin typeface="Cooper Black" panose="0208090404030B020404" pitchFamily="18" charset="0"/>
                  <a:cs typeface="Times New Roman" pitchFamily="18" charset="0"/>
                </a:rPr>
                <a:t>(Affirmative to negative)</a:t>
              </a:r>
              <a:r>
                <a:rPr lang="en-US" sz="4800" dirty="0" smtClean="0">
                  <a:solidFill>
                    <a:srgbClr val="FF0000"/>
                  </a:solidFill>
                  <a:latin typeface="Cooper Black" panose="0208090404030B020404" pitchFamily="18" charset="0"/>
                  <a:cs typeface="Times New Roman" pitchFamily="18" charset="0"/>
                </a:rPr>
                <a:t> </a:t>
              </a:r>
              <a:endParaRPr lang="en-US" sz="4800" dirty="0">
                <a:solidFill>
                  <a:srgbClr val="FF0000"/>
                </a:solidFill>
                <a:latin typeface="Cooper Black" panose="0208090404030B020404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895600"/>
            <a:ext cx="8534400" cy="1066800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astelsSmooth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Tell what the transformation is.</a:t>
            </a:r>
            <a:endParaRPr lang="en-US" sz="48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4114800"/>
            <a:ext cx="8534400" cy="1143000"/>
          </a:xfrm>
          <a:prstGeom prst="rect">
            <a:avLst/>
          </a:pr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astelsSmooth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tell the rules for transformation from Affirmative to negative sentences.</a:t>
            </a:r>
            <a:endParaRPr lang="en-US" sz="40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5410200"/>
            <a:ext cx="8534400" cy="1143000"/>
          </a:xfrm>
          <a:prstGeom prst="rect">
            <a:avLst/>
          </a:prstGeom>
          <a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artisticLightScreen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transform  the Affirmative to negative sentences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600200"/>
            <a:ext cx="8610600" cy="1143000"/>
          </a:xfrm>
          <a:prstGeom prst="rect">
            <a:avLst/>
          </a:prstGeom>
          <a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6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Students will be able to</a:t>
            </a:r>
            <a:endParaRPr lang="en-US" sz="60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28600"/>
            <a:ext cx="8534400" cy="1219200"/>
          </a:xfrm>
          <a:prstGeom prst="rect">
            <a:avLst/>
          </a:prstGeom>
          <a:blipFill>
            <a:blip r:embed="rId9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Cooper Black" panose="0208090404030B020404" pitchFamily="18" charset="0"/>
                <a:cs typeface="Times New Roman" pitchFamily="18" charset="0"/>
              </a:rPr>
              <a:t>LEARNING  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Cooper Black" panose="0208090404030B020404" pitchFamily="18" charset="0"/>
                <a:cs typeface="Times New Roman" pitchFamily="18" charset="0"/>
              </a:rPr>
              <a:t>OUTCOME</a:t>
            </a:r>
            <a:endParaRPr lang="en-US" sz="4000" b="1" dirty="0">
              <a:solidFill>
                <a:schemeClr val="tx2">
                  <a:lumMod val="50000"/>
                </a:schemeClr>
              </a:solidFill>
              <a:latin typeface="Cooper Black" panose="0208090404030B020404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00B05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95400"/>
            <a:ext cx="8610600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Rule 1: Only/ alone/ merely → Replaced by → None but(person)/ nothing but(things)/ not more than or not less than(number)</a:t>
            </a:r>
            <a:br>
              <a:rPr lang="en-US" sz="2400" dirty="0" smtClean="0">
                <a:latin typeface="Andalus" pitchFamily="18" charset="-78"/>
                <a:cs typeface="Andalus" pitchFamily="18" charset="-78"/>
              </a:rPr>
            </a:b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Ex: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Aff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:   Only          Allah can help us.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3375" y="2743200"/>
            <a:ext cx="9144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Neg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3957935"/>
            <a:ext cx="86106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Aff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:    He has       only           a ball.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3962400"/>
            <a:ext cx="762000" cy="46166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Neg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: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5177135"/>
            <a:ext cx="86106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Aff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:    He has            only         ten taka.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5181600"/>
            <a:ext cx="7620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Neg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: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2743200"/>
            <a:ext cx="14478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None but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57400" y="3962400"/>
            <a:ext cx="1676400" cy="46166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nothing but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057400" y="5177135"/>
            <a:ext cx="19812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not more than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FF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1" animBg="1"/>
      <p:bldP spid="5" grpId="0" animBg="1"/>
      <p:bldP spid="6" grpId="0" animBg="1"/>
      <p:bldP spid="7" grpId="0" animBg="1"/>
      <p:bldP spid="8" grpId="0" animBg="1"/>
      <p:bldP spid="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066800"/>
            <a:ext cx="8686800" cy="830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Rule 2: Must/have to/has to → Replaced by → Cannot but/ Cannot help+ (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v+ing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).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814935"/>
            <a:ext cx="8610600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Aff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:     We  must                              obey    our parents.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819400"/>
            <a:ext cx="83820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Neg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3886200" y="2129135"/>
            <a:ext cx="457200" cy="461665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or</a:t>
            </a:r>
          </a:p>
        </p:txBody>
      </p:sp>
      <p:sp>
        <p:nvSpPr>
          <p:cNvPr id="6" name="Rectangle 5"/>
          <p:cNvSpPr/>
          <p:nvPr/>
        </p:nvSpPr>
        <p:spPr>
          <a:xfrm>
            <a:off x="1600200" y="2819400"/>
            <a:ext cx="37338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cannot     help       obeying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0200" y="2819400"/>
            <a:ext cx="160020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cannot but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371600"/>
            <a:ext cx="86106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Rule 3: Both----and → Replaced by → not only ---- but also.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2586335"/>
            <a:ext cx="86106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Ex: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Aff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:   Both         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Dolon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      and        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Dola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were excited.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590800"/>
            <a:ext cx="106680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 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Neg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: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2550" y="2590800"/>
            <a:ext cx="129540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Not only 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2590800"/>
            <a:ext cx="129540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but also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9595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8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er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3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5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6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7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722</Words>
  <Application>Microsoft Office PowerPoint</Application>
  <PresentationFormat>On-screen Show (4:3)</PresentationFormat>
  <Paragraphs>133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26</vt:i4>
      </vt:variant>
    </vt:vector>
  </HeadingPairs>
  <TitlesOfParts>
    <vt:vector size="44" baseType="lpstr">
      <vt:lpstr>Algerian</vt:lpstr>
      <vt:lpstr>Andalus</vt:lpstr>
      <vt:lpstr>Arabic Transparent</vt:lpstr>
      <vt:lpstr>Arial</vt:lpstr>
      <vt:lpstr>Calibri</vt:lpstr>
      <vt:lpstr>Calibri Light</vt:lpstr>
      <vt:lpstr>Century Gothic</vt:lpstr>
      <vt:lpstr>Colonna MT</vt:lpstr>
      <vt:lpstr>Cooper Black</vt:lpstr>
      <vt:lpstr>Snap ITC</vt:lpstr>
      <vt:lpstr>Stencil</vt:lpstr>
      <vt:lpstr>Times New Roman</vt:lpstr>
      <vt:lpstr>Verdana</vt:lpstr>
      <vt:lpstr>Wingdings 2</vt:lpstr>
      <vt:lpstr>Office Theme</vt:lpstr>
      <vt:lpstr>Verve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Charan High School</cp:lastModifiedBy>
  <cp:revision>71</cp:revision>
  <dcterms:created xsi:type="dcterms:W3CDTF">2006-08-16T00:00:00Z</dcterms:created>
  <dcterms:modified xsi:type="dcterms:W3CDTF">2020-01-20T13:45:34Z</dcterms:modified>
</cp:coreProperties>
</file>