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0" r:id="rId2"/>
    <p:sldId id="256" r:id="rId3"/>
    <p:sldId id="257" r:id="rId4"/>
    <p:sldId id="258" r:id="rId5"/>
    <p:sldId id="260" r:id="rId6"/>
    <p:sldId id="259" r:id="rId7"/>
    <p:sldId id="261" r:id="rId8"/>
    <p:sldId id="262" r:id="rId9"/>
    <p:sldId id="263" r:id="rId10"/>
    <p:sldId id="264" r:id="rId11"/>
    <p:sldId id="267" r:id="rId12"/>
    <p:sldId id="265" r:id="rId13"/>
    <p:sldId id="266" r:id="rId14"/>
    <p:sldId id="286" r:id="rId15"/>
    <p:sldId id="268" r:id="rId16"/>
    <p:sldId id="269" r:id="rId17"/>
    <p:sldId id="270" r:id="rId18"/>
    <p:sldId id="287" r:id="rId19"/>
    <p:sldId id="288" r:id="rId20"/>
    <p:sldId id="271" r:id="rId21"/>
    <p:sldId id="289" r:id="rId22"/>
    <p:sldId id="273" r:id="rId23"/>
    <p:sldId id="290" r:id="rId24"/>
    <p:sldId id="272" r:id="rId25"/>
    <p:sldId id="28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8" autoAdjust="0"/>
    <p:restoredTop sz="94660"/>
  </p:normalViewPr>
  <p:slideViewPr>
    <p:cSldViewPr>
      <p:cViewPr varScale="1">
        <p:scale>
          <a:sx n="66" d="100"/>
          <a:sy n="66" d="100"/>
        </p:scale>
        <p:origin x="816"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D23F04-7D6B-4880-B353-A2A967AD153E}" type="doc">
      <dgm:prSet loTypeId="urn:microsoft.com/office/officeart/2008/layout/RadialCluster" loCatId="cycle" qsTypeId="urn:microsoft.com/office/officeart/2005/8/quickstyle/3d2" qsCatId="3D" csTypeId="urn:microsoft.com/office/officeart/2005/8/colors/accent0_1" csCatId="mainScheme" phldr="1"/>
      <dgm:spPr/>
      <dgm:t>
        <a:bodyPr/>
        <a:lstStyle/>
        <a:p>
          <a:endParaRPr lang="en-US"/>
        </a:p>
      </dgm:t>
    </dgm:pt>
    <dgm:pt modelId="{70DCB446-B570-4579-9416-8CE906924C0D}">
      <dgm:prSet phldrT="[Text]" custT="1"/>
      <dgm:spPr/>
      <dgm:t>
        <a:bodyPr/>
        <a:lstStyle/>
        <a:p>
          <a:r>
            <a:rPr lang="bn-IN" sz="4000" b="1" dirty="0" smtClean="0">
              <a:latin typeface="NikoshBAN" panose="02000000000000000000" pitchFamily="2" charset="0"/>
              <a:cs typeface="NikoshBAN" panose="02000000000000000000" pitchFamily="2" charset="0"/>
            </a:rPr>
            <a:t>যুক্তফ্রন্ট</a:t>
          </a:r>
          <a:r>
            <a:rPr lang="bn-IN" sz="3500" dirty="0" smtClean="0"/>
            <a:t> </a:t>
          </a:r>
          <a:endParaRPr lang="en-US" sz="3500" dirty="0"/>
        </a:p>
      </dgm:t>
    </dgm:pt>
    <dgm:pt modelId="{D429F7D5-B934-4281-A05C-93B0B184BC9B}" type="parTrans" cxnId="{826C393B-C78D-4C03-A4B2-076309DEF742}">
      <dgm:prSet/>
      <dgm:spPr/>
      <dgm:t>
        <a:bodyPr/>
        <a:lstStyle/>
        <a:p>
          <a:endParaRPr lang="en-US"/>
        </a:p>
      </dgm:t>
    </dgm:pt>
    <dgm:pt modelId="{6A04471C-90CB-40B0-A58A-40DA937DC71B}" type="sibTrans" cxnId="{826C393B-C78D-4C03-A4B2-076309DEF742}">
      <dgm:prSet/>
      <dgm:spPr/>
      <dgm:t>
        <a:bodyPr/>
        <a:lstStyle/>
        <a:p>
          <a:endParaRPr lang="en-US"/>
        </a:p>
      </dgm:t>
    </dgm:pt>
    <dgm:pt modelId="{383A3D27-C400-41C9-A67E-5CA2C4F8AF8A}">
      <dgm:prSet phldrT="[Text]" custT="1"/>
      <dgm:spPr/>
      <dgm:t>
        <a:bodyPr/>
        <a:lstStyle/>
        <a:p>
          <a:r>
            <a:rPr lang="bn-IN" sz="2400" b="0" dirty="0" smtClean="0">
              <a:latin typeface="NikoshBAN" panose="02000000000000000000" pitchFamily="2" charset="0"/>
              <a:cs typeface="NikoshBAN" panose="02000000000000000000" pitchFamily="2" charset="0"/>
            </a:rPr>
            <a:t>কৃষক শ্রমিক পার্টি</a:t>
          </a:r>
          <a:endParaRPr lang="en-US" sz="2400" b="0" dirty="0">
            <a:latin typeface="NikoshBAN" panose="02000000000000000000" pitchFamily="2" charset="0"/>
            <a:cs typeface="NikoshBAN" panose="02000000000000000000" pitchFamily="2" charset="0"/>
          </a:endParaRPr>
        </a:p>
      </dgm:t>
    </dgm:pt>
    <dgm:pt modelId="{A7271A81-9B4D-48DC-BA26-677F5CA6B3F5}" type="parTrans" cxnId="{0BFF1BDB-AD7E-4AB4-A2CF-152BBBBCC43E}">
      <dgm:prSet/>
      <dgm:spPr/>
      <dgm:t>
        <a:bodyPr/>
        <a:lstStyle/>
        <a:p>
          <a:endParaRPr lang="en-US"/>
        </a:p>
      </dgm:t>
    </dgm:pt>
    <dgm:pt modelId="{83222905-D2E9-4C0C-970B-557F0B9D2C45}" type="sibTrans" cxnId="{0BFF1BDB-AD7E-4AB4-A2CF-152BBBBCC43E}">
      <dgm:prSet/>
      <dgm:spPr/>
      <dgm:t>
        <a:bodyPr/>
        <a:lstStyle/>
        <a:p>
          <a:endParaRPr lang="en-US"/>
        </a:p>
      </dgm:t>
    </dgm:pt>
    <dgm:pt modelId="{CBCDCD44-AAD4-462B-A759-2BCD282486A4}">
      <dgm:prSet phldrT="[Text]" custT="1"/>
      <dgm:spPr/>
      <dgm:t>
        <a:bodyPr/>
        <a:lstStyle/>
        <a:p>
          <a:r>
            <a:rPr lang="bn-IN" sz="2000" dirty="0" smtClean="0">
              <a:latin typeface="NikoshBAN" panose="02000000000000000000" pitchFamily="2" charset="0"/>
              <a:cs typeface="NikoshBAN" panose="02000000000000000000" pitchFamily="2" charset="0"/>
            </a:rPr>
            <a:t>নেজামে ইসলাম  </a:t>
          </a:r>
          <a:endParaRPr lang="en-US" sz="2000" dirty="0">
            <a:latin typeface="NikoshBAN" panose="02000000000000000000" pitchFamily="2" charset="0"/>
            <a:cs typeface="NikoshBAN" panose="02000000000000000000" pitchFamily="2" charset="0"/>
          </a:endParaRPr>
        </a:p>
      </dgm:t>
    </dgm:pt>
    <dgm:pt modelId="{EFDC5797-2C35-439A-8136-801DB61AE45F}" type="parTrans" cxnId="{64E802E2-2DBA-42F9-BFD1-DE5DC4D3BE4D}">
      <dgm:prSet/>
      <dgm:spPr/>
      <dgm:t>
        <a:bodyPr/>
        <a:lstStyle/>
        <a:p>
          <a:endParaRPr lang="en-US"/>
        </a:p>
      </dgm:t>
    </dgm:pt>
    <dgm:pt modelId="{E031D1A2-A33A-4B70-AD80-4C42BBA29BEB}" type="sibTrans" cxnId="{64E802E2-2DBA-42F9-BFD1-DE5DC4D3BE4D}">
      <dgm:prSet/>
      <dgm:spPr/>
      <dgm:t>
        <a:bodyPr/>
        <a:lstStyle/>
        <a:p>
          <a:endParaRPr lang="en-US"/>
        </a:p>
      </dgm:t>
    </dgm:pt>
    <dgm:pt modelId="{555EFB44-DE29-49D1-AC94-C2F4DBF15AF9}">
      <dgm:prSet phldrT="[Text]"/>
      <dgm:spPr/>
      <dgm:t>
        <a:bodyPr/>
        <a:lstStyle/>
        <a:p>
          <a:r>
            <a:rPr lang="bn-IN" b="0" dirty="0" smtClean="0">
              <a:latin typeface="NikoshBAN" panose="02000000000000000000" pitchFamily="2" charset="0"/>
              <a:cs typeface="NikoshBAN" panose="02000000000000000000" pitchFamily="2" charset="0"/>
            </a:rPr>
            <a:t>আওয়ামী মুসলিম লীগ </a:t>
          </a:r>
          <a:endParaRPr lang="en-US" b="0" dirty="0">
            <a:latin typeface="NikoshBAN" panose="02000000000000000000" pitchFamily="2" charset="0"/>
            <a:cs typeface="NikoshBAN" panose="02000000000000000000" pitchFamily="2" charset="0"/>
          </a:endParaRPr>
        </a:p>
      </dgm:t>
    </dgm:pt>
    <dgm:pt modelId="{03CB1198-8A62-4272-ADC5-75935659F6BF}" type="parTrans" cxnId="{9E2DAB2E-D947-4A90-B4F0-8C0F60FC72D4}">
      <dgm:prSet/>
      <dgm:spPr/>
      <dgm:t>
        <a:bodyPr/>
        <a:lstStyle/>
        <a:p>
          <a:endParaRPr lang="en-US"/>
        </a:p>
      </dgm:t>
    </dgm:pt>
    <dgm:pt modelId="{A7C11235-63E9-44F6-A055-2795276BCD2C}" type="sibTrans" cxnId="{9E2DAB2E-D947-4A90-B4F0-8C0F60FC72D4}">
      <dgm:prSet/>
      <dgm:spPr/>
      <dgm:t>
        <a:bodyPr/>
        <a:lstStyle/>
        <a:p>
          <a:endParaRPr lang="en-US"/>
        </a:p>
      </dgm:t>
    </dgm:pt>
    <dgm:pt modelId="{5772EE91-B8C8-4463-B8A6-F43F4AF46BBA}">
      <dgm:prSet custT="1"/>
      <dgm:spPr/>
      <dgm:t>
        <a:bodyPr/>
        <a:lstStyle/>
        <a:p>
          <a:r>
            <a:rPr lang="bn-IN" sz="2400" dirty="0" smtClean="0">
              <a:latin typeface="NikoshBAN" panose="02000000000000000000" pitchFamily="2" charset="0"/>
              <a:cs typeface="NikoshBAN" panose="02000000000000000000" pitchFamily="2" charset="0"/>
            </a:rPr>
            <a:t>গণতন্ত্রী দল। </a:t>
          </a:r>
          <a:endParaRPr lang="en-US" sz="2400" dirty="0"/>
        </a:p>
      </dgm:t>
    </dgm:pt>
    <dgm:pt modelId="{C611A074-C5D7-4BD1-8926-24F6BFB0FD51}" type="parTrans" cxnId="{22E85610-F528-4593-94E0-82F33379E466}">
      <dgm:prSet/>
      <dgm:spPr/>
      <dgm:t>
        <a:bodyPr/>
        <a:lstStyle/>
        <a:p>
          <a:endParaRPr lang="en-US"/>
        </a:p>
      </dgm:t>
    </dgm:pt>
    <dgm:pt modelId="{6841E622-599F-4A4C-A096-2E4A91FC50C1}" type="sibTrans" cxnId="{22E85610-F528-4593-94E0-82F33379E466}">
      <dgm:prSet/>
      <dgm:spPr/>
      <dgm:t>
        <a:bodyPr/>
        <a:lstStyle/>
        <a:p>
          <a:endParaRPr lang="en-US"/>
        </a:p>
      </dgm:t>
    </dgm:pt>
    <dgm:pt modelId="{83871D0E-F2B5-4D80-9EF9-7432602AECD8}" type="pres">
      <dgm:prSet presAssocID="{50D23F04-7D6B-4880-B353-A2A967AD153E}" presName="Name0" presStyleCnt="0">
        <dgm:presLayoutVars>
          <dgm:chMax val="1"/>
          <dgm:chPref val="1"/>
          <dgm:dir/>
          <dgm:animOne val="branch"/>
          <dgm:animLvl val="lvl"/>
        </dgm:presLayoutVars>
      </dgm:prSet>
      <dgm:spPr/>
      <dgm:t>
        <a:bodyPr/>
        <a:lstStyle/>
        <a:p>
          <a:endParaRPr lang="en-US"/>
        </a:p>
      </dgm:t>
    </dgm:pt>
    <dgm:pt modelId="{4874972C-3796-46DB-951A-D5DAB4240334}" type="pres">
      <dgm:prSet presAssocID="{70DCB446-B570-4579-9416-8CE906924C0D}" presName="singleCycle" presStyleCnt="0"/>
      <dgm:spPr/>
      <dgm:t>
        <a:bodyPr/>
        <a:lstStyle/>
        <a:p>
          <a:endParaRPr lang="en-US"/>
        </a:p>
      </dgm:t>
    </dgm:pt>
    <dgm:pt modelId="{86037F53-238B-4A9D-98D5-024C5C9692D9}" type="pres">
      <dgm:prSet presAssocID="{70DCB446-B570-4579-9416-8CE906924C0D}" presName="singleCenter" presStyleLbl="node1" presStyleIdx="0" presStyleCnt="5" custScaleX="218455" custLinFactNeighborX="2320" custLinFactNeighborY="-47606">
        <dgm:presLayoutVars>
          <dgm:chMax val="7"/>
          <dgm:chPref val="7"/>
        </dgm:presLayoutVars>
      </dgm:prSet>
      <dgm:spPr/>
      <dgm:t>
        <a:bodyPr/>
        <a:lstStyle/>
        <a:p>
          <a:endParaRPr lang="en-US"/>
        </a:p>
      </dgm:t>
    </dgm:pt>
    <dgm:pt modelId="{5F223A0F-24F4-499C-B3B6-698FC04DB5A5}" type="pres">
      <dgm:prSet presAssocID="{A7271A81-9B4D-48DC-BA26-677F5CA6B3F5}" presName="Name56" presStyleLbl="parChTrans1D2" presStyleIdx="0" presStyleCnt="4"/>
      <dgm:spPr/>
      <dgm:t>
        <a:bodyPr/>
        <a:lstStyle/>
        <a:p>
          <a:endParaRPr lang="en-US"/>
        </a:p>
      </dgm:t>
    </dgm:pt>
    <dgm:pt modelId="{F7FD596B-A219-40FE-A73C-3BAEDE0DB189}" type="pres">
      <dgm:prSet presAssocID="{383A3D27-C400-41C9-A67E-5CA2C4F8AF8A}" presName="text0" presStyleLbl="node1" presStyleIdx="1" presStyleCnt="5" custScaleX="276121" custRadScaleRad="111795" custRadScaleInc="-312993">
        <dgm:presLayoutVars>
          <dgm:bulletEnabled val="1"/>
        </dgm:presLayoutVars>
      </dgm:prSet>
      <dgm:spPr/>
      <dgm:t>
        <a:bodyPr/>
        <a:lstStyle/>
        <a:p>
          <a:endParaRPr lang="en-US"/>
        </a:p>
      </dgm:t>
    </dgm:pt>
    <dgm:pt modelId="{E9254477-768A-4284-9A28-8FEE384368BD}" type="pres">
      <dgm:prSet presAssocID="{EFDC5797-2C35-439A-8136-801DB61AE45F}" presName="Name56" presStyleLbl="parChTrans1D2" presStyleIdx="1" presStyleCnt="4"/>
      <dgm:spPr/>
      <dgm:t>
        <a:bodyPr/>
        <a:lstStyle/>
        <a:p>
          <a:endParaRPr lang="en-US"/>
        </a:p>
      </dgm:t>
    </dgm:pt>
    <dgm:pt modelId="{10C2741A-5CED-4458-93C8-ABDCC27E0E0B}" type="pres">
      <dgm:prSet presAssocID="{CBCDCD44-AAD4-462B-A759-2BCD282486A4}" presName="text0" presStyleLbl="node1" presStyleIdx="2" presStyleCnt="5" custScaleX="287432" custRadScaleRad="121429" custRadScaleInc="101236">
        <dgm:presLayoutVars>
          <dgm:bulletEnabled val="1"/>
        </dgm:presLayoutVars>
      </dgm:prSet>
      <dgm:spPr/>
      <dgm:t>
        <a:bodyPr/>
        <a:lstStyle/>
        <a:p>
          <a:endParaRPr lang="en-US"/>
        </a:p>
      </dgm:t>
    </dgm:pt>
    <dgm:pt modelId="{75CAEA61-D873-4B0F-85BA-12837EC41442}" type="pres">
      <dgm:prSet presAssocID="{03CB1198-8A62-4272-ADC5-75935659F6BF}" presName="Name56" presStyleLbl="parChTrans1D2" presStyleIdx="2" presStyleCnt="4"/>
      <dgm:spPr/>
      <dgm:t>
        <a:bodyPr/>
        <a:lstStyle/>
        <a:p>
          <a:endParaRPr lang="en-US"/>
        </a:p>
      </dgm:t>
    </dgm:pt>
    <dgm:pt modelId="{7F5EA403-481D-429A-91E5-F0E11C3AEF49}" type="pres">
      <dgm:prSet presAssocID="{555EFB44-DE29-49D1-AC94-C2F4DBF15AF9}" presName="text0" presStyleLbl="node1" presStyleIdx="3" presStyleCnt="5" custScaleX="308562" custRadScaleRad="150340" custRadScaleInc="174324">
        <dgm:presLayoutVars>
          <dgm:bulletEnabled val="1"/>
        </dgm:presLayoutVars>
      </dgm:prSet>
      <dgm:spPr/>
      <dgm:t>
        <a:bodyPr/>
        <a:lstStyle/>
        <a:p>
          <a:endParaRPr lang="en-US"/>
        </a:p>
      </dgm:t>
    </dgm:pt>
    <dgm:pt modelId="{AE8DE6EF-1299-404A-8854-0BE8567F75B1}" type="pres">
      <dgm:prSet presAssocID="{C611A074-C5D7-4BD1-8926-24F6BFB0FD51}" presName="Name56" presStyleLbl="parChTrans1D2" presStyleIdx="3" presStyleCnt="4"/>
      <dgm:spPr/>
      <dgm:t>
        <a:bodyPr/>
        <a:lstStyle/>
        <a:p>
          <a:endParaRPr lang="en-US"/>
        </a:p>
      </dgm:t>
    </dgm:pt>
    <dgm:pt modelId="{AFDD4332-DD66-430A-8D24-A42078119B39}" type="pres">
      <dgm:prSet presAssocID="{5772EE91-B8C8-4463-B8A6-F43F4AF46BBA}" presName="text0" presStyleLbl="node1" presStyleIdx="4" presStyleCnt="5" custScaleX="309442" custRadScaleRad="203013" custRadScaleInc="-381044">
        <dgm:presLayoutVars>
          <dgm:bulletEnabled val="1"/>
        </dgm:presLayoutVars>
      </dgm:prSet>
      <dgm:spPr/>
      <dgm:t>
        <a:bodyPr/>
        <a:lstStyle/>
        <a:p>
          <a:endParaRPr lang="en-US"/>
        </a:p>
      </dgm:t>
    </dgm:pt>
  </dgm:ptLst>
  <dgm:cxnLst>
    <dgm:cxn modelId="{64E802E2-2DBA-42F9-BFD1-DE5DC4D3BE4D}" srcId="{70DCB446-B570-4579-9416-8CE906924C0D}" destId="{CBCDCD44-AAD4-462B-A759-2BCD282486A4}" srcOrd="1" destOrd="0" parTransId="{EFDC5797-2C35-439A-8136-801DB61AE45F}" sibTransId="{E031D1A2-A33A-4B70-AD80-4C42BBA29BEB}"/>
    <dgm:cxn modelId="{85F87195-90B2-40E8-BDAF-25CCED95CA1D}" type="presOf" srcId="{555EFB44-DE29-49D1-AC94-C2F4DBF15AF9}" destId="{7F5EA403-481D-429A-91E5-F0E11C3AEF49}" srcOrd="0" destOrd="0" presId="urn:microsoft.com/office/officeart/2008/layout/RadialCluster"/>
    <dgm:cxn modelId="{9E2DAB2E-D947-4A90-B4F0-8C0F60FC72D4}" srcId="{70DCB446-B570-4579-9416-8CE906924C0D}" destId="{555EFB44-DE29-49D1-AC94-C2F4DBF15AF9}" srcOrd="2" destOrd="0" parTransId="{03CB1198-8A62-4272-ADC5-75935659F6BF}" sibTransId="{A7C11235-63E9-44F6-A055-2795276BCD2C}"/>
    <dgm:cxn modelId="{826C393B-C78D-4C03-A4B2-076309DEF742}" srcId="{50D23F04-7D6B-4880-B353-A2A967AD153E}" destId="{70DCB446-B570-4579-9416-8CE906924C0D}" srcOrd="0" destOrd="0" parTransId="{D429F7D5-B934-4281-A05C-93B0B184BC9B}" sibTransId="{6A04471C-90CB-40B0-A58A-40DA937DC71B}"/>
    <dgm:cxn modelId="{22E85610-F528-4593-94E0-82F33379E466}" srcId="{70DCB446-B570-4579-9416-8CE906924C0D}" destId="{5772EE91-B8C8-4463-B8A6-F43F4AF46BBA}" srcOrd="3" destOrd="0" parTransId="{C611A074-C5D7-4BD1-8926-24F6BFB0FD51}" sibTransId="{6841E622-599F-4A4C-A096-2E4A91FC50C1}"/>
    <dgm:cxn modelId="{0298CF9E-0ED9-42A7-A1F3-C2783440A78E}" type="presOf" srcId="{03CB1198-8A62-4272-ADC5-75935659F6BF}" destId="{75CAEA61-D873-4B0F-85BA-12837EC41442}" srcOrd="0" destOrd="0" presId="urn:microsoft.com/office/officeart/2008/layout/RadialCluster"/>
    <dgm:cxn modelId="{14BDD288-7F6D-46D4-85BE-8F89B1BFD36D}" type="presOf" srcId="{A7271A81-9B4D-48DC-BA26-677F5CA6B3F5}" destId="{5F223A0F-24F4-499C-B3B6-698FC04DB5A5}" srcOrd="0" destOrd="0" presId="urn:microsoft.com/office/officeart/2008/layout/RadialCluster"/>
    <dgm:cxn modelId="{D1AC4F9F-C9DD-4003-92D1-C5CF797FF5F5}" type="presOf" srcId="{5772EE91-B8C8-4463-B8A6-F43F4AF46BBA}" destId="{AFDD4332-DD66-430A-8D24-A42078119B39}" srcOrd="0" destOrd="0" presId="urn:microsoft.com/office/officeart/2008/layout/RadialCluster"/>
    <dgm:cxn modelId="{E6EAEA4B-EF58-415D-95E7-8957A08C0E28}" type="presOf" srcId="{CBCDCD44-AAD4-462B-A759-2BCD282486A4}" destId="{10C2741A-5CED-4458-93C8-ABDCC27E0E0B}" srcOrd="0" destOrd="0" presId="urn:microsoft.com/office/officeart/2008/layout/RadialCluster"/>
    <dgm:cxn modelId="{89C004E9-1243-4FFA-8C08-BB83C6AF58D8}" type="presOf" srcId="{383A3D27-C400-41C9-A67E-5CA2C4F8AF8A}" destId="{F7FD596B-A219-40FE-A73C-3BAEDE0DB189}" srcOrd="0" destOrd="0" presId="urn:microsoft.com/office/officeart/2008/layout/RadialCluster"/>
    <dgm:cxn modelId="{1D6F4F1A-9291-4BCD-A33E-F2A7EF2E5674}" type="presOf" srcId="{C611A074-C5D7-4BD1-8926-24F6BFB0FD51}" destId="{AE8DE6EF-1299-404A-8854-0BE8567F75B1}" srcOrd="0" destOrd="0" presId="urn:microsoft.com/office/officeart/2008/layout/RadialCluster"/>
    <dgm:cxn modelId="{8CD99151-F50A-4876-8471-09E18A4297DF}" type="presOf" srcId="{70DCB446-B570-4579-9416-8CE906924C0D}" destId="{86037F53-238B-4A9D-98D5-024C5C9692D9}" srcOrd="0" destOrd="0" presId="urn:microsoft.com/office/officeart/2008/layout/RadialCluster"/>
    <dgm:cxn modelId="{FD2A2CA7-7F19-42E1-AFF2-958052412B4B}" type="presOf" srcId="{EFDC5797-2C35-439A-8136-801DB61AE45F}" destId="{E9254477-768A-4284-9A28-8FEE384368BD}" srcOrd="0" destOrd="0" presId="urn:microsoft.com/office/officeart/2008/layout/RadialCluster"/>
    <dgm:cxn modelId="{0BFF1BDB-AD7E-4AB4-A2CF-152BBBBCC43E}" srcId="{70DCB446-B570-4579-9416-8CE906924C0D}" destId="{383A3D27-C400-41C9-A67E-5CA2C4F8AF8A}" srcOrd="0" destOrd="0" parTransId="{A7271A81-9B4D-48DC-BA26-677F5CA6B3F5}" sibTransId="{83222905-D2E9-4C0C-970B-557F0B9D2C45}"/>
    <dgm:cxn modelId="{06D434E5-4132-4B44-99A5-F72EAD1A417A}" type="presOf" srcId="{50D23F04-7D6B-4880-B353-A2A967AD153E}" destId="{83871D0E-F2B5-4D80-9EF9-7432602AECD8}" srcOrd="0" destOrd="0" presId="urn:microsoft.com/office/officeart/2008/layout/RadialCluster"/>
    <dgm:cxn modelId="{18B04589-5675-4743-916C-1824DD8C3D54}" type="presParOf" srcId="{83871D0E-F2B5-4D80-9EF9-7432602AECD8}" destId="{4874972C-3796-46DB-951A-D5DAB4240334}" srcOrd="0" destOrd="0" presId="urn:microsoft.com/office/officeart/2008/layout/RadialCluster"/>
    <dgm:cxn modelId="{2D313CD5-DB0B-4B87-AD85-0C938A7FDA8A}" type="presParOf" srcId="{4874972C-3796-46DB-951A-D5DAB4240334}" destId="{86037F53-238B-4A9D-98D5-024C5C9692D9}" srcOrd="0" destOrd="0" presId="urn:microsoft.com/office/officeart/2008/layout/RadialCluster"/>
    <dgm:cxn modelId="{93BA0A61-533A-462F-A8A5-65C08EA9989A}" type="presParOf" srcId="{4874972C-3796-46DB-951A-D5DAB4240334}" destId="{5F223A0F-24F4-499C-B3B6-698FC04DB5A5}" srcOrd="1" destOrd="0" presId="urn:microsoft.com/office/officeart/2008/layout/RadialCluster"/>
    <dgm:cxn modelId="{7EDEA0F6-F1FE-4D5C-8E4B-80D2130A2A44}" type="presParOf" srcId="{4874972C-3796-46DB-951A-D5DAB4240334}" destId="{F7FD596B-A219-40FE-A73C-3BAEDE0DB189}" srcOrd="2" destOrd="0" presId="urn:microsoft.com/office/officeart/2008/layout/RadialCluster"/>
    <dgm:cxn modelId="{8652FEEC-DCC5-4404-ACC2-57A11DE36597}" type="presParOf" srcId="{4874972C-3796-46DB-951A-D5DAB4240334}" destId="{E9254477-768A-4284-9A28-8FEE384368BD}" srcOrd="3" destOrd="0" presId="urn:microsoft.com/office/officeart/2008/layout/RadialCluster"/>
    <dgm:cxn modelId="{4AA818B6-192B-4950-A0CA-5F9A4A70373F}" type="presParOf" srcId="{4874972C-3796-46DB-951A-D5DAB4240334}" destId="{10C2741A-5CED-4458-93C8-ABDCC27E0E0B}" srcOrd="4" destOrd="0" presId="urn:microsoft.com/office/officeart/2008/layout/RadialCluster"/>
    <dgm:cxn modelId="{A4979855-C91E-4FAC-9034-C3EDCA3D1B4B}" type="presParOf" srcId="{4874972C-3796-46DB-951A-D5DAB4240334}" destId="{75CAEA61-D873-4B0F-85BA-12837EC41442}" srcOrd="5" destOrd="0" presId="urn:microsoft.com/office/officeart/2008/layout/RadialCluster"/>
    <dgm:cxn modelId="{5A2390DB-448E-411D-9488-F0326153E251}" type="presParOf" srcId="{4874972C-3796-46DB-951A-D5DAB4240334}" destId="{7F5EA403-481D-429A-91E5-F0E11C3AEF49}" srcOrd="6" destOrd="0" presId="urn:microsoft.com/office/officeart/2008/layout/RadialCluster"/>
    <dgm:cxn modelId="{2B482F22-2A1B-4B11-8305-191EE989338E}" type="presParOf" srcId="{4874972C-3796-46DB-951A-D5DAB4240334}" destId="{AE8DE6EF-1299-404A-8854-0BE8567F75B1}" srcOrd="7" destOrd="0" presId="urn:microsoft.com/office/officeart/2008/layout/RadialCluster"/>
    <dgm:cxn modelId="{11B12882-8A61-4079-BF5C-CE5B49663C3F}" type="presParOf" srcId="{4874972C-3796-46DB-951A-D5DAB4240334}" destId="{AFDD4332-DD66-430A-8D24-A42078119B39}" srcOrd="8"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037F53-238B-4A9D-98D5-024C5C9692D9}">
      <dsp:nvSpPr>
        <dsp:cNvPr id="0" name=""/>
        <dsp:cNvSpPr/>
      </dsp:nvSpPr>
      <dsp:spPr>
        <a:xfrm>
          <a:off x="2498041" y="0"/>
          <a:ext cx="2209792" cy="1011555"/>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a:lnSpc>
              <a:spcPct val="90000"/>
            </a:lnSpc>
            <a:spcBef>
              <a:spcPct val="0"/>
            </a:spcBef>
            <a:spcAft>
              <a:spcPct val="35000"/>
            </a:spcAft>
          </a:pPr>
          <a:r>
            <a:rPr lang="bn-IN" sz="4000" b="1" kern="1200" dirty="0" smtClean="0">
              <a:latin typeface="NikoshBAN" panose="02000000000000000000" pitchFamily="2" charset="0"/>
              <a:cs typeface="NikoshBAN" panose="02000000000000000000" pitchFamily="2" charset="0"/>
            </a:rPr>
            <a:t>যুক্তফ্রন্ট</a:t>
          </a:r>
          <a:r>
            <a:rPr lang="bn-IN" sz="3500" kern="1200" dirty="0" smtClean="0"/>
            <a:t> </a:t>
          </a:r>
          <a:endParaRPr lang="en-US" sz="3500" kern="1200" dirty="0"/>
        </a:p>
      </dsp:txBody>
      <dsp:txXfrm>
        <a:off x="2547421" y="49380"/>
        <a:ext cx="2111032" cy="912795"/>
      </dsp:txXfrm>
    </dsp:sp>
    <dsp:sp modelId="{5F223A0F-24F4-499C-B3B6-698FC04DB5A5}">
      <dsp:nvSpPr>
        <dsp:cNvPr id="0" name=""/>
        <dsp:cNvSpPr/>
      </dsp:nvSpPr>
      <dsp:spPr>
        <a:xfrm rot="6800534">
          <a:off x="2241845" y="1763077"/>
          <a:ext cx="1637028" cy="0"/>
        </a:xfrm>
        <a:custGeom>
          <a:avLst/>
          <a:gdLst/>
          <a:ahLst/>
          <a:cxnLst/>
          <a:rect l="0" t="0" r="0" b="0"/>
          <a:pathLst>
            <a:path>
              <a:moveTo>
                <a:pt x="0" y="0"/>
              </a:moveTo>
              <a:lnTo>
                <a:pt x="1637028" y="0"/>
              </a:lnTo>
            </a:path>
          </a:pathLst>
        </a:custGeom>
        <a:noFill/>
        <a:ln w="25400" cap="flat" cmpd="sng" algn="ctr">
          <a:solidFill>
            <a:schemeClr val="dk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7FD596B-A219-40FE-A73C-3BAEDE0DB189}">
      <dsp:nvSpPr>
        <dsp:cNvPr id="0" name=""/>
        <dsp:cNvSpPr/>
      </dsp:nvSpPr>
      <dsp:spPr>
        <a:xfrm>
          <a:off x="1654115" y="2514599"/>
          <a:ext cx="1871387" cy="677741"/>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bn-IN" sz="2400" b="0" kern="1200" dirty="0" smtClean="0">
              <a:latin typeface="NikoshBAN" panose="02000000000000000000" pitchFamily="2" charset="0"/>
              <a:cs typeface="NikoshBAN" panose="02000000000000000000" pitchFamily="2" charset="0"/>
            </a:rPr>
            <a:t>কৃষক শ্রমিক পার্টি</a:t>
          </a:r>
          <a:endParaRPr lang="en-US" sz="2400" b="0" kern="1200" dirty="0">
            <a:latin typeface="NikoshBAN" panose="02000000000000000000" pitchFamily="2" charset="0"/>
            <a:cs typeface="NikoshBAN" panose="02000000000000000000" pitchFamily="2" charset="0"/>
          </a:endParaRPr>
        </a:p>
      </dsp:txBody>
      <dsp:txXfrm>
        <a:off x="1687200" y="2547684"/>
        <a:ext cx="1805217" cy="611571"/>
      </dsp:txXfrm>
    </dsp:sp>
    <dsp:sp modelId="{E9254477-768A-4284-9A28-8FEE384368BD}">
      <dsp:nvSpPr>
        <dsp:cNvPr id="0" name=""/>
        <dsp:cNvSpPr/>
      </dsp:nvSpPr>
      <dsp:spPr>
        <a:xfrm rot="3914633">
          <a:off x="3355145" y="1763077"/>
          <a:ext cx="1655157" cy="0"/>
        </a:xfrm>
        <a:custGeom>
          <a:avLst/>
          <a:gdLst/>
          <a:ahLst/>
          <a:cxnLst/>
          <a:rect l="0" t="0" r="0" b="0"/>
          <a:pathLst>
            <a:path>
              <a:moveTo>
                <a:pt x="0" y="0"/>
              </a:moveTo>
              <a:lnTo>
                <a:pt x="1655157" y="0"/>
              </a:lnTo>
            </a:path>
          </a:pathLst>
        </a:custGeom>
        <a:noFill/>
        <a:ln w="25400" cap="flat" cmpd="sng" algn="ctr">
          <a:solidFill>
            <a:schemeClr val="dk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0C2741A-5CED-4458-93C8-ABDCC27E0E0B}">
      <dsp:nvSpPr>
        <dsp:cNvPr id="0" name=""/>
        <dsp:cNvSpPr/>
      </dsp:nvSpPr>
      <dsp:spPr>
        <a:xfrm>
          <a:off x="3711520" y="2514600"/>
          <a:ext cx="1948046" cy="677741"/>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bn-IN" sz="2000" kern="1200" dirty="0" smtClean="0">
              <a:latin typeface="NikoshBAN" panose="02000000000000000000" pitchFamily="2" charset="0"/>
              <a:cs typeface="NikoshBAN" panose="02000000000000000000" pitchFamily="2" charset="0"/>
            </a:rPr>
            <a:t>নেজামে ইসলাম  </a:t>
          </a:r>
          <a:endParaRPr lang="en-US" sz="2000" kern="1200" dirty="0">
            <a:latin typeface="NikoshBAN" panose="02000000000000000000" pitchFamily="2" charset="0"/>
            <a:cs typeface="NikoshBAN" panose="02000000000000000000" pitchFamily="2" charset="0"/>
          </a:endParaRPr>
        </a:p>
      </dsp:txBody>
      <dsp:txXfrm>
        <a:off x="3744605" y="2547685"/>
        <a:ext cx="1881876" cy="611571"/>
      </dsp:txXfrm>
    </dsp:sp>
    <dsp:sp modelId="{75CAEA61-D873-4B0F-85BA-12837EC41442}">
      <dsp:nvSpPr>
        <dsp:cNvPr id="0" name=""/>
        <dsp:cNvSpPr/>
      </dsp:nvSpPr>
      <dsp:spPr>
        <a:xfrm rot="8533568">
          <a:off x="1867270" y="1382075"/>
          <a:ext cx="1209771" cy="0"/>
        </a:xfrm>
        <a:custGeom>
          <a:avLst/>
          <a:gdLst/>
          <a:ahLst/>
          <a:cxnLst/>
          <a:rect l="0" t="0" r="0" b="0"/>
          <a:pathLst>
            <a:path>
              <a:moveTo>
                <a:pt x="0" y="0"/>
              </a:moveTo>
              <a:lnTo>
                <a:pt x="1209771" y="0"/>
              </a:lnTo>
            </a:path>
          </a:pathLst>
        </a:custGeom>
        <a:noFill/>
        <a:ln w="25400" cap="flat" cmpd="sng" algn="ctr">
          <a:solidFill>
            <a:schemeClr val="dk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F5EA403-481D-429A-91E5-F0E11C3AEF49}">
      <dsp:nvSpPr>
        <dsp:cNvPr id="0" name=""/>
        <dsp:cNvSpPr/>
      </dsp:nvSpPr>
      <dsp:spPr>
        <a:xfrm>
          <a:off x="511125" y="1752596"/>
          <a:ext cx="2091253" cy="677741"/>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bn-IN" sz="2200" b="0" kern="1200" dirty="0" smtClean="0">
              <a:latin typeface="NikoshBAN" panose="02000000000000000000" pitchFamily="2" charset="0"/>
              <a:cs typeface="NikoshBAN" panose="02000000000000000000" pitchFamily="2" charset="0"/>
            </a:rPr>
            <a:t>আওয়ামী মুসলিম লীগ </a:t>
          </a:r>
          <a:endParaRPr lang="en-US" sz="2200" b="0" kern="1200" dirty="0">
            <a:latin typeface="NikoshBAN" panose="02000000000000000000" pitchFamily="2" charset="0"/>
            <a:cs typeface="NikoshBAN" panose="02000000000000000000" pitchFamily="2" charset="0"/>
          </a:endParaRPr>
        </a:p>
      </dsp:txBody>
      <dsp:txXfrm>
        <a:off x="544210" y="1785681"/>
        <a:ext cx="2025083" cy="611571"/>
      </dsp:txXfrm>
    </dsp:sp>
    <dsp:sp modelId="{AE8DE6EF-1299-404A-8854-0BE8567F75B1}">
      <dsp:nvSpPr>
        <dsp:cNvPr id="0" name=""/>
        <dsp:cNvSpPr/>
      </dsp:nvSpPr>
      <dsp:spPr>
        <a:xfrm rot="2037381">
          <a:off x="4240890" y="1382080"/>
          <a:ext cx="1326714" cy="0"/>
        </a:xfrm>
        <a:custGeom>
          <a:avLst/>
          <a:gdLst/>
          <a:ahLst/>
          <a:cxnLst/>
          <a:rect l="0" t="0" r="0" b="0"/>
          <a:pathLst>
            <a:path>
              <a:moveTo>
                <a:pt x="0" y="0"/>
              </a:moveTo>
              <a:lnTo>
                <a:pt x="1326714" y="0"/>
              </a:lnTo>
            </a:path>
          </a:pathLst>
        </a:custGeom>
        <a:noFill/>
        <a:ln w="25400" cap="flat" cmpd="sng" algn="ctr">
          <a:solidFill>
            <a:schemeClr val="dk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FDD4332-DD66-430A-8D24-A42078119B39}">
      <dsp:nvSpPr>
        <dsp:cNvPr id="0" name=""/>
        <dsp:cNvSpPr/>
      </dsp:nvSpPr>
      <dsp:spPr>
        <a:xfrm>
          <a:off x="4909092" y="1752605"/>
          <a:ext cx="2097217" cy="677741"/>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bn-IN" sz="2400" kern="1200" dirty="0" smtClean="0">
              <a:latin typeface="NikoshBAN" panose="02000000000000000000" pitchFamily="2" charset="0"/>
              <a:cs typeface="NikoshBAN" panose="02000000000000000000" pitchFamily="2" charset="0"/>
            </a:rPr>
            <a:t>গণতন্ত্রী দল। </a:t>
          </a:r>
          <a:endParaRPr lang="en-US" sz="2400" kern="1200" dirty="0"/>
        </a:p>
      </dsp:txBody>
      <dsp:txXfrm>
        <a:off x="4942177" y="1785690"/>
        <a:ext cx="2031047" cy="611571"/>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8EB28D-6962-4CF7-A858-FA9B6B241230}" type="datetimeFigureOut">
              <a:rPr lang="en-US" smtClean="0"/>
              <a:t>1/23/2020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3A273A-BCF0-4C81-BA8E-1E22EC1E9E4F}" type="slidenum">
              <a:rPr lang="en-US" smtClean="0"/>
              <a:t>‹#›</a:t>
            </a:fld>
            <a:endParaRPr lang="en-US"/>
          </a:p>
        </p:txBody>
      </p:sp>
    </p:spTree>
    <p:extLst>
      <p:ext uri="{BB962C8B-B14F-4D97-AF65-F5344CB8AC3E}">
        <p14:creationId xmlns:p14="http://schemas.microsoft.com/office/powerpoint/2010/main" val="659990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7.xml"/><Relationship Id="rId4" Type="http://schemas.openxmlformats.org/officeDocument/2006/relationships/image" Target="../media/image14.jpg"/></Relationships>
</file>

<file path=ppt/slides/_rels/slide1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914400" y="609600"/>
            <a:ext cx="10134600" cy="121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err="1" smtClean="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মাল্টিমিডিয়া</a:t>
            </a:r>
            <a:r>
              <a:rPr lang="en-US" sz="7200" b="1" dirty="0" smtClean="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7200" b="1" dirty="0" err="1" smtClean="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ক্লাসে</a:t>
            </a:r>
            <a:r>
              <a:rPr lang="en-US" sz="7200" b="1" dirty="0" smtClean="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7200" b="1" dirty="0" err="1" smtClean="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সবাইকে</a:t>
            </a:r>
            <a:r>
              <a:rPr lang="en-US" sz="7200" b="1" dirty="0" smtClean="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7200" b="1" dirty="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6" name="Rectangle 5"/>
          <p:cNvSpPr/>
          <p:nvPr/>
        </p:nvSpPr>
        <p:spPr>
          <a:xfrm>
            <a:off x="914400" y="4114346"/>
            <a:ext cx="10134600" cy="22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3900" b="1"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a:t>
            </a:r>
            <a:r>
              <a:rPr lang="bn-IN" sz="23900" b="1" dirty="0" smtClean="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গ</a:t>
            </a:r>
            <a:r>
              <a:rPr lang="bn-IN" sz="23900" b="1" dirty="0" smtClean="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ত</a:t>
            </a:r>
            <a:r>
              <a:rPr lang="bn-IN" sz="23900" b="1" dirty="0" smtClean="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 </a:t>
            </a:r>
            <a:r>
              <a:rPr lang="en-US" sz="23900" b="1" dirty="0" smtClean="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23900" b="1" dirty="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3289" y="1503363"/>
            <a:ext cx="3569111" cy="2687637"/>
          </a:xfrm>
          <a:prstGeom prst="ellipse">
            <a:avLst/>
          </a:prstGeom>
          <a:ln>
            <a:noFill/>
          </a:ln>
          <a:effectLst>
            <a:softEdge rad="112500"/>
          </a:effectLst>
        </p:spPr>
      </p:pic>
    </p:spTree>
    <p:extLst>
      <p:ext uri="{BB962C8B-B14F-4D97-AF65-F5344CB8AC3E}">
        <p14:creationId xmlns:p14="http://schemas.microsoft.com/office/powerpoint/2010/main" val="3923518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6"/>
                                        </p:tgtEl>
                                        <p:attrNameLst>
                                          <p:attrName>ppt_y</p:attrName>
                                        </p:attrNameLst>
                                      </p:cBhvr>
                                      <p:tavLst>
                                        <p:tav tm="0">
                                          <p:val>
                                            <p:strVal val="#ppt_y"/>
                                          </p:val>
                                        </p:tav>
                                        <p:tav tm="100000">
                                          <p:val>
                                            <p:strVal val="#ppt_y"/>
                                          </p:val>
                                        </p:tav>
                                      </p:tavLst>
                                    </p:anim>
                                    <p:anim calcmode="lin" valueType="num">
                                      <p:cBhvr>
                                        <p:cTn id="24"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5143499" y="762000"/>
            <a:ext cx="1828799" cy="6096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tx1"/>
                </a:solidFill>
                <a:latin typeface="NikoshBAN" panose="02000000000000000000" pitchFamily="2" charset="0"/>
                <a:cs typeface="NikoshBAN" panose="02000000000000000000" pitchFamily="2" charset="0"/>
              </a:rPr>
              <a:t>উপস্থাপন</a:t>
            </a:r>
            <a:r>
              <a:rPr lang="en-US" sz="3600" b="1" dirty="0" smtClean="0">
                <a:solidFill>
                  <a:schemeClr val="tx1"/>
                </a:solidFill>
                <a:latin typeface="NikoshBAN" panose="02000000000000000000" pitchFamily="2" charset="0"/>
                <a:cs typeface="NikoshBAN" panose="02000000000000000000" pitchFamily="2" charset="0"/>
              </a:rPr>
              <a:t> </a:t>
            </a:r>
            <a:endParaRPr lang="en-US" sz="3600" b="1" dirty="0">
              <a:solidFill>
                <a:schemeClr val="tx1"/>
              </a:solidFill>
              <a:latin typeface="NikoshBAN" panose="02000000000000000000" pitchFamily="2" charset="0"/>
              <a:cs typeface="NikoshBAN" panose="02000000000000000000" pitchFamily="2" charset="0"/>
            </a:endParaRPr>
          </a:p>
        </p:txBody>
      </p:sp>
      <p:sp>
        <p:nvSpPr>
          <p:cNvPr id="6" name="Rectangle 5"/>
          <p:cNvSpPr/>
          <p:nvPr/>
        </p:nvSpPr>
        <p:spPr>
          <a:xfrm>
            <a:off x="1600198" y="1500414"/>
            <a:ext cx="8915399"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800" dirty="0" smtClean="0">
                <a:solidFill>
                  <a:schemeClr val="tx1"/>
                </a:solidFill>
                <a:latin typeface="NikoshBAN" panose="02000000000000000000" pitchFamily="2" charset="0"/>
                <a:cs typeface="NikoshBAN" panose="02000000000000000000" pitchFamily="2" charset="0"/>
              </a:rPr>
              <a:t>১৯৫৪ সালের নির্বাচন পার্লামেন্ট বা সংসদ পরিষদের নির্বাচন ছিল না। এটি ছিল পূর্ব বাংলার আইন পরিষদের নির্বাচন। </a:t>
            </a:r>
            <a:endParaRPr lang="en-US" sz="2800" dirty="0">
              <a:solidFill>
                <a:schemeClr val="tx1"/>
              </a:solidFill>
              <a:latin typeface="NikoshBAN" panose="02000000000000000000" pitchFamily="2" charset="0"/>
              <a:cs typeface="NikoshBAN" panose="02000000000000000000" pitchFamily="2" charset="0"/>
            </a:endParaRPr>
          </a:p>
        </p:txBody>
      </p:sp>
      <p:sp>
        <p:nvSpPr>
          <p:cNvPr id="8" name="Rectangle 7"/>
          <p:cNvSpPr/>
          <p:nvPr/>
        </p:nvSpPr>
        <p:spPr>
          <a:xfrm>
            <a:off x="1600198" y="2819400"/>
            <a:ext cx="8915399"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800" dirty="0" smtClean="0">
                <a:solidFill>
                  <a:schemeClr val="tx1"/>
                </a:solidFill>
                <a:latin typeface="NikoshBAN" panose="02000000000000000000" pitchFamily="2" charset="0"/>
                <a:cs typeface="NikoshBAN" panose="02000000000000000000" pitchFamily="2" charset="0"/>
              </a:rPr>
              <a:t>১৯৫৪ সালের নির্বাচনে ক্ষমতাশীল মুসলিম লীগসহ মোট ১৬টি দল অংশ নেয়। </a:t>
            </a:r>
            <a:endParaRPr lang="en-US" sz="2800" dirty="0">
              <a:solidFill>
                <a:schemeClr val="tx1"/>
              </a:solidFill>
              <a:latin typeface="NikoshBAN" panose="02000000000000000000" pitchFamily="2" charset="0"/>
              <a:cs typeface="NikoshBAN" panose="02000000000000000000" pitchFamily="2" charset="0"/>
            </a:endParaRPr>
          </a:p>
        </p:txBody>
      </p:sp>
      <p:sp>
        <p:nvSpPr>
          <p:cNvPr id="9" name="Rectangle 8"/>
          <p:cNvSpPr/>
          <p:nvPr/>
        </p:nvSpPr>
        <p:spPr>
          <a:xfrm>
            <a:off x="1600198" y="3924300"/>
            <a:ext cx="8915399"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800" dirty="0" smtClean="0">
                <a:solidFill>
                  <a:schemeClr val="tx1"/>
                </a:solidFill>
                <a:latin typeface="NikoshBAN" panose="02000000000000000000" pitchFamily="2" charset="0"/>
                <a:cs typeface="NikoshBAN" panose="02000000000000000000" pitchFamily="2" charset="0"/>
              </a:rPr>
              <a:t>১৯৫৪ সালের নির্বাচনে মূল প্রতিদন্দ্বিতা হয় যুক্তফ্রন্ট ও মুসলিম লীগের মধ্যে। </a:t>
            </a:r>
            <a:endParaRPr lang="en-US" sz="28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41414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up)">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528"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anim calcmode="lin" valueType="num">
                                      <p:cBhvr>
                                        <p:cTn id="22" dur="500" fill="hold"/>
                                        <p:tgtEl>
                                          <p:spTgt spid="8"/>
                                        </p:tgtEl>
                                        <p:attrNameLst>
                                          <p:attrName>ppt_x</p:attrName>
                                        </p:attrNameLst>
                                      </p:cBhvr>
                                      <p:tavLst>
                                        <p:tav tm="0">
                                          <p:val>
                                            <p:fltVal val="0.5"/>
                                          </p:val>
                                        </p:tav>
                                        <p:tav tm="100000">
                                          <p:val>
                                            <p:strVal val="#ppt_x"/>
                                          </p:val>
                                        </p:tav>
                                      </p:tavLst>
                                    </p:anim>
                                    <p:anim calcmode="lin" valueType="num">
                                      <p:cBhvr>
                                        <p:cTn id="23" dur="500" fill="hold"/>
                                        <p:tgtEl>
                                          <p:spTgt spid="8"/>
                                        </p:tgtEl>
                                        <p:attrNameLst>
                                          <p:attrName>ppt_y</p:attrName>
                                        </p:attrNameLst>
                                      </p:cBhvr>
                                      <p:tavLst>
                                        <p:tav tm="0">
                                          <p:val>
                                            <p:fltVal val="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right)">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4152899" y="754743"/>
            <a:ext cx="3810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u="sng" dirty="0" smtClean="0">
                <a:solidFill>
                  <a:schemeClr val="tx1"/>
                </a:solidFill>
                <a:latin typeface="NikoshBAN" panose="02000000000000000000" pitchFamily="2" charset="0"/>
                <a:cs typeface="NikoshBAN" panose="02000000000000000000" pitchFamily="2" charset="0"/>
              </a:rPr>
              <a:t>একক কাজ </a:t>
            </a:r>
            <a:endParaRPr lang="en-US" sz="3600" b="1" u="sng" dirty="0">
              <a:solidFill>
                <a:schemeClr val="tx1"/>
              </a:solidFill>
              <a:latin typeface="NikoshBAN" panose="02000000000000000000" pitchFamily="2" charset="0"/>
              <a:cs typeface="NikoshBAN" panose="02000000000000000000" pitchFamily="2" charset="0"/>
            </a:endParaRPr>
          </a:p>
        </p:txBody>
      </p:sp>
      <p:sp>
        <p:nvSpPr>
          <p:cNvPr id="6" name="Rectangle 5"/>
          <p:cNvSpPr/>
          <p:nvPr/>
        </p:nvSpPr>
        <p:spPr>
          <a:xfrm>
            <a:off x="6972300" y="1592036"/>
            <a:ext cx="2667000" cy="5950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সময়ঃ ২ মিনিট  </a:t>
            </a:r>
            <a:endParaRPr lang="en-US" sz="2400" dirty="0">
              <a:solidFill>
                <a:schemeClr val="tx1"/>
              </a:solidFill>
              <a:latin typeface="NikoshBAN" panose="02000000000000000000" pitchFamily="2" charset="0"/>
              <a:cs typeface="NikoshBAN" panose="02000000000000000000" pitchFamily="2" charset="0"/>
            </a:endParaRPr>
          </a:p>
        </p:txBody>
      </p:sp>
      <p:sp>
        <p:nvSpPr>
          <p:cNvPr id="7" name="Rectangle 6"/>
          <p:cNvSpPr/>
          <p:nvPr/>
        </p:nvSpPr>
        <p:spPr>
          <a:xfrm>
            <a:off x="3200400" y="3192235"/>
            <a:ext cx="5105400" cy="5950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NikoshBAN" panose="02000000000000000000" pitchFamily="2" charset="0"/>
                <a:cs typeface="NikoshBAN" panose="02000000000000000000" pitchFamily="2" charset="0"/>
              </a:rPr>
              <a:t>প্রশ্ন : কতসালে যুক্তফ্রন্ট গঠিত হয়।  </a:t>
            </a:r>
            <a:endParaRPr lang="en-US" sz="28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0650924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Scale>
                                      <p:cBhvr>
                                        <p:cTn id="25"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6"/>
                                        </p:tgtEl>
                                        <p:attrNameLst>
                                          <p:attrName>ppt_x</p:attrName>
                                          <p:attrName>ppt_y</p:attrName>
                                        </p:attrNameLst>
                                      </p:cBhvr>
                                    </p:animMotion>
                                    <p:animEffect transition="in" filter="fade">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7" presetClass="entr" presetSubtype="8"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ppt_x</p:attrName>
                                        </p:attrNameLst>
                                      </p:cBhvr>
                                      <p:tavLst>
                                        <p:tav tm="0">
                                          <p:val>
                                            <p:strVal val="#ppt_x-#ppt_w/2"/>
                                          </p:val>
                                        </p:tav>
                                        <p:tav tm="100000">
                                          <p:val>
                                            <p:strVal val="#ppt_x"/>
                                          </p:val>
                                        </p:tav>
                                      </p:tavLst>
                                    </p:anim>
                                    <p:anim calcmode="lin" valueType="num">
                                      <p:cBhvr>
                                        <p:cTn id="33" dur="500" fill="hold"/>
                                        <p:tgtEl>
                                          <p:spTgt spid="7"/>
                                        </p:tgtEl>
                                        <p:attrNameLst>
                                          <p:attrName>ppt_y</p:attrName>
                                        </p:attrNameLst>
                                      </p:cBhvr>
                                      <p:tavLst>
                                        <p:tav tm="0">
                                          <p:val>
                                            <p:strVal val="#ppt_y"/>
                                          </p:val>
                                        </p:tav>
                                        <p:tav tm="100000">
                                          <p:val>
                                            <p:strVal val="#ppt_y"/>
                                          </p:val>
                                        </p:tav>
                                      </p:tavLst>
                                    </p:anim>
                                    <p:anim calcmode="lin" valueType="num">
                                      <p:cBhvr>
                                        <p:cTn id="34" dur="500" fill="hold"/>
                                        <p:tgtEl>
                                          <p:spTgt spid="7"/>
                                        </p:tgtEl>
                                        <p:attrNameLst>
                                          <p:attrName>ppt_w</p:attrName>
                                        </p:attrNameLst>
                                      </p:cBhvr>
                                      <p:tavLst>
                                        <p:tav tm="0">
                                          <p:val>
                                            <p:fltVal val="0"/>
                                          </p:val>
                                        </p:tav>
                                        <p:tav tm="100000">
                                          <p:val>
                                            <p:strVal val="#ppt_w"/>
                                          </p:val>
                                        </p:tav>
                                      </p:tavLst>
                                    </p:anim>
                                    <p:anim calcmode="lin" valueType="num">
                                      <p:cBhvr>
                                        <p:cTn id="35"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4571999" y="762000"/>
            <a:ext cx="2971800" cy="685800"/>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NikoshBAN" panose="02000000000000000000" pitchFamily="2" charset="0"/>
                <a:cs typeface="NikoshBAN" panose="02000000000000000000" pitchFamily="2" charset="0"/>
              </a:rPr>
              <a:t>যুক্তফ্রন্টের নেতৃত্বে ছিলেন </a:t>
            </a:r>
            <a:endParaRPr lang="en-US" sz="2800" dirty="0">
              <a:solidFill>
                <a:schemeClr val="tx1"/>
              </a:solidFill>
              <a:latin typeface="NikoshBAN" panose="02000000000000000000" pitchFamily="2" charset="0"/>
              <a:cs typeface="NikoshBAN" panose="02000000000000000000" pitchFamily="2" charset="0"/>
            </a:endParaRPr>
          </a:p>
        </p:txBody>
      </p:sp>
      <p:sp>
        <p:nvSpPr>
          <p:cNvPr id="19" name="Rectangle 18"/>
          <p:cNvSpPr/>
          <p:nvPr/>
        </p:nvSpPr>
        <p:spPr>
          <a:xfrm>
            <a:off x="777438" y="5334000"/>
            <a:ext cx="3048000" cy="685800"/>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শেরে বাংলা এ কে ফজলুল হক  </a:t>
            </a:r>
            <a:endParaRPr lang="en-US" sz="2400" dirty="0">
              <a:solidFill>
                <a:schemeClr val="tx1"/>
              </a:solidFill>
              <a:latin typeface="NikoshBAN" panose="02000000000000000000" pitchFamily="2" charset="0"/>
              <a:cs typeface="NikoshBAN" panose="02000000000000000000" pitchFamily="2" charset="0"/>
            </a:endParaRPr>
          </a:p>
        </p:txBody>
      </p:sp>
      <p:pic>
        <p:nvPicPr>
          <p:cNvPr id="22" name="Picture 21"/>
          <p:cNvPicPr>
            <a:picLocks noChangeAspect="1"/>
          </p:cNvPicPr>
          <p:nvPr/>
        </p:nvPicPr>
        <p:blipFill rotWithShape="1">
          <a:blip r:embed="rId2">
            <a:extLst>
              <a:ext uri="{28A0092B-C50C-407E-A947-70E740481C1C}">
                <a14:useLocalDpi xmlns:a14="http://schemas.microsoft.com/office/drawing/2010/main" val="0"/>
              </a:ext>
            </a:extLst>
          </a:blip>
          <a:srcRect l="18993" r="18992"/>
          <a:stretch/>
        </p:blipFill>
        <p:spPr>
          <a:xfrm>
            <a:off x="4524342" y="2209800"/>
            <a:ext cx="2838516" cy="305707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0" name="Rectangle 19"/>
          <p:cNvSpPr/>
          <p:nvPr/>
        </p:nvSpPr>
        <p:spPr>
          <a:xfrm>
            <a:off x="4099395" y="5334000"/>
            <a:ext cx="3581400" cy="685800"/>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মাওলানা আবদুল হামিদ খান ভাসানী   </a:t>
            </a:r>
            <a:endParaRPr lang="en-US" sz="2400" dirty="0">
              <a:solidFill>
                <a:schemeClr val="tx1"/>
              </a:solidFill>
              <a:latin typeface="NikoshBAN" panose="02000000000000000000" pitchFamily="2" charset="0"/>
              <a:cs typeface="NikoshBAN" panose="02000000000000000000" pitchFamily="2" charset="0"/>
            </a:endParaRPr>
          </a:p>
        </p:txBody>
      </p:sp>
      <p:sp>
        <p:nvSpPr>
          <p:cNvPr id="21" name="Rectangle 20"/>
          <p:cNvSpPr/>
          <p:nvPr/>
        </p:nvSpPr>
        <p:spPr>
          <a:xfrm>
            <a:off x="7980152" y="5334000"/>
            <a:ext cx="3071125" cy="685800"/>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হোসেন শহীদ সোহরাওয়ার্দী    </a:t>
            </a:r>
            <a:endParaRPr lang="en-US" sz="2400" dirty="0">
              <a:solidFill>
                <a:schemeClr val="tx1"/>
              </a:solidFill>
              <a:latin typeface="NikoshBAN" panose="02000000000000000000" pitchFamily="2" charset="0"/>
              <a:cs typeface="NikoshBAN" panose="02000000000000000000" pitchFamily="2" charset="0"/>
            </a:endParaRPr>
          </a:p>
        </p:txBody>
      </p:sp>
      <p:sp>
        <p:nvSpPr>
          <p:cNvPr id="24" name="Flowchart: Connector 23"/>
          <p:cNvSpPr/>
          <p:nvPr/>
        </p:nvSpPr>
        <p:spPr>
          <a:xfrm>
            <a:off x="854132" y="2209801"/>
            <a:ext cx="2971306" cy="3057071"/>
          </a:xfrm>
          <a:prstGeom prst="flowChartConnector">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p:cNvSpPr/>
          <p:nvPr/>
        </p:nvSpPr>
        <p:spPr>
          <a:xfrm>
            <a:off x="7980152" y="2209800"/>
            <a:ext cx="2840248" cy="3049813"/>
          </a:xfrm>
          <a:prstGeom prst="flowChartConnector">
            <a:avLst/>
          </a:prstGeom>
          <a:blipFill dpi="0" rotWithShape="1">
            <a:blip r:embed="rId4">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2209800" y="1447800"/>
            <a:ext cx="7360590" cy="707571"/>
            <a:chOff x="2209800" y="1447800"/>
            <a:chExt cx="7360590" cy="707571"/>
          </a:xfrm>
        </p:grpSpPr>
        <p:grpSp>
          <p:nvGrpSpPr>
            <p:cNvPr id="18" name="Group 17"/>
            <p:cNvGrpSpPr/>
            <p:nvPr/>
          </p:nvGrpSpPr>
          <p:grpSpPr>
            <a:xfrm>
              <a:off x="2286000" y="1447800"/>
              <a:ext cx="7131990" cy="326571"/>
              <a:chOff x="2286000" y="1676400"/>
              <a:chExt cx="7131990" cy="326571"/>
            </a:xfrm>
          </p:grpSpPr>
          <p:cxnSp>
            <p:nvCxnSpPr>
              <p:cNvPr id="7" name="Straight Connector 6"/>
              <p:cNvCxnSpPr>
                <a:endCxn id="29" idx="0"/>
              </p:cNvCxnSpPr>
              <p:nvPr/>
            </p:nvCxnSpPr>
            <p:spPr>
              <a:xfrm>
                <a:off x="2286000" y="1981200"/>
                <a:ext cx="7131990" cy="21771"/>
              </a:xfrm>
              <a:prstGeom prst="line">
                <a:avLst/>
              </a:prstGeom>
            </p:spPr>
            <p:style>
              <a:lnRef idx="2">
                <a:schemeClr val="dk1"/>
              </a:lnRef>
              <a:fillRef idx="0">
                <a:schemeClr val="dk1"/>
              </a:fillRef>
              <a:effectRef idx="1">
                <a:schemeClr val="dk1"/>
              </a:effectRef>
              <a:fontRef idx="minor">
                <a:schemeClr val="tx1"/>
              </a:fontRef>
            </p:style>
          </p:cxnSp>
          <p:sp>
            <p:nvSpPr>
              <p:cNvPr id="17" name="Up Arrow 16"/>
              <p:cNvSpPr/>
              <p:nvPr/>
            </p:nvSpPr>
            <p:spPr>
              <a:xfrm>
                <a:off x="5943600" y="1676400"/>
                <a:ext cx="228600" cy="3048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Down Arrow 26"/>
            <p:cNvSpPr/>
            <p:nvPr/>
          </p:nvSpPr>
          <p:spPr>
            <a:xfrm>
              <a:off x="2209800" y="1752600"/>
              <a:ext cx="304800" cy="3810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8" name="Down Arrow 27"/>
            <p:cNvSpPr/>
            <p:nvPr/>
          </p:nvSpPr>
          <p:spPr>
            <a:xfrm>
              <a:off x="5791200" y="1761670"/>
              <a:ext cx="304800" cy="3810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9" name="Down Arrow 28"/>
            <p:cNvSpPr/>
            <p:nvPr/>
          </p:nvSpPr>
          <p:spPr>
            <a:xfrm>
              <a:off x="9265590" y="1774371"/>
              <a:ext cx="304800" cy="3810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563681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blinds(vertical)">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 calcmode="lin" valueType="num">
                                      <p:cBhvr additive="base">
                                        <p:cTn id="22" dur="500"/>
                                        <p:tgtEl>
                                          <p:spTgt spid="24"/>
                                        </p:tgtEl>
                                        <p:attrNameLst>
                                          <p:attrName>ppt_x</p:attrName>
                                        </p:attrNameLst>
                                      </p:cBhvr>
                                      <p:tavLst>
                                        <p:tav tm="0">
                                          <p:val>
                                            <p:strVal val="#ppt_x-#ppt_w*1.125000"/>
                                          </p:val>
                                        </p:tav>
                                        <p:tav tm="100000">
                                          <p:val>
                                            <p:strVal val="#ppt_x"/>
                                          </p:val>
                                        </p:tav>
                                      </p:tavLst>
                                    </p:anim>
                                    <p:animEffect transition="in" filter="wipe(right)">
                                      <p:cBhvr>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3"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strips(upRight)">
                                      <p:cBhvr>
                                        <p:cTn id="28" dur="500"/>
                                        <p:tgtEl>
                                          <p:spTgt spid="2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wipe(down)">
                                      <p:cBhvr>
                                        <p:cTn id="33" dur="5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3"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strips(upRight)">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5"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randombar(vertical)">
                                      <p:cBhvr>
                                        <p:cTn id="43" dur="500"/>
                                        <p:tgtEl>
                                          <p:spTgt spid="20"/>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6" fill="hold" grpId="0" nodeType="click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strips(downRight)">
                                      <p:cBhvr>
                                        <p:cTn id="4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9" grpId="0" animBg="1"/>
      <p:bldP spid="20" grpId="0" animBg="1"/>
      <p:bldP spid="21" grpId="0" animBg="1"/>
      <p:bldP spid="24" grpId="0" animBg="1"/>
      <p:bldP spid="2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678542" y="772219"/>
            <a:ext cx="4503058" cy="5354531"/>
            <a:chOff x="689430" y="762000"/>
            <a:chExt cx="4503058" cy="5354531"/>
          </a:xfrm>
        </p:grpSpPr>
        <p:sp>
          <p:nvSpPr>
            <p:cNvPr id="5" name="Rectangle 4"/>
            <p:cNvSpPr/>
            <p:nvPr/>
          </p:nvSpPr>
          <p:spPr>
            <a:xfrm>
              <a:off x="959758" y="1029274"/>
              <a:ext cx="3962401" cy="53340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bn-IN" sz="2800" b="1" dirty="0" smtClean="0">
                  <a:solidFill>
                    <a:schemeClr val="bg1"/>
                  </a:solidFill>
                  <a:latin typeface="NikoshBAN" panose="02000000000000000000" pitchFamily="2" charset="0"/>
                  <a:cs typeface="NikoshBAN" panose="02000000000000000000" pitchFamily="2" charset="0"/>
                </a:rPr>
                <a:t>তরুণদের মধ্যে নেতৃত্ব দেন </a:t>
              </a:r>
              <a:endParaRPr lang="en-US" sz="2800" b="1" dirty="0">
                <a:solidFill>
                  <a:schemeClr val="bg1"/>
                </a:solidFill>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20371" r="17677"/>
            <a:stretch/>
          </p:blipFill>
          <p:spPr>
            <a:xfrm>
              <a:off x="914401" y="1681843"/>
              <a:ext cx="4267200" cy="3883721"/>
            </a:xfrm>
            <a:prstGeom prst="ellipse">
              <a:avLst/>
            </a:prstGeom>
            <a:ln>
              <a:noFill/>
            </a:ln>
            <a:effectLst>
              <a:softEdge rad="112500"/>
            </a:effectLst>
          </p:spPr>
        </p:pic>
        <p:sp>
          <p:nvSpPr>
            <p:cNvPr id="7" name="Rectangle 6"/>
            <p:cNvSpPr/>
            <p:nvPr/>
          </p:nvSpPr>
          <p:spPr>
            <a:xfrm>
              <a:off x="914401" y="5378737"/>
              <a:ext cx="4191000" cy="5315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বঙ্গবন্ধু শেখ মুজিবুর রহমান </a:t>
              </a:r>
              <a:endParaRPr lang="en-US" sz="2800" b="1" dirty="0">
                <a:solidFill>
                  <a:schemeClr val="tx1"/>
                </a:solidFill>
                <a:latin typeface="NikoshBAN" panose="02000000000000000000" pitchFamily="2" charset="0"/>
                <a:cs typeface="NikoshBAN" panose="02000000000000000000" pitchFamily="2" charset="0"/>
              </a:endParaRPr>
            </a:p>
          </p:txBody>
        </p:sp>
        <p:sp>
          <p:nvSpPr>
            <p:cNvPr id="8" name="Frame 7"/>
            <p:cNvSpPr/>
            <p:nvPr/>
          </p:nvSpPr>
          <p:spPr>
            <a:xfrm>
              <a:off x="689430" y="762000"/>
              <a:ext cx="4503058" cy="5354531"/>
            </a:xfrm>
            <a:prstGeom prst="frame">
              <a:avLst>
                <a:gd name="adj1" fmla="val 5409"/>
              </a:avLst>
            </a:prstGeom>
            <a:solidFill>
              <a:schemeClr val="bg1">
                <a:lumMod val="8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chemeClr val="tx1"/>
                </a:solidFill>
              </a:endParaRPr>
            </a:p>
          </p:txBody>
        </p:sp>
      </p:grpSp>
      <p:sp>
        <p:nvSpPr>
          <p:cNvPr id="9" name="Rectangle 8"/>
          <p:cNvSpPr/>
          <p:nvPr/>
        </p:nvSpPr>
        <p:spPr>
          <a:xfrm>
            <a:off x="6558447" y="772219"/>
            <a:ext cx="3408580" cy="5237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যুক্তফ্রন্টের ২১ দফা  কর্মসূচী </a:t>
            </a:r>
            <a:endParaRPr lang="en-US" sz="2800" b="1" dirty="0">
              <a:solidFill>
                <a:schemeClr val="tx1"/>
              </a:solidFill>
              <a:latin typeface="NikoshBAN" panose="02000000000000000000" pitchFamily="2" charset="0"/>
              <a:cs typeface="NikoshBAN" panose="02000000000000000000" pitchFamily="2" charset="0"/>
            </a:endParaRPr>
          </a:p>
        </p:txBody>
      </p:sp>
      <p:sp>
        <p:nvSpPr>
          <p:cNvPr id="10" name="Rectangle 9"/>
          <p:cNvSpPr/>
          <p:nvPr/>
        </p:nvSpPr>
        <p:spPr>
          <a:xfrm>
            <a:off x="5455559" y="1433193"/>
            <a:ext cx="5593441" cy="37927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dirty="0" smtClean="0">
                <a:solidFill>
                  <a:schemeClr val="tx1"/>
                </a:solidFill>
                <a:latin typeface="NikoshBAN" panose="02000000000000000000" pitchFamily="2" charset="0"/>
                <a:cs typeface="NikoshBAN" panose="02000000000000000000" pitchFamily="2" charset="0"/>
              </a:rPr>
              <a:t>পাকিস্তানের অন্যতম রাষ্ট্র ভাষা হিসেবে বাংলার স্বীকৃতি  </a:t>
            </a:r>
            <a:endParaRPr lang="en-US" sz="2400" dirty="0">
              <a:solidFill>
                <a:schemeClr val="tx1"/>
              </a:solidFill>
              <a:latin typeface="NikoshBAN" panose="02000000000000000000" pitchFamily="2" charset="0"/>
              <a:cs typeface="NikoshBAN" panose="02000000000000000000" pitchFamily="2" charset="0"/>
            </a:endParaRPr>
          </a:p>
        </p:txBody>
      </p:sp>
      <p:sp>
        <p:nvSpPr>
          <p:cNvPr id="12" name="Rectangle 11"/>
          <p:cNvSpPr/>
          <p:nvPr/>
        </p:nvSpPr>
        <p:spPr>
          <a:xfrm>
            <a:off x="5471903" y="1943674"/>
            <a:ext cx="5593441" cy="37927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dirty="0" smtClean="0">
                <a:solidFill>
                  <a:srgbClr val="00B050"/>
                </a:solidFill>
                <a:latin typeface="NikoshBAN" panose="02000000000000000000" pitchFamily="2" charset="0"/>
                <a:cs typeface="NikoshBAN" panose="02000000000000000000" pitchFamily="2" charset="0"/>
              </a:rPr>
              <a:t>জমিদারি প্রথা বাতিল   </a:t>
            </a:r>
            <a:endParaRPr lang="en-US" sz="2400" dirty="0">
              <a:solidFill>
                <a:srgbClr val="00B050"/>
              </a:solidFill>
              <a:latin typeface="NikoshBAN" panose="02000000000000000000" pitchFamily="2" charset="0"/>
              <a:cs typeface="NikoshBAN" panose="02000000000000000000" pitchFamily="2" charset="0"/>
            </a:endParaRPr>
          </a:p>
        </p:txBody>
      </p:sp>
      <p:sp>
        <p:nvSpPr>
          <p:cNvPr id="13" name="Rectangle 12"/>
          <p:cNvSpPr/>
          <p:nvPr/>
        </p:nvSpPr>
        <p:spPr>
          <a:xfrm>
            <a:off x="5479160" y="2440122"/>
            <a:ext cx="5593441" cy="37927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dirty="0" smtClean="0">
                <a:solidFill>
                  <a:schemeClr val="tx1"/>
                </a:solidFill>
                <a:latin typeface="NikoshBAN" panose="02000000000000000000" pitchFamily="2" charset="0"/>
                <a:cs typeface="NikoshBAN" panose="02000000000000000000" pitchFamily="2" charset="0"/>
              </a:rPr>
              <a:t>পাটশিল্প জাতীয়করণ   </a:t>
            </a:r>
            <a:endParaRPr lang="en-US" sz="2400" dirty="0">
              <a:solidFill>
                <a:schemeClr val="tx1"/>
              </a:solidFill>
              <a:latin typeface="NikoshBAN" panose="02000000000000000000" pitchFamily="2" charset="0"/>
              <a:cs typeface="NikoshBAN" panose="02000000000000000000" pitchFamily="2" charset="0"/>
            </a:endParaRPr>
          </a:p>
        </p:txBody>
      </p:sp>
      <p:sp>
        <p:nvSpPr>
          <p:cNvPr id="14" name="Rectangle 13"/>
          <p:cNvSpPr/>
          <p:nvPr/>
        </p:nvSpPr>
        <p:spPr>
          <a:xfrm>
            <a:off x="5506377" y="2957378"/>
            <a:ext cx="5593441" cy="37927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dirty="0" smtClean="0">
                <a:solidFill>
                  <a:srgbClr val="C00000"/>
                </a:solidFill>
                <a:latin typeface="NikoshBAN" panose="02000000000000000000" pitchFamily="2" charset="0"/>
                <a:cs typeface="NikoshBAN" panose="02000000000000000000" pitchFamily="2" charset="0"/>
              </a:rPr>
              <a:t>সমবায়ভিত্তিক কৃষি ব্যবস্থা    </a:t>
            </a:r>
            <a:endParaRPr lang="en-US" sz="2400" dirty="0">
              <a:solidFill>
                <a:srgbClr val="C00000"/>
              </a:solidFill>
              <a:latin typeface="NikoshBAN" panose="02000000000000000000" pitchFamily="2" charset="0"/>
              <a:cs typeface="NikoshBAN" panose="02000000000000000000" pitchFamily="2" charset="0"/>
            </a:endParaRPr>
          </a:p>
        </p:txBody>
      </p:sp>
      <p:sp>
        <p:nvSpPr>
          <p:cNvPr id="15" name="Rectangle 14"/>
          <p:cNvSpPr/>
          <p:nvPr/>
        </p:nvSpPr>
        <p:spPr>
          <a:xfrm>
            <a:off x="5479160" y="3474634"/>
            <a:ext cx="5593441" cy="37927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dirty="0" smtClean="0">
                <a:solidFill>
                  <a:schemeClr val="tx1"/>
                </a:solidFill>
                <a:latin typeface="NikoshBAN" panose="02000000000000000000" pitchFamily="2" charset="0"/>
                <a:cs typeface="NikoshBAN" panose="02000000000000000000" pitchFamily="2" charset="0"/>
              </a:rPr>
              <a:t>অবৈতনিক ও বাধ্যতামূলক প্রাথমিক শিক্ষাদান    </a:t>
            </a:r>
            <a:endParaRPr lang="en-US" sz="2400" dirty="0">
              <a:solidFill>
                <a:schemeClr val="tx1"/>
              </a:solidFill>
              <a:latin typeface="NikoshBAN" panose="02000000000000000000" pitchFamily="2" charset="0"/>
              <a:cs typeface="NikoshBAN" panose="02000000000000000000" pitchFamily="2" charset="0"/>
            </a:endParaRPr>
          </a:p>
        </p:txBody>
      </p:sp>
      <p:sp>
        <p:nvSpPr>
          <p:cNvPr id="16" name="Rectangle 15"/>
          <p:cNvSpPr/>
          <p:nvPr/>
        </p:nvSpPr>
        <p:spPr>
          <a:xfrm>
            <a:off x="5479160" y="4038600"/>
            <a:ext cx="5593441" cy="37927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dirty="0" smtClean="0">
                <a:solidFill>
                  <a:srgbClr val="7030A0"/>
                </a:solidFill>
                <a:latin typeface="NikoshBAN" panose="02000000000000000000" pitchFamily="2" charset="0"/>
                <a:cs typeface="NikoshBAN" panose="02000000000000000000" pitchFamily="2" charset="0"/>
              </a:rPr>
              <a:t>সমস্ত অন্যায় আইনকানুন বাতিল     </a:t>
            </a:r>
            <a:endParaRPr lang="en-US" sz="2400" dirty="0">
              <a:solidFill>
                <a:srgbClr val="7030A0"/>
              </a:solidFill>
              <a:latin typeface="NikoshBAN" panose="02000000000000000000" pitchFamily="2" charset="0"/>
              <a:cs typeface="NikoshBAN" panose="02000000000000000000" pitchFamily="2" charset="0"/>
            </a:endParaRPr>
          </a:p>
        </p:txBody>
      </p:sp>
      <p:sp>
        <p:nvSpPr>
          <p:cNvPr id="17" name="Rectangle 16"/>
          <p:cNvSpPr/>
          <p:nvPr/>
        </p:nvSpPr>
        <p:spPr>
          <a:xfrm>
            <a:off x="5506376" y="4569786"/>
            <a:ext cx="5593441" cy="37927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dirty="0" smtClean="0">
                <a:solidFill>
                  <a:schemeClr val="tx1"/>
                </a:solidFill>
                <a:latin typeface="NikoshBAN" panose="02000000000000000000" pitchFamily="2" charset="0"/>
                <a:cs typeface="NikoshBAN" panose="02000000000000000000" pitchFamily="2" charset="0"/>
              </a:rPr>
              <a:t>ভাষা আন্দোলনে শহীদদের স্মরণে শহীদ মিনার নির্মান      </a:t>
            </a:r>
            <a:endParaRPr lang="en-US" sz="2400" dirty="0">
              <a:solidFill>
                <a:schemeClr val="tx1"/>
              </a:solidFill>
              <a:latin typeface="NikoshBAN" panose="02000000000000000000" pitchFamily="2" charset="0"/>
              <a:cs typeface="NikoshBAN" panose="02000000000000000000" pitchFamily="2" charset="0"/>
            </a:endParaRPr>
          </a:p>
        </p:txBody>
      </p:sp>
      <p:sp>
        <p:nvSpPr>
          <p:cNvPr id="18" name="Rectangle 17"/>
          <p:cNvSpPr/>
          <p:nvPr/>
        </p:nvSpPr>
        <p:spPr>
          <a:xfrm>
            <a:off x="5506376" y="5100972"/>
            <a:ext cx="5593441" cy="37927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dirty="0" smtClean="0">
                <a:solidFill>
                  <a:srgbClr val="0070C0"/>
                </a:solidFill>
                <a:latin typeface="NikoshBAN" panose="02000000000000000000" pitchFamily="2" charset="0"/>
                <a:cs typeface="NikoshBAN" panose="02000000000000000000" pitchFamily="2" charset="0"/>
              </a:rPr>
              <a:t>২১ ফেব্রুয়ারী সরকারী ছুটি ঘোষণা       </a:t>
            </a:r>
            <a:endParaRPr lang="en-US" sz="2400" dirty="0">
              <a:solidFill>
                <a:srgbClr val="0070C0"/>
              </a:solidFill>
              <a:latin typeface="NikoshBAN" panose="02000000000000000000" pitchFamily="2" charset="0"/>
              <a:cs typeface="NikoshBAN" panose="02000000000000000000" pitchFamily="2" charset="0"/>
            </a:endParaRPr>
          </a:p>
        </p:txBody>
      </p:sp>
      <p:sp>
        <p:nvSpPr>
          <p:cNvPr id="19" name="Rectangle 18"/>
          <p:cNvSpPr/>
          <p:nvPr/>
        </p:nvSpPr>
        <p:spPr>
          <a:xfrm>
            <a:off x="5506376" y="5575783"/>
            <a:ext cx="5593441" cy="37927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dirty="0" smtClean="0">
                <a:solidFill>
                  <a:schemeClr val="tx1"/>
                </a:solidFill>
                <a:latin typeface="NikoshBAN" panose="02000000000000000000" pitchFamily="2" charset="0"/>
                <a:cs typeface="NikoshBAN" panose="02000000000000000000" pitchFamily="2" charset="0"/>
              </a:rPr>
              <a:t>ভাষা ও সাহিত্যের উন্নয়নের জন্যে বাংলা একাডেমী প্রতিষ্ঠা        </a:t>
            </a:r>
            <a:endParaRPr lang="en-US" sz="24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125908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plus(out)">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upRigh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7"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900" decel="100000" fill="hold"/>
                                        <p:tgtEl>
                                          <p:spTgt spid="10"/>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7"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900" decel="100000" fill="hold"/>
                                        <p:tgtEl>
                                          <p:spTgt spid="12"/>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7"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
                                          </p:val>
                                        </p:tav>
                                        <p:tav tm="100000">
                                          <p:val>
                                            <p:strVal val="#ppt_x"/>
                                          </p:val>
                                        </p:tav>
                                      </p:tavLst>
                                    </p:anim>
                                    <p:anim calcmode="lin" valueType="num">
                                      <p:cBhvr>
                                        <p:cTn id="35" dur="900" decel="100000" fill="hold"/>
                                        <p:tgtEl>
                                          <p:spTgt spid="13"/>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7"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1000"/>
                                        <p:tgtEl>
                                          <p:spTgt spid="14"/>
                                        </p:tgtEl>
                                      </p:cBhvr>
                                    </p:animEffect>
                                    <p:anim calcmode="lin" valueType="num">
                                      <p:cBhvr>
                                        <p:cTn id="42" dur="1000" fill="hold"/>
                                        <p:tgtEl>
                                          <p:spTgt spid="14"/>
                                        </p:tgtEl>
                                        <p:attrNameLst>
                                          <p:attrName>ppt_x</p:attrName>
                                        </p:attrNameLst>
                                      </p:cBhvr>
                                      <p:tavLst>
                                        <p:tav tm="0">
                                          <p:val>
                                            <p:strVal val="#ppt_x"/>
                                          </p:val>
                                        </p:tav>
                                        <p:tav tm="100000">
                                          <p:val>
                                            <p:strVal val="#ppt_x"/>
                                          </p:val>
                                        </p:tav>
                                      </p:tavLst>
                                    </p:anim>
                                    <p:anim calcmode="lin" valueType="num">
                                      <p:cBhvr>
                                        <p:cTn id="43" dur="900" decel="100000" fill="hold"/>
                                        <p:tgtEl>
                                          <p:spTgt spid="14"/>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000"/>
                                        <p:tgtEl>
                                          <p:spTgt spid="15"/>
                                        </p:tgtEl>
                                      </p:cBhvr>
                                    </p:animEffect>
                                    <p:anim calcmode="lin" valueType="num">
                                      <p:cBhvr>
                                        <p:cTn id="50" dur="1000" fill="hold"/>
                                        <p:tgtEl>
                                          <p:spTgt spid="15"/>
                                        </p:tgtEl>
                                        <p:attrNameLst>
                                          <p:attrName>ppt_x</p:attrName>
                                        </p:attrNameLst>
                                      </p:cBhvr>
                                      <p:tavLst>
                                        <p:tav tm="0">
                                          <p:val>
                                            <p:strVal val="#ppt_x"/>
                                          </p:val>
                                        </p:tav>
                                        <p:tav tm="100000">
                                          <p:val>
                                            <p:strVal val="#ppt_x"/>
                                          </p:val>
                                        </p:tav>
                                      </p:tavLst>
                                    </p:anim>
                                    <p:anim calcmode="lin" valueType="num">
                                      <p:cBhvr>
                                        <p:cTn id="51" dur="900" decel="100000" fill="hold"/>
                                        <p:tgtEl>
                                          <p:spTgt spid="15"/>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7"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1000"/>
                                        <p:tgtEl>
                                          <p:spTgt spid="16"/>
                                        </p:tgtEl>
                                      </p:cBhvr>
                                    </p:animEffect>
                                    <p:anim calcmode="lin" valueType="num">
                                      <p:cBhvr>
                                        <p:cTn id="58" dur="1000" fill="hold"/>
                                        <p:tgtEl>
                                          <p:spTgt spid="16"/>
                                        </p:tgtEl>
                                        <p:attrNameLst>
                                          <p:attrName>ppt_x</p:attrName>
                                        </p:attrNameLst>
                                      </p:cBhvr>
                                      <p:tavLst>
                                        <p:tav tm="0">
                                          <p:val>
                                            <p:strVal val="#ppt_x"/>
                                          </p:val>
                                        </p:tav>
                                        <p:tav tm="100000">
                                          <p:val>
                                            <p:strVal val="#ppt_x"/>
                                          </p:val>
                                        </p:tav>
                                      </p:tavLst>
                                    </p:anim>
                                    <p:anim calcmode="lin" valueType="num">
                                      <p:cBhvr>
                                        <p:cTn id="59" dur="900" decel="100000" fill="hold"/>
                                        <p:tgtEl>
                                          <p:spTgt spid="16"/>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37" presetClass="entr" presetSubtype="0"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fade">
                                      <p:cBhvr>
                                        <p:cTn id="65" dur="1000"/>
                                        <p:tgtEl>
                                          <p:spTgt spid="17"/>
                                        </p:tgtEl>
                                      </p:cBhvr>
                                    </p:animEffect>
                                    <p:anim calcmode="lin" valueType="num">
                                      <p:cBhvr>
                                        <p:cTn id="66" dur="1000" fill="hold"/>
                                        <p:tgtEl>
                                          <p:spTgt spid="17"/>
                                        </p:tgtEl>
                                        <p:attrNameLst>
                                          <p:attrName>ppt_x</p:attrName>
                                        </p:attrNameLst>
                                      </p:cBhvr>
                                      <p:tavLst>
                                        <p:tav tm="0">
                                          <p:val>
                                            <p:strVal val="#ppt_x"/>
                                          </p:val>
                                        </p:tav>
                                        <p:tav tm="100000">
                                          <p:val>
                                            <p:strVal val="#ppt_x"/>
                                          </p:val>
                                        </p:tav>
                                      </p:tavLst>
                                    </p:anim>
                                    <p:anim calcmode="lin" valueType="num">
                                      <p:cBhvr>
                                        <p:cTn id="67" dur="900" decel="100000" fill="hold"/>
                                        <p:tgtEl>
                                          <p:spTgt spid="17"/>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37" presetClass="entr" presetSubtype="0"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fade">
                                      <p:cBhvr>
                                        <p:cTn id="73" dur="1000"/>
                                        <p:tgtEl>
                                          <p:spTgt spid="18"/>
                                        </p:tgtEl>
                                      </p:cBhvr>
                                    </p:animEffect>
                                    <p:anim calcmode="lin" valueType="num">
                                      <p:cBhvr>
                                        <p:cTn id="74" dur="1000" fill="hold"/>
                                        <p:tgtEl>
                                          <p:spTgt spid="18"/>
                                        </p:tgtEl>
                                        <p:attrNameLst>
                                          <p:attrName>ppt_x</p:attrName>
                                        </p:attrNameLst>
                                      </p:cBhvr>
                                      <p:tavLst>
                                        <p:tav tm="0">
                                          <p:val>
                                            <p:strVal val="#ppt_x"/>
                                          </p:val>
                                        </p:tav>
                                        <p:tav tm="100000">
                                          <p:val>
                                            <p:strVal val="#ppt_x"/>
                                          </p:val>
                                        </p:tav>
                                      </p:tavLst>
                                    </p:anim>
                                    <p:anim calcmode="lin" valueType="num">
                                      <p:cBhvr>
                                        <p:cTn id="75" dur="900" decel="100000" fill="hold"/>
                                        <p:tgtEl>
                                          <p:spTgt spid="18"/>
                                        </p:tgtEl>
                                        <p:attrNameLst>
                                          <p:attrName>ppt_y</p:attrName>
                                        </p:attrNameLst>
                                      </p:cBhvr>
                                      <p:tavLst>
                                        <p:tav tm="0">
                                          <p:val>
                                            <p:strVal val="#ppt_y+1"/>
                                          </p:val>
                                        </p:tav>
                                        <p:tav tm="100000">
                                          <p:val>
                                            <p:strVal val="#ppt_y-.03"/>
                                          </p:val>
                                        </p:tav>
                                      </p:tavLst>
                                    </p:anim>
                                    <p:anim calcmode="lin" valueType="num">
                                      <p:cBhvr>
                                        <p:cTn id="76"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37" presetClass="entr" presetSubtype="0" fill="hold" grpId="0" nodeType="click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fade">
                                      <p:cBhvr>
                                        <p:cTn id="81" dur="1000"/>
                                        <p:tgtEl>
                                          <p:spTgt spid="19"/>
                                        </p:tgtEl>
                                      </p:cBhvr>
                                    </p:animEffect>
                                    <p:anim calcmode="lin" valueType="num">
                                      <p:cBhvr>
                                        <p:cTn id="82" dur="1000" fill="hold"/>
                                        <p:tgtEl>
                                          <p:spTgt spid="19"/>
                                        </p:tgtEl>
                                        <p:attrNameLst>
                                          <p:attrName>ppt_x</p:attrName>
                                        </p:attrNameLst>
                                      </p:cBhvr>
                                      <p:tavLst>
                                        <p:tav tm="0">
                                          <p:val>
                                            <p:strVal val="#ppt_x"/>
                                          </p:val>
                                        </p:tav>
                                        <p:tav tm="100000">
                                          <p:val>
                                            <p:strVal val="#ppt_x"/>
                                          </p:val>
                                        </p:tav>
                                      </p:tavLst>
                                    </p:anim>
                                    <p:anim calcmode="lin" valueType="num">
                                      <p:cBhvr>
                                        <p:cTn id="83" dur="900" decel="100000" fill="hold"/>
                                        <p:tgtEl>
                                          <p:spTgt spid="19"/>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32657"/>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4152899" y="754743"/>
            <a:ext cx="38100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u="sng" dirty="0" smtClean="0">
                <a:solidFill>
                  <a:schemeClr val="tx1"/>
                </a:solidFill>
                <a:latin typeface="NikoshBAN" panose="02000000000000000000" pitchFamily="2" charset="0"/>
                <a:cs typeface="NikoshBAN" panose="02000000000000000000" pitchFamily="2" charset="0"/>
              </a:rPr>
              <a:t>দলীয় কাজ </a:t>
            </a:r>
            <a:endParaRPr lang="en-US" sz="3600" b="1" u="sng" dirty="0">
              <a:solidFill>
                <a:schemeClr val="tx1"/>
              </a:solidFill>
              <a:latin typeface="NikoshBAN" panose="02000000000000000000" pitchFamily="2" charset="0"/>
              <a:cs typeface="NikoshBAN" panose="02000000000000000000" pitchFamily="2" charset="0"/>
            </a:endParaRPr>
          </a:p>
        </p:txBody>
      </p:sp>
      <p:sp>
        <p:nvSpPr>
          <p:cNvPr id="6" name="Rectangle 5"/>
          <p:cNvSpPr/>
          <p:nvPr/>
        </p:nvSpPr>
        <p:spPr>
          <a:xfrm>
            <a:off x="6972300" y="1592036"/>
            <a:ext cx="2667000" cy="5950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সময়ঃ ৬ মিনিট  </a:t>
            </a:r>
            <a:endParaRPr lang="en-US" sz="2400" dirty="0">
              <a:solidFill>
                <a:schemeClr val="tx1"/>
              </a:solidFill>
              <a:latin typeface="NikoshBAN" panose="02000000000000000000" pitchFamily="2" charset="0"/>
              <a:cs typeface="NikoshBAN" panose="02000000000000000000" pitchFamily="2" charset="0"/>
            </a:endParaRPr>
          </a:p>
        </p:txBody>
      </p:sp>
      <p:sp>
        <p:nvSpPr>
          <p:cNvPr id="7" name="Rectangle 6"/>
          <p:cNvSpPr/>
          <p:nvPr/>
        </p:nvSpPr>
        <p:spPr>
          <a:xfrm>
            <a:off x="2324099" y="3200400"/>
            <a:ext cx="7467600" cy="5950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u="sng" dirty="0" smtClean="0">
                <a:solidFill>
                  <a:srgbClr val="C00000"/>
                </a:solidFill>
                <a:latin typeface="NikoshBAN" panose="02000000000000000000" pitchFamily="2" charset="0"/>
                <a:cs typeface="NikoshBAN" panose="02000000000000000000" pitchFamily="2" charset="0"/>
              </a:rPr>
              <a:t>প্রশ্ন : </a:t>
            </a:r>
            <a:r>
              <a:rPr lang="bn-IN" sz="2800" dirty="0" smtClean="0">
                <a:solidFill>
                  <a:schemeClr val="tx1"/>
                </a:solidFill>
                <a:latin typeface="NikoshBAN" panose="02000000000000000000" pitchFamily="2" charset="0"/>
                <a:cs typeface="NikoshBAN" panose="02000000000000000000" pitchFamily="2" charset="0"/>
              </a:rPr>
              <a:t>যুক্তফ্রন্টের ২১ দফার মূল কয়েকটি দফা পর্যালোচনা করে লিখ।  </a:t>
            </a:r>
            <a:endParaRPr lang="en-US" sz="28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008034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Scale>
                                      <p:cBhvr>
                                        <p:cTn id="25"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6"/>
                                        </p:tgtEl>
                                        <p:attrNameLst>
                                          <p:attrName>ppt_x</p:attrName>
                                          <p:attrName>ppt_y</p:attrName>
                                        </p:attrNameLst>
                                      </p:cBhvr>
                                    </p:animMotion>
                                    <p:animEffect transition="in" filter="fade">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7" presetClass="entr" presetSubtype="8"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ppt_x</p:attrName>
                                        </p:attrNameLst>
                                      </p:cBhvr>
                                      <p:tavLst>
                                        <p:tav tm="0">
                                          <p:val>
                                            <p:strVal val="#ppt_x-#ppt_w/2"/>
                                          </p:val>
                                        </p:tav>
                                        <p:tav tm="100000">
                                          <p:val>
                                            <p:strVal val="#ppt_x"/>
                                          </p:val>
                                        </p:tav>
                                      </p:tavLst>
                                    </p:anim>
                                    <p:anim calcmode="lin" valueType="num">
                                      <p:cBhvr>
                                        <p:cTn id="33" dur="500" fill="hold"/>
                                        <p:tgtEl>
                                          <p:spTgt spid="7"/>
                                        </p:tgtEl>
                                        <p:attrNameLst>
                                          <p:attrName>ppt_y</p:attrName>
                                        </p:attrNameLst>
                                      </p:cBhvr>
                                      <p:tavLst>
                                        <p:tav tm="0">
                                          <p:val>
                                            <p:strVal val="#ppt_y"/>
                                          </p:val>
                                        </p:tav>
                                        <p:tav tm="100000">
                                          <p:val>
                                            <p:strVal val="#ppt_y"/>
                                          </p:val>
                                        </p:tav>
                                      </p:tavLst>
                                    </p:anim>
                                    <p:anim calcmode="lin" valueType="num">
                                      <p:cBhvr>
                                        <p:cTn id="34" dur="500" fill="hold"/>
                                        <p:tgtEl>
                                          <p:spTgt spid="7"/>
                                        </p:tgtEl>
                                        <p:attrNameLst>
                                          <p:attrName>ppt_w</p:attrName>
                                        </p:attrNameLst>
                                      </p:cBhvr>
                                      <p:tavLst>
                                        <p:tav tm="0">
                                          <p:val>
                                            <p:fltVal val="0"/>
                                          </p:val>
                                        </p:tav>
                                        <p:tav tm="100000">
                                          <p:val>
                                            <p:strVal val="#ppt_w"/>
                                          </p:val>
                                        </p:tav>
                                      </p:tavLst>
                                    </p:anim>
                                    <p:anim calcmode="lin" valueType="num">
                                      <p:cBhvr>
                                        <p:cTn id="35"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b="1">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chemeClr val="tx1"/>
                </a:solidFill>
                <a:latin typeface="NikoshBAN" panose="02000000000000000000" pitchFamily="2" charset="0"/>
                <a:cs typeface="NikoshBAN" panose="02000000000000000000" pitchFamily="2" charset="0"/>
              </a:endParaRPr>
            </a:p>
          </p:txBody>
        </p:sp>
      </p:grpSp>
      <p:sp>
        <p:nvSpPr>
          <p:cNvPr id="5" name="Rectangle 4"/>
          <p:cNvSpPr/>
          <p:nvPr/>
        </p:nvSpPr>
        <p:spPr>
          <a:xfrm>
            <a:off x="3886198" y="762000"/>
            <a:ext cx="4343401" cy="609600"/>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NikoshBAN" panose="02000000000000000000" pitchFamily="2" charset="0"/>
                <a:cs typeface="NikoshBAN" panose="02000000000000000000" pitchFamily="2" charset="0"/>
              </a:rPr>
              <a:t>১৯৫৪ সালের</a:t>
            </a:r>
            <a:r>
              <a:rPr lang="en-US" sz="2800" dirty="0" err="1" smtClean="0">
                <a:solidFill>
                  <a:schemeClr val="tx1"/>
                </a:solidFill>
                <a:latin typeface="NikoshBAN" panose="02000000000000000000" pitchFamily="2" charset="0"/>
                <a:cs typeface="NikoshBAN" panose="02000000000000000000" pitchFamily="2" charset="0"/>
              </a:rPr>
              <a:t>নির্বাচনের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ফলাফল</a:t>
            </a:r>
            <a:r>
              <a:rPr lang="en-US" sz="2800" dirty="0" smtClean="0">
                <a:solidFill>
                  <a:schemeClr val="tx1"/>
                </a:solidFill>
                <a:latin typeface="NikoshBAN" panose="02000000000000000000" pitchFamily="2" charset="0"/>
                <a:cs typeface="NikoshBAN" panose="02000000000000000000" pitchFamily="2" charset="0"/>
              </a:rPr>
              <a:t> </a:t>
            </a:r>
            <a:endParaRPr lang="en-US" sz="2800" dirty="0">
              <a:solidFill>
                <a:schemeClr val="tx1"/>
              </a:solidFill>
              <a:latin typeface="NikoshBAN" panose="02000000000000000000" pitchFamily="2" charset="0"/>
              <a:cs typeface="NikoshBAN" panose="02000000000000000000" pitchFamily="2" charset="0"/>
            </a:endParaRPr>
          </a:p>
        </p:txBody>
      </p:sp>
      <p:sp>
        <p:nvSpPr>
          <p:cNvPr id="6" name="Rectangle 5"/>
          <p:cNvSpPr/>
          <p:nvPr/>
        </p:nvSpPr>
        <p:spPr>
          <a:xfrm>
            <a:off x="1066798" y="1485900"/>
            <a:ext cx="9982200" cy="609600"/>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১৯৫৪ সালের নির্বাচনে মুসলমান ও অন্যান্য ধর্মাবলম্বীদের জন্য আলাদা আসন ছিল, আলাদা ভোট ছিল </a:t>
            </a:r>
            <a:r>
              <a:rPr lang="en-US" sz="2400" dirty="0" smtClean="0">
                <a:solidFill>
                  <a:schemeClr val="tx1"/>
                </a:solidFill>
                <a:latin typeface="NikoshBAN" panose="02000000000000000000" pitchFamily="2" charset="0"/>
                <a:cs typeface="NikoshBAN" panose="02000000000000000000" pitchFamily="2" charset="0"/>
              </a:rPr>
              <a:t> </a:t>
            </a:r>
            <a:endParaRPr lang="en-US" sz="2400" dirty="0">
              <a:solidFill>
                <a:schemeClr val="tx1"/>
              </a:solidFill>
              <a:latin typeface="NikoshBAN" panose="02000000000000000000" pitchFamily="2" charset="0"/>
              <a:cs typeface="NikoshBAN" panose="02000000000000000000" pitchFamily="2" charset="0"/>
            </a:endParaRPr>
          </a:p>
        </p:txBody>
      </p:sp>
      <p:sp>
        <p:nvSpPr>
          <p:cNvPr id="7" name="Rectangle 6"/>
          <p:cNvSpPr/>
          <p:nvPr/>
        </p:nvSpPr>
        <p:spPr>
          <a:xfrm>
            <a:off x="1066798" y="2236470"/>
            <a:ext cx="5181602" cy="59436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আইন পরিষ নির্বাচনে আসন সংখ্যা ছিল </a:t>
            </a:r>
            <a:endParaRPr lang="en-US" sz="2800" b="1" dirty="0">
              <a:solidFill>
                <a:schemeClr val="tx1"/>
              </a:solidFill>
              <a:latin typeface="NikoshBAN" panose="02000000000000000000" pitchFamily="2" charset="0"/>
              <a:cs typeface="NikoshBAN" panose="02000000000000000000" pitchFamily="2" charset="0"/>
            </a:endParaRPr>
          </a:p>
        </p:txBody>
      </p:sp>
      <p:sp>
        <p:nvSpPr>
          <p:cNvPr id="12" name="Rectangle 11"/>
          <p:cNvSpPr/>
          <p:nvPr/>
        </p:nvSpPr>
        <p:spPr>
          <a:xfrm>
            <a:off x="6919486" y="2236470"/>
            <a:ext cx="3505200" cy="59436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৩০৯ টি  </a:t>
            </a:r>
            <a:endParaRPr lang="en-US" sz="2800" b="1" dirty="0">
              <a:solidFill>
                <a:schemeClr val="tx1"/>
              </a:solidFill>
              <a:latin typeface="NikoshBAN" panose="02000000000000000000" pitchFamily="2" charset="0"/>
              <a:cs typeface="NikoshBAN" panose="02000000000000000000" pitchFamily="2" charset="0"/>
            </a:endParaRPr>
          </a:p>
        </p:txBody>
      </p:sp>
      <p:sp>
        <p:nvSpPr>
          <p:cNvPr id="13" name="Rectangle 12"/>
          <p:cNvSpPr/>
          <p:nvPr/>
        </p:nvSpPr>
        <p:spPr>
          <a:xfrm>
            <a:off x="1066798" y="2971800"/>
            <a:ext cx="5181602" cy="63627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bn-IN" sz="2800" dirty="0" smtClean="0">
                <a:latin typeface="NikoshBAN" panose="02000000000000000000" pitchFamily="2" charset="0"/>
                <a:cs typeface="NikoshBAN" panose="02000000000000000000" pitchFamily="2" charset="0"/>
              </a:rPr>
              <a:t>যুক্তফ্রন্ট পেয়েছিল  </a:t>
            </a:r>
            <a:endParaRPr lang="en-US" sz="2800" dirty="0">
              <a:latin typeface="NikoshBAN" panose="02000000000000000000" pitchFamily="2" charset="0"/>
              <a:cs typeface="NikoshBAN" panose="02000000000000000000" pitchFamily="2" charset="0"/>
            </a:endParaRPr>
          </a:p>
        </p:txBody>
      </p:sp>
      <p:sp>
        <p:nvSpPr>
          <p:cNvPr id="14" name="Rectangle 13"/>
          <p:cNvSpPr/>
          <p:nvPr/>
        </p:nvSpPr>
        <p:spPr>
          <a:xfrm>
            <a:off x="6904246" y="2971800"/>
            <a:ext cx="3505200" cy="63627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bn-IN" sz="2800" dirty="0" smtClean="0">
                <a:latin typeface="NikoshBAN" panose="02000000000000000000" pitchFamily="2" charset="0"/>
                <a:cs typeface="NikoshBAN" panose="02000000000000000000" pitchFamily="2" charset="0"/>
              </a:rPr>
              <a:t>২৩৬ টি আসন   </a:t>
            </a:r>
            <a:endParaRPr lang="en-US" sz="2800" dirty="0">
              <a:latin typeface="NikoshBAN" panose="02000000000000000000" pitchFamily="2" charset="0"/>
              <a:cs typeface="NikoshBAN" panose="02000000000000000000" pitchFamily="2" charset="0"/>
            </a:endParaRPr>
          </a:p>
        </p:txBody>
      </p:sp>
      <p:sp>
        <p:nvSpPr>
          <p:cNvPr id="15" name="Rectangle 14"/>
          <p:cNvSpPr/>
          <p:nvPr/>
        </p:nvSpPr>
        <p:spPr>
          <a:xfrm>
            <a:off x="1066798" y="3749040"/>
            <a:ext cx="5181602" cy="58674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bn-IN" sz="2800" dirty="0" smtClean="0">
                <a:latin typeface="NikoshBAN" panose="02000000000000000000" pitchFamily="2" charset="0"/>
                <a:cs typeface="NikoshBAN" panose="02000000000000000000" pitchFamily="2" charset="0"/>
              </a:rPr>
              <a:t>মুসলিম লীগ পেয়েছিল মাত্র  </a:t>
            </a:r>
            <a:endParaRPr lang="en-US" sz="2800" dirty="0">
              <a:latin typeface="NikoshBAN" panose="02000000000000000000" pitchFamily="2" charset="0"/>
              <a:cs typeface="NikoshBAN" panose="02000000000000000000" pitchFamily="2" charset="0"/>
            </a:endParaRPr>
          </a:p>
        </p:txBody>
      </p:sp>
      <p:sp>
        <p:nvSpPr>
          <p:cNvPr id="16" name="Rectangle 15"/>
          <p:cNvSpPr/>
          <p:nvPr/>
        </p:nvSpPr>
        <p:spPr>
          <a:xfrm>
            <a:off x="6904246" y="3749040"/>
            <a:ext cx="3505200" cy="58674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bn-IN" sz="2800" dirty="0" smtClean="0">
                <a:latin typeface="NikoshBAN" panose="02000000000000000000" pitchFamily="2" charset="0"/>
                <a:cs typeface="NikoshBAN" panose="02000000000000000000" pitchFamily="2" charset="0"/>
              </a:rPr>
              <a:t>৯  টি আসন   </a:t>
            </a:r>
            <a:endParaRPr lang="en-US" sz="2800" dirty="0">
              <a:latin typeface="NikoshBAN" panose="02000000000000000000" pitchFamily="2" charset="0"/>
              <a:cs typeface="NikoshBAN" panose="02000000000000000000" pitchFamily="2" charset="0"/>
            </a:endParaRPr>
          </a:p>
        </p:txBody>
      </p:sp>
      <p:sp>
        <p:nvSpPr>
          <p:cNvPr id="17" name="Rectangle 16"/>
          <p:cNvSpPr/>
          <p:nvPr/>
        </p:nvSpPr>
        <p:spPr>
          <a:xfrm>
            <a:off x="1066796" y="4476750"/>
            <a:ext cx="5181602" cy="59055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bn-IN" sz="2800" b="1" dirty="0" smtClean="0">
                <a:solidFill>
                  <a:schemeClr val="bg1"/>
                </a:solidFill>
                <a:latin typeface="NikoshBAN" panose="02000000000000000000" pitchFamily="2" charset="0"/>
                <a:cs typeface="NikoshBAN" panose="02000000000000000000" pitchFamily="2" charset="0"/>
              </a:rPr>
              <a:t>স্বতন্ত্র ও অন্যান্য দল পেয়েছিল   </a:t>
            </a:r>
            <a:endParaRPr lang="en-US" sz="2800" b="1" dirty="0">
              <a:solidFill>
                <a:schemeClr val="bg1"/>
              </a:solidFill>
              <a:latin typeface="NikoshBAN" panose="02000000000000000000" pitchFamily="2" charset="0"/>
              <a:cs typeface="NikoshBAN" panose="02000000000000000000" pitchFamily="2" charset="0"/>
            </a:endParaRPr>
          </a:p>
        </p:txBody>
      </p:sp>
      <p:sp>
        <p:nvSpPr>
          <p:cNvPr id="18" name="Rectangle 17"/>
          <p:cNvSpPr/>
          <p:nvPr/>
        </p:nvSpPr>
        <p:spPr>
          <a:xfrm>
            <a:off x="6889006" y="4484370"/>
            <a:ext cx="3505200" cy="58293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bn-IN" sz="2800" b="1" dirty="0" smtClean="0">
                <a:solidFill>
                  <a:schemeClr val="bg1"/>
                </a:solidFill>
                <a:latin typeface="NikoshBAN" panose="02000000000000000000" pitchFamily="2" charset="0"/>
                <a:cs typeface="NikoshBAN" panose="02000000000000000000" pitchFamily="2" charset="0"/>
              </a:rPr>
              <a:t>৬৪  টি আসন   </a:t>
            </a:r>
            <a:endParaRPr lang="en-US" sz="2800" b="1" dirty="0">
              <a:solidFill>
                <a:schemeClr val="bg1"/>
              </a:solidFill>
              <a:latin typeface="NikoshBAN" panose="02000000000000000000" pitchFamily="2" charset="0"/>
              <a:cs typeface="NikoshBAN" panose="02000000000000000000" pitchFamily="2" charset="0"/>
            </a:endParaRPr>
          </a:p>
        </p:txBody>
      </p:sp>
      <p:sp>
        <p:nvSpPr>
          <p:cNvPr id="19" name="Rectangle 18"/>
          <p:cNvSpPr/>
          <p:nvPr/>
        </p:nvSpPr>
        <p:spPr>
          <a:xfrm>
            <a:off x="1036318" y="5314950"/>
            <a:ext cx="9982200" cy="609600"/>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এই নির্বাচনে প্রমানিত হয়েছে যে স্বৈরশাসন চালিয়ে বেশী দিন টিকে থাকতে পারেনা  </a:t>
            </a:r>
            <a:r>
              <a:rPr lang="en-US" sz="2400" dirty="0" smtClean="0">
                <a:solidFill>
                  <a:schemeClr val="tx1"/>
                </a:solidFill>
                <a:latin typeface="NikoshBAN" panose="02000000000000000000" pitchFamily="2" charset="0"/>
                <a:cs typeface="NikoshBAN" panose="02000000000000000000" pitchFamily="2" charset="0"/>
              </a:rPr>
              <a:t> </a:t>
            </a:r>
            <a:endParaRPr lang="en-US" sz="24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51359149"/>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0" presetClass="entr" presetSubtype="0" decel="10000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strVal val="#ppt_w+.3"/>
                                          </p:val>
                                        </p:tav>
                                        <p:tav tm="100000">
                                          <p:val>
                                            <p:strVal val="#ppt_w"/>
                                          </p:val>
                                        </p:tav>
                                      </p:tavLst>
                                    </p:anim>
                                    <p:anim calcmode="lin" valueType="num">
                                      <p:cBhvr>
                                        <p:cTn id="18" dur="1000" fill="hold"/>
                                        <p:tgtEl>
                                          <p:spTgt spid="7"/>
                                        </p:tgtEl>
                                        <p:attrNameLst>
                                          <p:attrName>ppt_h</p:attrName>
                                        </p:attrNameLst>
                                      </p:cBhvr>
                                      <p:tavLst>
                                        <p:tav tm="0">
                                          <p:val>
                                            <p:strVal val="#ppt_h"/>
                                          </p:val>
                                        </p:tav>
                                        <p:tav tm="100000">
                                          <p:val>
                                            <p:strVal val="#ppt_h"/>
                                          </p:val>
                                        </p:tav>
                                      </p:tavLst>
                                    </p:anim>
                                    <p:animEffect transition="in" filter="fade">
                                      <p:cBhvr>
                                        <p:cTn id="19" dur="1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down)">
                                      <p:cBhvr>
                                        <p:cTn id="24" dur="580">
                                          <p:stCondLst>
                                            <p:cond delay="0"/>
                                          </p:stCondLst>
                                        </p:cTn>
                                        <p:tgtEl>
                                          <p:spTgt spid="12"/>
                                        </p:tgtEl>
                                      </p:cBhvr>
                                    </p:animEffect>
                                    <p:anim calcmode="lin" valueType="num">
                                      <p:cBhvr>
                                        <p:cTn id="25"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0" dur="26">
                                          <p:stCondLst>
                                            <p:cond delay="650"/>
                                          </p:stCondLst>
                                        </p:cTn>
                                        <p:tgtEl>
                                          <p:spTgt spid="12"/>
                                        </p:tgtEl>
                                      </p:cBhvr>
                                      <p:to x="100000" y="60000"/>
                                    </p:animScale>
                                    <p:animScale>
                                      <p:cBhvr>
                                        <p:cTn id="31" dur="166" decel="50000">
                                          <p:stCondLst>
                                            <p:cond delay="676"/>
                                          </p:stCondLst>
                                        </p:cTn>
                                        <p:tgtEl>
                                          <p:spTgt spid="12"/>
                                        </p:tgtEl>
                                      </p:cBhvr>
                                      <p:to x="100000" y="100000"/>
                                    </p:animScale>
                                    <p:animScale>
                                      <p:cBhvr>
                                        <p:cTn id="32" dur="26">
                                          <p:stCondLst>
                                            <p:cond delay="1312"/>
                                          </p:stCondLst>
                                        </p:cTn>
                                        <p:tgtEl>
                                          <p:spTgt spid="12"/>
                                        </p:tgtEl>
                                      </p:cBhvr>
                                      <p:to x="100000" y="80000"/>
                                    </p:animScale>
                                    <p:animScale>
                                      <p:cBhvr>
                                        <p:cTn id="33" dur="166" decel="50000">
                                          <p:stCondLst>
                                            <p:cond delay="1338"/>
                                          </p:stCondLst>
                                        </p:cTn>
                                        <p:tgtEl>
                                          <p:spTgt spid="12"/>
                                        </p:tgtEl>
                                      </p:cBhvr>
                                      <p:to x="100000" y="100000"/>
                                    </p:animScale>
                                    <p:animScale>
                                      <p:cBhvr>
                                        <p:cTn id="34" dur="26">
                                          <p:stCondLst>
                                            <p:cond delay="1642"/>
                                          </p:stCondLst>
                                        </p:cTn>
                                        <p:tgtEl>
                                          <p:spTgt spid="12"/>
                                        </p:tgtEl>
                                      </p:cBhvr>
                                      <p:to x="100000" y="90000"/>
                                    </p:animScale>
                                    <p:animScale>
                                      <p:cBhvr>
                                        <p:cTn id="35" dur="166" decel="50000">
                                          <p:stCondLst>
                                            <p:cond delay="1668"/>
                                          </p:stCondLst>
                                        </p:cTn>
                                        <p:tgtEl>
                                          <p:spTgt spid="12"/>
                                        </p:tgtEl>
                                      </p:cBhvr>
                                      <p:to x="100000" y="100000"/>
                                    </p:animScale>
                                    <p:animScale>
                                      <p:cBhvr>
                                        <p:cTn id="36" dur="26">
                                          <p:stCondLst>
                                            <p:cond delay="1808"/>
                                          </p:stCondLst>
                                        </p:cTn>
                                        <p:tgtEl>
                                          <p:spTgt spid="12"/>
                                        </p:tgtEl>
                                      </p:cBhvr>
                                      <p:to x="100000" y="95000"/>
                                    </p:animScale>
                                    <p:animScale>
                                      <p:cBhvr>
                                        <p:cTn id="37" dur="166" decel="50000">
                                          <p:stCondLst>
                                            <p:cond delay="1834"/>
                                          </p:stCondLst>
                                        </p:cTn>
                                        <p:tgtEl>
                                          <p:spTgt spid="12"/>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2" presetClass="entr" presetSubtype="9"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0-#ppt_w/2"/>
                                          </p:val>
                                        </p:tav>
                                        <p:tav tm="100000">
                                          <p:val>
                                            <p:strVal val="#ppt_x"/>
                                          </p:val>
                                        </p:tav>
                                      </p:tavLst>
                                    </p:anim>
                                    <p:anim calcmode="lin" valueType="num">
                                      <p:cBhvr additive="base">
                                        <p:cTn id="43"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8" presetClass="entr" presetSubtype="3"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strips(upRight)">
                                      <p:cBhvr>
                                        <p:cTn id="48" dur="500"/>
                                        <p:tgtEl>
                                          <p:spTgt spid="1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wipe(down)">
                                      <p:cBhvr>
                                        <p:cTn id="53" dur="500"/>
                                        <p:tgtEl>
                                          <p:spTgt spid="15"/>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p:cTn id="58" dur="500" fill="hold"/>
                                        <p:tgtEl>
                                          <p:spTgt spid="16"/>
                                        </p:tgtEl>
                                        <p:attrNameLst>
                                          <p:attrName>ppt_w</p:attrName>
                                        </p:attrNameLst>
                                      </p:cBhvr>
                                      <p:tavLst>
                                        <p:tav tm="0">
                                          <p:val>
                                            <p:fltVal val="0"/>
                                          </p:val>
                                        </p:tav>
                                        <p:tav tm="100000">
                                          <p:val>
                                            <p:strVal val="#ppt_w"/>
                                          </p:val>
                                        </p:tav>
                                      </p:tavLst>
                                    </p:anim>
                                    <p:anim calcmode="lin" valueType="num">
                                      <p:cBhvr>
                                        <p:cTn id="59" dur="500" fill="hold"/>
                                        <p:tgtEl>
                                          <p:spTgt spid="16"/>
                                        </p:tgtEl>
                                        <p:attrNameLst>
                                          <p:attrName>ppt_h</p:attrName>
                                        </p:attrNameLst>
                                      </p:cBhvr>
                                      <p:tavLst>
                                        <p:tav tm="0">
                                          <p:val>
                                            <p:fltVal val="0"/>
                                          </p:val>
                                        </p:tav>
                                        <p:tav tm="100000">
                                          <p:val>
                                            <p:strVal val="#ppt_h"/>
                                          </p:val>
                                        </p:tav>
                                      </p:tavLst>
                                    </p:anim>
                                    <p:animEffect transition="in" filter="fade">
                                      <p:cBhvr>
                                        <p:cTn id="60" dur="500"/>
                                        <p:tgtEl>
                                          <p:spTgt spid="16"/>
                                        </p:tgtEl>
                                      </p:cBhvr>
                                    </p:animEffect>
                                  </p:childTnLst>
                                </p:cTn>
                              </p:par>
                            </p:childTnLst>
                          </p:cTn>
                        </p:par>
                      </p:childTnLst>
                    </p:cTn>
                  </p:par>
                  <p:par>
                    <p:cTn id="61" fill="hold">
                      <p:stCondLst>
                        <p:cond delay="indefinite"/>
                      </p:stCondLst>
                      <p:childTnLst>
                        <p:par>
                          <p:cTn id="62" fill="hold">
                            <p:stCondLst>
                              <p:cond delay="0"/>
                            </p:stCondLst>
                            <p:childTnLst>
                              <p:par>
                                <p:cTn id="63" presetID="14" presetClass="entr" presetSubtype="5"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randombar(vertical)">
                                      <p:cBhvr>
                                        <p:cTn id="65" dur="500"/>
                                        <p:tgtEl>
                                          <p:spTgt spid="17"/>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2" fill="hold" grpId="0" nodeType="click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wipe(right)">
                                      <p:cBhvr>
                                        <p:cTn id="70" dur="500"/>
                                        <p:tgtEl>
                                          <p:spTgt spid="18"/>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ntr" presetSubtype="6" fill="hold" grpId="0" nodeType="click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additive="base">
                                        <p:cTn id="75" dur="500" fill="hold"/>
                                        <p:tgtEl>
                                          <p:spTgt spid="19"/>
                                        </p:tgtEl>
                                        <p:attrNameLst>
                                          <p:attrName>ppt_x</p:attrName>
                                        </p:attrNameLst>
                                      </p:cBhvr>
                                      <p:tavLst>
                                        <p:tav tm="0">
                                          <p:val>
                                            <p:strVal val="1+#ppt_w/2"/>
                                          </p:val>
                                        </p:tav>
                                        <p:tav tm="100000">
                                          <p:val>
                                            <p:strVal val="#ppt_x"/>
                                          </p:val>
                                        </p:tav>
                                      </p:tavLst>
                                    </p:anim>
                                    <p:anim calcmode="lin" valueType="num">
                                      <p:cBhvr additive="base">
                                        <p:cTn id="7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5029199" y="762000"/>
            <a:ext cx="2057400" cy="6096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solidFill>
                  <a:srgbClr val="FFFF00"/>
                </a:solidFill>
                <a:latin typeface="NikoshBAN" panose="02000000000000000000" pitchFamily="2" charset="0"/>
                <a:cs typeface="NikoshBAN" panose="02000000000000000000" pitchFamily="2" charset="0"/>
              </a:rPr>
              <a:t>উপস্থাপন </a:t>
            </a:r>
            <a:endParaRPr lang="en-US" sz="3600" b="1" dirty="0">
              <a:solidFill>
                <a:srgbClr val="FFFF00"/>
              </a:solidFill>
              <a:latin typeface="NikoshBAN" panose="02000000000000000000" pitchFamily="2" charset="0"/>
              <a:cs typeface="NikoshBAN" panose="02000000000000000000" pitchFamily="2" charset="0"/>
            </a:endParaRPr>
          </a:p>
        </p:txBody>
      </p:sp>
      <p:sp>
        <p:nvSpPr>
          <p:cNvPr id="6" name="Rectangle 5"/>
          <p:cNvSpPr/>
          <p:nvPr/>
        </p:nvSpPr>
        <p:spPr>
          <a:xfrm>
            <a:off x="1485899" y="2133600"/>
            <a:ext cx="9639300" cy="533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bn-IN" sz="2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এই নির্বাচনে মুসলিম লীগ একটি গণবিরোধী দল হিসেবে পরিচিত হয়।  </a:t>
            </a:r>
            <a:endParaRPr lang="en-US" sz="2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7" name="Rectangle 6"/>
          <p:cNvSpPr/>
          <p:nvPr/>
        </p:nvSpPr>
        <p:spPr>
          <a:xfrm>
            <a:off x="1485898" y="3276600"/>
            <a:ext cx="9639301" cy="533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bn-IN" sz="2800" dirty="0" smtClean="0">
                <a:latin typeface="NikoshBAN" panose="02000000000000000000" pitchFamily="2" charset="0"/>
                <a:cs typeface="NikoshBAN" panose="02000000000000000000" pitchFamily="2" charset="0"/>
              </a:rPr>
              <a:t>১৯৫৭ সালের মধ্যে দলটি বহুধা বিভক্ত হয়ে পাকিস্তানের রাষ্ট্র ক্ষমতা থেকে বিদায় নেয়।  </a:t>
            </a:r>
            <a:endParaRPr lang="en-US" sz="2800" dirty="0">
              <a:latin typeface="NikoshBAN" panose="02000000000000000000" pitchFamily="2" charset="0"/>
              <a:cs typeface="NikoshBAN" panose="02000000000000000000" pitchFamily="2" charset="0"/>
            </a:endParaRPr>
          </a:p>
        </p:txBody>
      </p:sp>
      <p:sp>
        <p:nvSpPr>
          <p:cNvPr id="9" name="Rectangle 8"/>
          <p:cNvSpPr/>
          <p:nvPr/>
        </p:nvSpPr>
        <p:spPr>
          <a:xfrm>
            <a:off x="1485897" y="4419600"/>
            <a:ext cx="9639301" cy="5334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800" dirty="0" smtClean="0">
                <a:latin typeface="NikoshBAN" panose="02000000000000000000" pitchFamily="2" charset="0"/>
                <a:cs typeface="NikoshBAN" panose="02000000000000000000" pitchFamily="2" charset="0"/>
              </a:rPr>
              <a:t>১৯৭০ সালের নির্বাচনেও এ দলটি পূর্ব-পাকিস্তানে একটি আসনও পায়নি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8042547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5"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randombar(vertic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272"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ppt_w</p:attrName>
                                        </p:attrNameLst>
                                      </p:cBhvr>
                                      <p:tavLst>
                                        <p:tav tm="0">
                                          <p:val>
                                            <p:strVal val="2/3*#ppt_w"/>
                                          </p:val>
                                        </p:tav>
                                        <p:tav tm="100000">
                                          <p:val>
                                            <p:strVal val="#ppt_w"/>
                                          </p:val>
                                        </p:tav>
                                      </p:tavLst>
                                    </p:anim>
                                    <p:anim calcmode="lin" valueType="num">
                                      <p:cBhvr>
                                        <p:cTn id="27" dur="500" fill="hold"/>
                                        <p:tgtEl>
                                          <p:spTgt spid="9"/>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97971"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7941" y="1981200"/>
            <a:ext cx="4809460" cy="35052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8400" y="1981201"/>
            <a:ext cx="4571999" cy="3276600"/>
          </a:xfrm>
          <a:prstGeom prst="rect">
            <a:avLst/>
          </a:prstGeom>
        </p:spPr>
      </p:pic>
      <p:sp>
        <p:nvSpPr>
          <p:cNvPr id="8" name="Rectangle 7"/>
          <p:cNvSpPr/>
          <p:nvPr/>
        </p:nvSpPr>
        <p:spPr>
          <a:xfrm>
            <a:off x="4626427" y="723900"/>
            <a:ext cx="2819401" cy="6096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NikoshBAN" panose="02000000000000000000" pitchFamily="2" charset="0"/>
                <a:cs typeface="NikoshBAN" panose="02000000000000000000" pitchFamily="2" charset="0"/>
              </a:rPr>
              <a:t>১৯৫৪ </a:t>
            </a:r>
            <a:r>
              <a:rPr lang="en-US" sz="3200" dirty="0" err="1" smtClean="0">
                <a:latin typeface="NikoshBAN" panose="02000000000000000000" pitchFamily="2" charset="0"/>
                <a:cs typeface="NikoshBAN" panose="02000000000000000000" pitchFamily="2" charset="0"/>
              </a:rPr>
              <a:t>সালের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নির্বাচন</a:t>
            </a:r>
            <a:r>
              <a:rPr lang="en-US" sz="3200" dirty="0" smtClean="0">
                <a:latin typeface="NikoshBAN" panose="02000000000000000000" pitchFamily="2" charset="0"/>
                <a:cs typeface="NikoshBAN" panose="02000000000000000000" pitchFamily="2" charset="0"/>
              </a:rPr>
              <a:t> </a:t>
            </a:r>
            <a:r>
              <a:rPr lang="bn-IN"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sp>
        <p:nvSpPr>
          <p:cNvPr id="7" name="Rectangle 6"/>
          <p:cNvSpPr/>
          <p:nvPr/>
        </p:nvSpPr>
        <p:spPr>
          <a:xfrm>
            <a:off x="1600200" y="5619750"/>
            <a:ext cx="3657601"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solidFill>
                  <a:schemeClr val="tx1"/>
                </a:solidFill>
                <a:latin typeface="NikoshBAN" panose="02000000000000000000" pitchFamily="2" charset="0"/>
                <a:ea typeface="Microsoft Himalaya" panose="01010100010101010101" pitchFamily="2" charset="0"/>
                <a:cs typeface="NikoshBAN" panose="02000000000000000000" pitchFamily="2" charset="0"/>
              </a:rPr>
              <a:t>ভাসানীর সাথে বঙ্গবন্ধু শেখ মুজিভুর  রহমান </a:t>
            </a:r>
            <a:endParaRPr lang="en-US" sz="2000" dirty="0">
              <a:solidFill>
                <a:schemeClr val="tx1"/>
              </a:solidFill>
              <a:latin typeface="NikoshBAN" panose="02000000000000000000" pitchFamily="2" charset="0"/>
              <a:ea typeface="Microsoft Himalaya" panose="01010100010101010101" pitchFamily="2" charset="0"/>
              <a:cs typeface="NikoshBAN" panose="02000000000000000000" pitchFamily="2" charset="0"/>
            </a:endParaRPr>
          </a:p>
        </p:txBody>
      </p:sp>
      <p:sp>
        <p:nvSpPr>
          <p:cNvPr id="9" name="Rectangle 8"/>
          <p:cNvSpPr/>
          <p:nvPr/>
        </p:nvSpPr>
        <p:spPr>
          <a:xfrm>
            <a:off x="6705598" y="5486400"/>
            <a:ext cx="3657601"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solidFill>
                  <a:schemeClr val="tx1"/>
                </a:solidFill>
                <a:latin typeface="NikoshBAN" panose="02000000000000000000" pitchFamily="2" charset="0"/>
                <a:ea typeface="Microsoft Himalaya" panose="01010100010101010101" pitchFamily="2" charset="0"/>
                <a:cs typeface="NikoshBAN" panose="02000000000000000000" pitchFamily="2" charset="0"/>
              </a:rPr>
              <a:t>১৯৫৪ সালে নির্বাচন  </a:t>
            </a:r>
            <a:endParaRPr lang="en-US" sz="2000" dirty="0">
              <a:solidFill>
                <a:schemeClr val="tx1"/>
              </a:solidFill>
              <a:latin typeface="NikoshBAN" panose="02000000000000000000" pitchFamily="2" charset="0"/>
              <a:ea typeface="Microsoft Himalaya" panose="01010100010101010101" pitchFamily="2" charset="0"/>
              <a:cs typeface="NikoshBAN" panose="02000000000000000000" pitchFamily="2" charset="0"/>
            </a:endParaRPr>
          </a:p>
        </p:txBody>
      </p:sp>
    </p:spTree>
    <p:extLst>
      <p:ext uri="{BB962C8B-B14F-4D97-AF65-F5344CB8AC3E}">
        <p14:creationId xmlns:p14="http://schemas.microsoft.com/office/powerpoint/2010/main" val="2598706991"/>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upRigh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9"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up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randombar(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5"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vertic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3752846" y="752928"/>
            <a:ext cx="5105401" cy="6096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atin typeface="NikoshBAN" panose="02000000000000000000" pitchFamily="2" charset="0"/>
                <a:cs typeface="NikoshBAN" panose="02000000000000000000" pitchFamily="2" charset="0"/>
              </a:rPr>
              <a:t>মুসলিম লীগের পরাজয়ের কারণ </a:t>
            </a:r>
            <a:endParaRPr lang="en-US" sz="3200" dirty="0">
              <a:latin typeface="NikoshBAN" panose="02000000000000000000" pitchFamily="2" charset="0"/>
              <a:cs typeface="NikoshBAN" panose="02000000000000000000" pitchFamily="2" charset="0"/>
            </a:endParaRPr>
          </a:p>
        </p:txBody>
      </p:sp>
      <p:sp>
        <p:nvSpPr>
          <p:cNvPr id="6" name="Rectangle 5"/>
          <p:cNvSpPr/>
          <p:nvPr/>
        </p:nvSpPr>
        <p:spPr>
          <a:xfrm>
            <a:off x="4876802" y="1990271"/>
            <a:ext cx="6324598" cy="533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bn-IN" sz="2800" dirty="0" smtClean="0">
                <a:latin typeface="NikoshBAN" panose="02000000000000000000" pitchFamily="2" charset="0"/>
                <a:cs typeface="NikoshBAN" panose="02000000000000000000" pitchFamily="2" charset="0"/>
              </a:rPr>
              <a:t>যুক্তফ্রন্টে বিভিন্ন দল একত্র হয়েছিল। </a:t>
            </a:r>
            <a:endParaRPr lang="en-US" sz="2800" dirty="0">
              <a:latin typeface="NikoshBAN" panose="02000000000000000000" pitchFamily="2" charset="0"/>
              <a:cs typeface="NikoshBAN" panose="02000000000000000000" pitchFamily="2" charset="0"/>
            </a:endParaRPr>
          </a:p>
        </p:txBody>
      </p:sp>
      <p:sp>
        <p:nvSpPr>
          <p:cNvPr id="7" name="Rectangle 6"/>
          <p:cNvSpPr/>
          <p:nvPr/>
        </p:nvSpPr>
        <p:spPr>
          <a:xfrm>
            <a:off x="4876801" y="2819400"/>
            <a:ext cx="6324599" cy="533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bn-IN" sz="2800" dirty="0" smtClean="0">
                <a:latin typeface="NikoshBAN" panose="02000000000000000000" pitchFamily="2" charset="0"/>
                <a:cs typeface="NikoshBAN" panose="02000000000000000000" pitchFamily="2" charset="0"/>
              </a:rPr>
              <a:t>মুসলিম লীগের কর্মসূচী ছিল অস্পষ্ট ও গোঁজামিলে ভরা।  </a:t>
            </a:r>
            <a:endParaRPr lang="en-US" sz="2800" dirty="0">
              <a:latin typeface="NikoshBAN" panose="02000000000000000000" pitchFamily="2" charset="0"/>
              <a:cs typeface="NikoshBAN" panose="02000000000000000000" pitchFamily="2" charset="0"/>
            </a:endParaRPr>
          </a:p>
        </p:txBody>
      </p:sp>
      <p:sp>
        <p:nvSpPr>
          <p:cNvPr id="9" name="Rectangle 8"/>
          <p:cNvSpPr/>
          <p:nvPr/>
        </p:nvSpPr>
        <p:spPr>
          <a:xfrm>
            <a:off x="4876799" y="3610428"/>
            <a:ext cx="6324601" cy="533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bn-IN" sz="2800" dirty="0" smtClean="0">
                <a:latin typeface="NikoshBAN" panose="02000000000000000000" pitchFamily="2" charset="0"/>
                <a:cs typeface="NikoshBAN" panose="02000000000000000000" pitchFamily="2" charset="0"/>
              </a:rPr>
              <a:t>মুসলিম গীগের দুঃশাসন, দ্রব্যমূল্যে উর্ধ্বগতি, শোষণ।     </a:t>
            </a:r>
            <a:endParaRPr lang="en-US" sz="2800" dirty="0">
              <a:latin typeface="NikoshBAN" panose="02000000000000000000" pitchFamily="2" charset="0"/>
              <a:cs typeface="NikoshBAN" panose="02000000000000000000" pitchFamily="2" charset="0"/>
            </a:endParaRPr>
          </a:p>
        </p:txBody>
      </p:sp>
      <p:sp>
        <p:nvSpPr>
          <p:cNvPr id="10" name="Rectangle 9"/>
          <p:cNvSpPr/>
          <p:nvPr/>
        </p:nvSpPr>
        <p:spPr>
          <a:xfrm>
            <a:off x="4876799" y="4343400"/>
            <a:ext cx="6324601" cy="533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bn-IN" sz="2800" dirty="0" smtClean="0">
                <a:solidFill>
                  <a:schemeClr val="tx1"/>
                </a:solidFill>
                <a:latin typeface="NikoshBAN" panose="02000000000000000000" pitchFamily="2" charset="0"/>
                <a:cs typeface="NikoshBAN" panose="02000000000000000000" pitchFamily="2" charset="0"/>
              </a:rPr>
              <a:t>দলের মধ্যে অন্তর্দ্বন্দ্ব, দূর্নীতি।    </a:t>
            </a:r>
            <a:endParaRPr lang="en-US" sz="2800" dirty="0">
              <a:solidFill>
                <a:schemeClr val="tx1"/>
              </a:solidFill>
              <a:latin typeface="NikoshBAN" panose="02000000000000000000" pitchFamily="2" charset="0"/>
              <a:cs typeface="NikoshBAN" panose="02000000000000000000" pitchFamily="2" charset="0"/>
            </a:endParaRPr>
          </a:p>
        </p:txBody>
      </p:sp>
      <p:sp>
        <p:nvSpPr>
          <p:cNvPr id="11" name="Rectangle 10"/>
          <p:cNvSpPr/>
          <p:nvPr/>
        </p:nvSpPr>
        <p:spPr>
          <a:xfrm>
            <a:off x="4876799" y="5101771"/>
            <a:ext cx="6324601" cy="533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bn-IN" sz="2800" dirty="0" smtClean="0">
                <a:latin typeface="NikoshBAN" panose="02000000000000000000" pitchFamily="2" charset="0"/>
                <a:cs typeface="NikoshBAN" panose="02000000000000000000" pitchFamily="2" charset="0"/>
              </a:rPr>
              <a:t>পাকিস্তানের দুই অংশের বৈষম্য।    </a:t>
            </a:r>
            <a:endParaRPr lang="en-US" sz="2800" dirty="0">
              <a:latin typeface="NikoshBAN" panose="02000000000000000000" pitchFamily="2" charset="0"/>
              <a:cs typeface="NikoshBAN" panose="02000000000000000000" pitchFamily="2" charset="0"/>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5556" y="1910442"/>
            <a:ext cx="3908530" cy="3880758"/>
          </a:xfrm>
          <a:prstGeom prst="rect">
            <a:avLst/>
          </a:prstGeom>
        </p:spPr>
      </p:pic>
    </p:spTree>
    <p:extLst>
      <p:ext uri="{BB962C8B-B14F-4D97-AF65-F5344CB8AC3E}">
        <p14:creationId xmlns:p14="http://schemas.microsoft.com/office/powerpoint/2010/main" val="3836332031"/>
      </p:ext>
    </p:extLst>
  </p:cSld>
  <p:clrMapOvr>
    <a:masterClrMapping/>
  </p:clrMapOvr>
  <mc:AlternateContent xmlns:mc="http://schemas.openxmlformats.org/markup-compatibility/2006" xmlns:p14="http://schemas.microsoft.com/office/powerpoint/2010/main">
    <mc:Choice Requires="p14">
      <p:transition spd="slow" p14:dur="1500">
        <p:newsflash/>
      </p:transition>
    </mc:Choice>
    <mc:Fallback xmlns="">
      <p:transition spd="slow">
        <p:newsflash/>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7"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900" decel="100000" fill="hold"/>
                                        <p:tgtEl>
                                          <p:spTgt spid="7"/>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ppt_w</p:attrName>
                                        </p:attrNameLst>
                                      </p:cBhvr>
                                      <p:tavLst>
                                        <p:tav tm="0">
                                          <p:val>
                                            <p:fltVal val="0"/>
                                          </p:val>
                                        </p:tav>
                                        <p:tav tm="100000">
                                          <p:val>
                                            <p:strVal val="#ppt_w"/>
                                          </p:val>
                                        </p:tav>
                                      </p:tavLst>
                                    </p:anim>
                                    <p:anim calcmode="lin" valueType="num">
                                      <p:cBhvr>
                                        <p:cTn id="34" dur="500" fill="hold"/>
                                        <p:tgtEl>
                                          <p:spTgt spid="9"/>
                                        </p:tgtEl>
                                        <p:attrNameLst>
                                          <p:attrName>ppt_h</p:attrName>
                                        </p:attrNameLst>
                                      </p:cBhvr>
                                      <p:tavLst>
                                        <p:tav tm="0">
                                          <p:val>
                                            <p:fltVal val="0"/>
                                          </p:val>
                                        </p:tav>
                                        <p:tav tm="100000">
                                          <p:val>
                                            <p:strVal val="#ppt_h"/>
                                          </p:val>
                                        </p:tav>
                                      </p:tavLst>
                                    </p:anim>
                                    <p:animEffect transition="in" filter="fade">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left)">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5"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randombar(vertical)">
                                      <p:cBhvr>
                                        <p:cTn id="4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3752846" y="752928"/>
            <a:ext cx="5105401" cy="6096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atin typeface="NikoshBAN" panose="02000000000000000000" pitchFamily="2" charset="0"/>
                <a:cs typeface="NikoshBAN" panose="02000000000000000000" pitchFamily="2" charset="0"/>
              </a:rPr>
              <a:t>যুক্তফ্রন্টের বিজয়ের কারণ  </a:t>
            </a:r>
            <a:endParaRPr lang="en-US" sz="3200" dirty="0">
              <a:latin typeface="NikoshBAN" panose="02000000000000000000" pitchFamily="2" charset="0"/>
              <a:cs typeface="NikoshBAN" panose="02000000000000000000" pitchFamily="2" charset="0"/>
            </a:endParaRPr>
          </a:p>
        </p:txBody>
      </p:sp>
      <p:sp>
        <p:nvSpPr>
          <p:cNvPr id="6" name="Rectangle 5"/>
          <p:cNvSpPr/>
          <p:nvPr/>
        </p:nvSpPr>
        <p:spPr>
          <a:xfrm>
            <a:off x="1485898" y="1659164"/>
            <a:ext cx="9639300" cy="533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bn-IN" sz="2800" dirty="0" smtClean="0">
                <a:solidFill>
                  <a:schemeClr val="tx1"/>
                </a:solidFill>
                <a:latin typeface="NikoshBAN" panose="02000000000000000000" pitchFamily="2" charset="0"/>
                <a:cs typeface="NikoshBAN" panose="02000000000000000000" pitchFamily="2" charset="0"/>
              </a:rPr>
              <a:t>বিভিন্ন দল একত্র হয়েছিল । </a:t>
            </a:r>
            <a:endParaRPr lang="en-US" sz="2800" dirty="0">
              <a:solidFill>
                <a:schemeClr val="tx1"/>
              </a:solidFill>
              <a:latin typeface="NikoshBAN" panose="02000000000000000000" pitchFamily="2" charset="0"/>
              <a:cs typeface="NikoshBAN" panose="02000000000000000000" pitchFamily="2" charset="0"/>
            </a:endParaRPr>
          </a:p>
        </p:txBody>
      </p:sp>
      <p:sp>
        <p:nvSpPr>
          <p:cNvPr id="7" name="Rectangle 6"/>
          <p:cNvSpPr/>
          <p:nvPr/>
        </p:nvSpPr>
        <p:spPr>
          <a:xfrm>
            <a:off x="1485897" y="2368096"/>
            <a:ext cx="9639301" cy="533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bn-IN" sz="2800" dirty="0" smtClean="0">
                <a:latin typeface="NikoshBAN" panose="02000000000000000000" pitchFamily="2" charset="0"/>
                <a:cs typeface="NikoshBAN" panose="02000000000000000000" pitchFamily="2" charset="0"/>
              </a:rPr>
              <a:t>যুক্তফ্রন্টের কর্মসূচীতে জনগণের আশা-আকাঙ্ক্ষার প্রতিফলন ঘটে।  </a:t>
            </a:r>
            <a:endParaRPr lang="en-US" sz="2800" dirty="0">
              <a:latin typeface="NikoshBAN" panose="02000000000000000000" pitchFamily="2" charset="0"/>
              <a:cs typeface="NikoshBAN" panose="02000000000000000000" pitchFamily="2" charset="0"/>
            </a:endParaRPr>
          </a:p>
        </p:txBody>
      </p:sp>
      <p:sp>
        <p:nvSpPr>
          <p:cNvPr id="9" name="Rectangle 8"/>
          <p:cNvSpPr/>
          <p:nvPr/>
        </p:nvSpPr>
        <p:spPr>
          <a:xfrm>
            <a:off x="1485895" y="3089048"/>
            <a:ext cx="9639301" cy="533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bn-IN" sz="2400" dirty="0" smtClean="0">
                <a:latin typeface="NikoshBAN" panose="02000000000000000000" pitchFamily="2" charset="0"/>
                <a:cs typeface="NikoshBAN" panose="02000000000000000000" pitchFamily="2" charset="0"/>
              </a:rPr>
              <a:t>ভাষার মর্যাদা দান, প্রাদেশিক স্বায়ত্বশাসন,কৃষক শ্রমিক,ছাত্রসহ সকল শ্রণির মানুষের কথা এতে ছিল ।     </a:t>
            </a:r>
            <a:endParaRPr lang="en-US" sz="2400" dirty="0">
              <a:latin typeface="NikoshBAN" panose="02000000000000000000" pitchFamily="2" charset="0"/>
              <a:cs typeface="NikoshBAN" panose="02000000000000000000" pitchFamily="2" charset="0"/>
            </a:endParaRPr>
          </a:p>
        </p:txBody>
      </p:sp>
      <p:sp>
        <p:nvSpPr>
          <p:cNvPr id="10" name="Rectangle 9"/>
          <p:cNvSpPr/>
          <p:nvPr/>
        </p:nvSpPr>
        <p:spPr>
          <a:xfrm>
            <a:off x="1485894" y="3810000"/>
            <a:ext cx="9639301" cy="533400"/>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২১ দফা বিজয়ের একটি অন্যতম কারণ ।    </a:t>
            </a:r>
            <a:endParaRPr lang="en-US" sz="2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11" name="Rectangle 10"/>
          <p:cNvSpPr/>
          <p:nvPr/>
        </p:nvSpPr>
        <p:spPr>
          <a:xfrm>
            <a:off x="1485894" y="4476750"/>
            <a:ext cx="9639301" cy="5334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bn-IN" sz="2800" dirty="0" smtClean="0">
                <a:latin typeface="NikoshBAN" panose="02000000000000000000" pitchFamily="2" charset="0"/>
                <a:cs typeface="NikoshBAN" panose="02000000000000000000" pitchFamily="2" charset="0"/>
              </a:rPr>
              <a:t>যুক্তফ্রন্টে প্রবীণ ও তরূণ নেতা কর্মীদের সমন্বয় ঘটে ।    </a:t>
            </a:r>
            <a:endParaRPr lang="en-US" sz="2800" dirty="0">
              <a:latin typeface="NikoshBAN" panose="02000000000000000000" pitchFamily="2" charset="0"/>
              <a:cs typeface="NikoshBAN" panose="02000000000000000000" pitchFamily="2" charset="0"/>
            </a:endParaRPr>
          </a:p>
        </p:txBody>
      </p:sp>
      <p:sp>
        <p:nvSpPr>
          <p:cNvPr id="12" name="Rectangle 11"/>
          <p:cNvSpPr/>
          <p:nvPr/>
        </p:nvSpPr>
        <p:spPr>
          <a:xfrm>
            <a:off x="1485893" y="5181600"/>
            <a:ext cx="9639301" cy="5334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bn-IN" sz="2800" dirty="0" smtClean="0">
                <a:solidFill>
                  <a:schemeClr val="tx1"/>
                </a:solidFill>
                <a:latin typeface="NikoshBAN" panose="02000000000000000000" pitchFamily="2" charset="0"/>
                <a:cs typeface="NikoshBAN" panose="02000000000000000000" pitchFamily="2" charset="0"/>
              </a:rPr>
              <a:t>তরুণদের প্রচার অভিযান ।    </a:t>
            </a:r>
            <a:endParaRPr lang="en-US" sz="28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7273665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Scale>
                                      <p:cBhvr>
                                        <p:cTn id="14"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6"/>
                                        </p:tgtEl>
                                        <p:attrNameLst>
                                          <p:attrName>ppt_x</p:attrName>
                                          <p:attrName>ppt_y</p:attrName>
                                        </p:attrNameLst>
                                      </p:cBhvr>
                                    </p:animMotion>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900" decel="100000" fill="hold"/>
                                        <p:tgtEl>
                                          <p:spTgt spid="7"/>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down)">
                                      <p:cBhvr>
                                        <p:cTn id="29" dur="290">
                                          <p:stCondLst>
                                            <p:cond delay="0"/>
                                          </p:stCondLst>
                                        </p:cTn>
                                        <p:tgtEl>
                                          <p:spTgt spid="9"/>
                                        </p:tgtEl>
                                      </p:cBhvr>
                                    </p:animEffect>
                                    <p:anim calcmode="lin" valueType="num">
                                      <p:cBhvr>
                                        <p:cTn id="30" dur="911"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1" dur="332"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2" dur="332" tmFilter="0, 0; 0.125,0.2665; 0.25,0.4; 0.375,0.465; 0.5,0.5;  0.625,0.535; 0.75,0.6; 0.875,0.7335; 1,1">
                                          <p:stCondLst>
                                            <p:cond delay="332"/>
                                          </p:stCondLst>
                                        </p:cTn>
                                        <p:tgtEl>
                                          <p:spTgt spid="9"/>
                                        </p:tgtEl>
                                        <p:attrNameLst>
                                          <p:attrName>ppt_y</p:attrName>
                                        </p:attrNameLst>
                                      </p:cBhvr>
                                      <p:tavLst>
                                        <p:tav tm="0" fmla="#ppt_y-sin(pi*$)/9">
                                          <p:val>
                                            <p:fltVal val="0"/>
                                          </p:val>
                                        </p:tav>
                                        <p:tav tm="100000">
                                          <p:val>
                                            <p:fltVal val="1"/>
                                          </p:val>
                                        </p:tav>
                                      </p:tavLst>
                                    </p:anim>
                                    <p:anim calcmode="lin" valueType="num">
                                      <p:cBhvr>
                                        <p:cTn id="33" dur="166" tmFilter="0, 0; 0.125,0.2665; 0.25,0.4; 0.375,0.465; 0.5,0.5;  0.625,0.535; 0.75,0.6; 0.875,0.7335; 1,1">
                                          <p:stCondLst>
                                            <p:cond delay="662"/>
                                          </p:stCondLst>
                                        </p:cTn>
                                        <p:tgtEl>
                                          <p:spTgt spid="9"/>
                                        </p:tgtEl>
                                        <p:attrNameLst>
                                          <p:attrName>ppt_y</p:attrName>
                                        </p:attrNameLst>
                                      </p:cBhvr>
                                      <p:tavLst>
                                        <p:tav tm="0" fmla="#ppt_y-sin(pi*$)/27">
                                          <p:val>
                                            <p:fltVal val="0"/>
                                          </p:val>
                                        </p:tav>
                                        <p:tav tm="100000">
                                          <p:val>
                                            <p:fltVal val="1"/>
                                          </p:val>
                                        </p:tav>
                                      </p:tavLst>
                                    </p:anim>
                                    <p:anim calcmode="lin" valueType="num">
                                      <p:cBhvr>
                                        <p:cTn id="34" dur="82" tmFilter="0, 0; 0.125,0.2665; 0.25,0.4; 0.375,0.465; 0.5,0.5;  0.625,0.535; 0.75,0.6; 0.875,0.7335; 1,1">
                                          <p:stCondLst>
                                            <p:cond delay="828"/>
                                          </p:stCondLst>
                                        </p:cTn>
                                        <p:tgtEl>
                                          <p:spTgt spid="9"/>
                                        </p:tgtEl>
                                        <p:attrNameLst>
                                          <p:attrName>ppt_y</p:attrName>
                                        </p:attrNameLst>
                                      </p:cBhvr>
                                      <p:tavLst>
                                        <p:tav tm="0" fmla="#ppt_y-sin(pi*$)/81">
                                          <p:val>
                                            <p:fltVal val="0"/>
                                          </p:val>
                                        </p:tav>
                                        <p:tav tm="100000">
                                          <p:val>
                                            <p:fltVal val="1"/>
                                          </p:val>
                                        </p:tav>
                                      </p:tavLst>
                                    </p:anim>
                                    <p:animScale>
                                      <p:cBhvr>
                                        <p:cTn id="35" dur="13">
                                          <p:stCondLst>
                                            <p:cond delay="325"/>
                                          </p:stCondLst>
                                        </p:cTn>
                                        <p:tgtEl>
                                          <p:spTgt spid="9"/>
                                        </p:tgtEl>
                                      </p:cBhvr>
                                      <p:to x="100000" y="60000"/>
                                    </p:animScale>
                                    <p:animScale>
                                      <p:cBhvr>
                                        <p:cTn id="36" dur="83" decel="50000">
                                          <p:stCondLst>
                                            <p:cond delay="338"/>
                                          </p:stCondLst>
                                        </p:cTn>
                                        <p:tgtEl>
                                          <p:spTgt spid="9"/>
                                        </p:tgtEl>
                                      </p:cBhvr>
                                      <p:to x="100000" y="100000"/>
                                    </p:animScale>
                                    <p:animScale>
                                      <p:cBhvr>
                                        <p:cTn id="37" dur="13">
                                          <p:stCondLst>
                                            <p:cond delay="656"/>
                                          </p:stCondLst>
                                        </p:cTn>
                                        <p:tgtEl>
                                          <p:spTgt spid="9"/>
                                        </p:tgtEl>
                                      </p:cBhvr>
                                      <p:to x="100000" y="80000"/>
                                    </p:animScale>
                                    <p:animScale>
                                      <p:cBhvr>
                                        <p:cTn id="38" dur="83" decel="50000">
                                          <p:stCondLst>
                                            <p:cond delay="669"/>
                                          </p:stCondLst>
                                        </p:cTn>
                                        <p:tgtEl>
                                          <p:spTgt spid="9"/>
                                        </p:tgtEl>
                                      </p:cBhvr>
                                      <p:to x="100000" y="100000"/>
                                    </p:animScale>
                                    <p:animScale>
                                      <p:cBhvr>
                                        <p:cTn id="39" dur="13">
                                          <p:stCondLst>
                                            <p:cond delay="821"/>
                                          </p:stCondLst>
                                        </p:cTn>
                                        <p:tgtEl>
                                          <p:spTgt spid="9"/>
                                        </p:tgtEl>
                                      </p:cBhvr>
                                      <p:to x="100000" y="90000"/>
                                    </p:animScale>
                                    <p:animScale>
                                      <p:cBhvr>
                                        <p:cTn id="40" dur="83" decel="50000">
                                          <p:stCondLst>
                                            <p:cond delay="834"/>
                                          </p:stCondLst>
                                        </p:cTn>
                                        <p:tgtEl>
                                          <p:spTgt spid="9"/>
                                        </p:tgtEl>
                                      </p:cBhvr>
                                      <p:to x="100000" y="100000"/>
                                    </p:animScale>
                                    <p:animScale>
                                      <p:cBhvr>
                                        <p:cTn id="41" dur="13">
                                          <p:stCondLst>
                                            <p:cond delay="904"/>
                                          </p:stCondLst>
                                        </p:cTn>
                                        <p:tgtEl>
                                          <p:spTgt spid="9"/>
                                        </p:tgtEl>
                                      </p:cBhvr>
                                      <p:to x="100000" y="95000"/>
                                    </p:animScale>
                                    <p:animScale>
                                      <p:cBhvr>
                                        <p:cTn id="42" dur="83" decel="50000">
                                          <p:stCondLst>
                                            <p:cond delay="917"/>
                                          </p:stCondLst>
                                        </p:cTn>
                                        <p:tgtEl>
                                          <p:spTgt spid="9"/>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16" presetClass="entr" presetSubtype="42"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arn(outHorizont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32"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ox(out)">
                                      <p:cBhvr>
                                        <p:cTn id="52" dur="10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ppt_w</p:attrName>
                                        </p:attrNameLst>
                                      </p:cBhvr>
                                      <p:tavLst>
                                        <p:tav tm="0">
                                          <p:val>
                                            <p:fltVal val="0"/>
                                          </p:val>
                                        </p:tav>
                                        <p:tav tm="100000">
                                          <p:val>
                                            <p:strVal val="#ppt_w"/>
                                          </p:val>
                                        </p:tav>
                                      </p:tavLst>
                                    </p:anim>
                                    <p:anim calcmode="lin" valueType="num">
                                      <p:cBhvr>
                                        <p:cTn id="5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grpSp>
      <p:pic>
        <p:nvPicPr>
          <p:cNvPr id="11" name="Picture 10"/>
          <p:cNvPicPr>
            <a:picLocks noChangeAspect="1"/>
          </p:cNvPicPr>
          <p:nvPr/>
        </p:nvPicPr>
        <p:blipFill rotWithShape="1">
          <a:blip r:embed="rId2">
            <a:extLst>
              <a:ext uri="{28A0092B-C50C-407E-A947-70E740481C1C}">
                <a14:useLocalDpi xmlns:a14="http://schemas.microsoft.com/office/drawing/2010/main" val="0"/>
              </a:ext>
            </a:extLst>
          </a:blip>
          <a:srcRect l="6539" t="7768" r="5178" b="6777"/>
          <a:stretch/>
        </p:blipFill>
        <p:spPr>
          <a:xfrm>
            <a:off x="1752599" y="900786"/>
            <a:ext cx="8610600" cy="5216894"/>
          </a:xfrm>
          <a:prstGeom prst="rect">
            <a:avLst/>
          </a:prstGeom>
        </p:spPr>
      </p:pic>
      <p:sp>
        <p:nvSpPr>
          <p:cNvPr id="12" name="Rectangle 11"/>
          <p:cNvSpPr/>
          <p:nvPr/>
        </p:nvSpPr>
        <p:spPr>
          <a:xfrm>
            <a:off x="2209800" y="990600"/>
            <a:ext cx="3048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u="sng"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শিক্ষক পরিচিতি</a:t>
            </a:r>
            <a:endParaRPr lang="en-US" sz="3200" b="1" u="sng"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13" name="Rectangle 12"/>
          <p:cNvSpPr/>
          <p:nvPr/>
        </p:nvSpPr>
        <p:spPr>
          <a:xfrm>
            <a:off x="6705600" y="990600"/>
            <a:ext cx="3048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u="sng"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পাঠ পরিচিতি</a:t>
            </a:r>
            <a:endParaRPr lang="en-US" sz="3200" b="1" u="sng"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14" name="TextBox 13"/>
          <p:cNvSpPr txBox="1"/>
          <p:nvPr/>
        </p:nvSpPr>
        <p:spPr>
          <a:xfrm>
            <a:off x="1943100" y="3186068"/>
            <a:ext cx="3581400" cy="646331"/>
          </a:xfrm>
          <a:prstGeom prst="rect">
            <a:avLst/>
          </a:prstGeom>
          <a:noFill/>
        </p:spPr>
        <p:txBody>
          <a:bodyPr wrap="square" rtlCol="0">
            <a:spAutoFit/>
          </a:bodyPr>
          <a:lstStyle/>
          <a:p>
            <a:pPr marL="457200" indent="-457200">
              <a:buFont typeface="Wingdings" panose="05000000000000000000" pitchFamily="2" charset="2"/>
              <a:buChar char="v"/>
            </a:pPr>
            <a:r>
              <a:rPr lang="bn-IN" sz="3600" b="1" dirty="0" smtClean="0">
                <a:latin typeface="NikoshBAN" panose="02000000000000000000" pitchFamily="2" charset="0"/>
                <a:cs typeface="NikoshBAN" panose="02000000000000000000" pitchFamily="2" charset="0"/>
              </a:rPr>
              <a:t>মোঃ গোলাম কাহ্‌হার </a:t>
            </a:r>
          </a:p>
        </p:txBody>
      </p:sp>
      <p:sp>
        <p:nvSpPr>
          <p:cNvPr id="15" name="TextBox 14"/>
          <p:cNvSpPr txBox="1"/>
          <p:nvPr/>
        </p:nvSpPr>
        <p:spPr>
          <a:xfrm>
            <a:off x="2309124" y="3739103"/>
            <a:ext cx="3253476" cy="523220"/>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সহকারী শিক্ষক (আইসিটি)  </a:t>
            </a:r>
          </a:p>
        </p:txBody>
      </p:sp>
      <p:sp>
        <p:nvSpPr>
          <p:cNvPr id="16" name="TextBox 15"/>
          <p:cNvSpPr txBox="1"/>
          <p:nvPr/>
        </p:nvSpPr>
        <p:spPr>
          <a:xfrm>
            <a:off x="2701686" y="4173494"/>
            <a:ext cx="2468352"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বাইছারা উচ্চ বিদ্যালয়।  </a:t>
            </a:r>
          </a:p>
        </p:txBody>
      </p:sp>
      <p:sp>
        <p:nvSpPr>
          <p:cNvPr id="17" name="TextBox 16"/>
          <p:cNvSpPr txBox="1"/>
          <p:nvPr/>
        </p:nvSpPr>
        <p:spPr>
          <a:xfrm>
            <a:off x="3072173" y="4561820"/>
            <a:ext cx="1482485" cy="400110"/>
          </a:xfrm>
          <a:prstGeom prst="rect">
            <a:avLst/>
          </a:prstGeom>
          <a:noFill/>
        </p:spPr>
        <p:txBody>
          <a:bodyPr wrap="square" rtlCol="0">
            <a:spAutoFit/>
          </a:bodyPr>
          <a:lstStyle/>
          <a:p>
            <a:r>
              <a:rPr lang="bn-IN" sz="2000" dirty="0" smtClean="0">
                <a:latin typeface="NikoshBAN" panose="02000000000000000000" pitchFamily="2" charset="0"/>
                <a:cs typeface="NikoshBAN" panose="02000000000000000000" pitchFamily="2" charset="0"/>
              </a:rPr>
              <a:t>কচুয়া, চাঁদপুর।  </a:t>
            </a:r>
          </a:p>
        </p:txBody>
      </p:sp>
      <p:sp>
        <p:nvSpPr>
          <p:cNvPr id="19" name="TextBox 18"/>
          <p:cNvSpPr txBox="1"/>
          <p:nvPr/>
        </p:nvSpPr>
        <p:spPr>
          <a:xfrm>
            <a:off x="2499624" y="4881073"/>
            <a:ext cx="2468352"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হ্যালো- ০১৮১২৯৪৯৪৯২  </a:t>
            </a:r>
          </a:p>
        </p:txBody>
      </p:sp>
      <p:sp>
        <p:nvSpPr>
          <p:cNvPr id="20" name="TextBox 19"/>
          <p:cNvSpPr txBox="1"/>
          <p:nvPr/>
        </p:nvSpPr>
        <p:spPr>
          <a:xfrm>
            <a:off x="2057400" y="5241899"/>
            <a:ext cx="4114801" cy="461665"/>
          </a:xfrm>
          <a:prstGeom prst="rect">
            <a:avLst/>
          </a:prstGeom>
          <a:noFill/>
        </p:spPr>
        <p:txBody>
          <a:bodyPr wrap="square" rtlCol="0">
            <a:spAutoFit/>
          </a:bodyPr>
          <a:lstStyle/>
          <a:p>
            <a:r>
              <a:rPr lang="bn-IN" dirty="0" smtClean="0">
                <a:latin typeface="Times New Roman" panose="02020603050405020304" pitchFamily="18" charset="0"/>
                <a:cs typeface="NikoshBAN" panose="02000000000000000000" pitchFamily="2" charset="0"/>
              </a:rPr>
              <a:t>ই-মেইলঃ</a:t>
            </a:r>
            <a:r>
              <a:rPr lang="bn-IN" sz="2400" dirty="0" smtClean="0">
                <a:latin typeface="Times New Roman" panose="02020603050405020304" pitchFamily="18" charset="0"/>
                <a:cs typeface="NikoshBAN" panose="02000000000000000000" pitchFamily="2" charset="0"/>
              </a:rPr>
              <a:t> </a:t>
            </a:r>
            <a:r>
              <a:rPr lang="en-US" sz="1600" dirty="0" smtClean="0">
                <a:latin typeface="Times New Roman" panose="02020603050405020304" pitchFamily="18" charset="0"/>
                <a:cs typeface="NikoshBAN" panose="02000000000000000000" pitchFamily="2" charset="0"/>
              </a:rPr>
              <a:t>golamkahhar16@gmail.com</a:t>
            </a:r>
            <a:r>
              <a:rPr lang="bn-IN" sz="2400" dirty="0" smtClean="0">
                <a:latin typeface="Times New Roman" panose="02020603050405020304" pitchFamily="18" charset="0"/>
                <a:cs typeface="NikoshBAN" panose="02000000000000000000" pitchFamily="2" charset="0"/>
              </a:rPr>
              <a:t>  </a:t>
            </a:r>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6171" y="1447800"/>
            <a:ext cx="1735258" cy="1738268"/>
          </a:xfrm>
          <a:prstGeom prst="rect">
            <a:avLst/>
          </a:prstGeom>
        </p:spPr>
      </p:pic>
      <p:sp>
        <p:nvSpPr>
          <p:cNvPr id="25" name="Rectangle 24"/>
          <p:cNvSpPr/>
          <p:nvPr/>
        </p:nvSpPr>
        <p:spPr>
          <a:xfrm>
            <a:off x="6477000" y="3242533"/>
            <a:ext cx="32385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smtClean="0">
                <a:solidFill>
                  <a:schemeClr val="tx1"/>
                </a:solidFill>
                <a:latin typeface="NikoshBAN" panose="02000000000000000000" pitchFamily="2" charset="0"/>
                <a:cs typeface="NikoshBAN" panose="02000000000000000000" pitchFamily="2" charset="0"/>
              </a:rPr>
              <a:t>শ্রেণি</a:t>
            </a:r>
            <a:r>
              <a:rPr lang="en-US" sz="3200" b="1" dirty="0" smtClean="0">
                <a:solidFill>
                  <a:schemeClr val="tx1"/>
                </a:solidFill>
                <a:latin typeface="NikoshBAN" panose="02000000000000000000" pitchFamily="2" charset="0"/>
                <a:cs typeface="NikoshBAN" panose="02000000000000000000" pitchFamily="2" charset="0"/>
              </a:rPr>
              <a:t>: </a:t>
            </a:r>
            <a:r>
              <a:rPr lang="en-US" sz="3200" b="1" dirty="0" err="1" smtClean="0">
                <a:solidFill>
                  <a:schemeClr val="tx1"/>
                </a:solidFill>
                <a:latin typeface="NikoshBAN" panose="02000000000000000000" pitchFamily="2" charset="0"/>
                <a:cs typeface="NikoshBAN" panose="02000000000000000000" pitchFamily="2" charset="0"/>
              </a:rPr>
              <a:t>সপ্তম</a:t>
            </a:r>
            <a:r>
              <a:rPr lang="en-US" sz="3200" b="1" dirty="0" smtClean="0">
                <a:solidFill>
                  <a:schemeClr val="tx1"/>
                </a:solidFill>
                <a:latin typeface="NikoshBAN" panose="02000000000000000000" pitchFamily="2" charset="0"/>
                <a:cs typeface="NikoshBAN" panose="02000000000000000000" pitchFamily="2" charset="0"/>
              </a:rPr>
              <a:t> </a:t>
            </a:r>
            <a:endParaRPr lang="en-US" sz="3200" b="1" dirty="0">
              <a:solidFill>
                <a:schemeClr val="tx1"/>
              </a:solidFill>
              <a:latin typeface="NikoshBAN" panose="02000000000000000000" pitchFamily="2" charset="0"/>
              <a:cs typeface="NikoshBAN" panose="02000000000000000000" pitchFamily="2" charset="0"/>
            </a:endParaRPr>
          </a:p>
        </p:txBody>
      </p:sp>
      <p:sp>
        <p:nvSpPr>
          <p:cNvPr id="27" name="TextBox 26"/>
          <p:cNvSpPr txBox="1"/>
          <p:nvPr/>
        </p:nvSpPr>
        <p:spPr>
          <a:xfrm>
            <a:off x="6339362" y="3687176"/>
            <a:ext cx="3811706" cy="523220"/>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বিষয়: বাংলাদেশ ও বিশ্বপরিচয়।</a:t>
            </a:r>
            <a:endParaRPr lang="en-US" sz="2800" dirty="0">
              <a:latin typeface="NikoshBAN" panose="02000000000000000000" pitchFamily="2" charset="0"/>
              <a:cs typeface="NikoshBAN" panose="02000000000000000000" pitchFamily="2" charset="0"/>
            </a:endParaRPr>
          </a:p>
        </p:txBody>
      </p:sp>
      <p:sp>
        <p:nvSpPr>
          <p:cNvPr id="28" name="TextBox 27"/>
          <p:cNvSpPr txBox="1"/>
          <p:nvPr/>
        </p:nvSpPr>
        <p:spPr>
          <a:xfrm>
            <a:off x="7315200" y="4038600"/>
            <a:ext cx="1899219" cy="523220"/>
          </a:xfrm>
          <a:prstGeom prst="rect">
            <a:avLst/>
          </a:prstGeom>
          <a:noFill/>
        </p:spPr>
        <p:txBody>
          <a:bodyPr wrap="square" rtlCol="0">
            <a:spAutoFit/>
          </a:bodyPr>
          <a:lstStyle/>
          <a:p>
            <a:r>
              <a:rPr lang="bn-IN" sz="2800" b="1" dirty="0" smtClean="0">
                <a:solidFill>
                  <a:srgbClr val="00B050"/>
                </a:solidFill>
                <a:latin typeface="NikoshBAN" panose="02000000000000000000" pitchFamily="2" charset="0"/>
                <a:cs typeface="NikoshBAN" panose="02000000000000000000" pitchFamily="2" charset="0"/>
              </a:rPr>
              <a:t>অধ্যায়</a:t>
            </a:r>
            <a:r>
              <a:rPr lang="en-US" sz="2800" b="1" dirty="0" smtClean="0">
                <a:solidFill>
                  <a:srgbClr val="00B050"/>
                </a:solidFill>
                <a:latin typeface="NikoshBAN" panose="02000000000000000000" pitchFamily="2" charset="0"/>
                <a:cs typeface="NikoshBAN" panose="02000000000000000000" pitchFamily="2" charset="0"/>
              </a:rPr>
              <a:t>: </a:t>
            </a:r>
            <a:r>
              <a:rPr lang="en-US" sz="2800" b="1" dirty="0" err="1" smtClean="0">
                <a:solidFill>
                  <a:srgbClr val="00B050"/>
                </a:solidFill>
                <a:latin typeface="NikoshBAN" panose="02000000000000000000" pitchFamily="2" charset="0"/>
                <a:cs typeface="NikoshBAN" panose="02000000000000000000" pitchFamily="2" charset="0"/>
              </a:rPr>
              <a:t>প্রথম</a:t>
            </a:r>
            <a:r>
              <a:rPr lang="en-US" sz="2800" b="1" dirty="0" smtClean="0">
                <a:solidFill>
                  <a:srgbClr val="00B050"/>
                </a:solidFill>
                <a:latin typeface="NikoshBAN" panose="02000000000000000000" pitchFamily="2" charset="0"/>
                <a:cs typeface="NikoshBAN" panose="02000000000000000000" pitchFamily="2" charset="0"/>
              </a:rPr>
              <a:t> </a:t>
            </a:r>
            <a:endParaRPr lang="en-US" sz="2800" b="1" dirty="0">
              <a:solidFill>
                <a:srgbClr val="00B050"/>
              </a:solidFill>
              <a:latin typeface="NikoshBAN" panose="02000000000000000000" pitchFamily="2" charset="0"/>
              <a:cs typeface="NikoshBAN" panose="02000000000000000000" pitchFamily="2" charset="0"/>
            </a:endParaRPr>
          </a:p>
        </p:txBody>
      </p:sp>
      <p:sp>
        <p:nvSpPr>
          <p:cNvPr id="18" name="TextBox 17"/>
          <p:cNvSpPr txBox="1"/>
          <p:nvPr/>
        </p:nvSpPr>
        <p:spPr>
          <a:xfrm>
            <a:off x="6396941" y="4419600"/>
            <a:ext cx="3588888"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পাঠ: বাংলাদেশের স্বাধীনতা সংগ্রাম। </a:t>
            </a:r>
          </a:p>
        </p:txBody>
      </p:sp>
      <p:sp>
        <p:nvSpPr>
          <p:cNvPr id="22" name="TextBox 21"/>
          <p:cNvSpPr txBox="1"/>
          <p:nvPr/>
        </p:nvSpPr>
        <p:spPr>
          <a:xfrm>
            <a:off x="7235141" y="4796135"/>
            <a:ext cx="1908859"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সময়: ৫০ মিনিট </a:t>
            </a:r>
          </a:p>
        </p:txBody>
      </p:sp>
      <p:sp>
        <p:nvSpPr>
          <p:cNvPr id="26" name="TextBox 25"/>
          <p:cNvSpPr txBox="1"/>
          <p:nvPr/>
        </p:nvSpPr>
        <p:spPr>
          <a:xfrm>
            <a:off x="6858000" y="5181972"/>
            <a:ext cx="2992127"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তারিখ: ১৮-০২-২০২০ খ্রি.  </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67600" y="1464343"/>
            <a:ext cx="1517655" cy="1761646"/>
          </a:xfrm>
          <a:prstGeom prst="rect">
            <a:avLst/>
          </a:prstGeom>
        </p:spPr>
      </p:pic>
    </p:spTree>
    <p:extLst>
      <p:ext uri="{BB962C8B-B14F-4D97-AF65-F5344CB8AC3E}">
        <p14:creationId xmlns:p14="http://schemas.microsoft.com/office/powerpoint/2010/main" val="40854230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trips(upRigh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52"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Scale>
                                      <p:cBhvr>
                                        <p:cTn id="17"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21"/>
                                        </p:tgtEl>
                                        <p:attrNameLst>
                                          <p:attrName>ppt_x</p:attrName>
                                          <p:attrName>ppt_y</p:attrName>
                                        </p:attrNameLst>
                                      </p:cBhvr>
                                    </p:animMotion>
                                    <p:animEffect transition="in" filter="fade">
                                      <p:cBhvr>
                                        <p:cTn id="19" dur="10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52"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Scale>
                                      <p:cBhvr>
                                        <p:cTn id="24"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5"/>
                                        </p:tgtEl>
                                        <p:attrNameLst>
                                          <p:attrName>ppt_x</p:attrName>
                                          <p:attrName>ppt_y</p:attrName>
                                        </p:attrNameLst>
                                      </p:cBhvr>
                                    </p:animMotion>
                                    <p:animEffect transition="in" filter="fade">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edge">
                                      <p:cBhvr>
                                        <p:cTn id="31" dur="2000"/>
                                        <p:tgtEl>
                                          <p:spTgt spid="14"/>
                                        </p:tgtEl>
                                      </p:cBhvr>
                                    </p:animEffect>
                                  </p:childTnLst>
                                </p:cTn>
                              </p:par>
                              <p:par>
                                <p:cTn id="32" presetID="2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edge">
                                      <p:cBhvr>
                                        <p:cTn id="34" dur="2000"/>
                                        <p:tgtEl>
                                          <p:spTgt spid="15"/>
                                        </p:tgtEl>
                                      </p:cBhvr>
                                    </p:animEffect>
                                  </p:childTnLst>
                                </p:cTn>
                              </p:par>
                              <p:par>
                                <p:cTn id="35" presetID="20"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edge">
                                      <p:cBhvr>
                                        <p:cTn id="37" dur="2000"/>
                                        <p:tgtEl>
                                          <p:spTgt spid="16"/>
                                        </p:tgtEl>
                                      </p:cBhvr>
                                    </p:animEffect>
                                  </p:childTnLst>
                                </p:cTn>
                              </p:par>
                              <p:par>
                                <p:cTn id="38" presetID="2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edge">
                                      <p:cBhvr>
                                        <p:cTn id="40" dur="2000"/>
                                        <p:tgtEl>
                                          <p:spTgt spid="17"/>
                                        </p:tgtEl>
                                      </p:cBhvr>
                                    </p:animEffect>
                                  </p:childTnLst>
                                </p:cTn>
                              </p:par>
                              <p:par>
                                <p:cTn id="41" presetID="20"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wedge">
                                      <p:cBhvr>
                                        <p:cTn id="43" dur="2000"/>
                                        <p:tgtEl>
                                          <p:spTgt spid="19"/>
                                        </p:tgtEl>
                                      </p:cBhvr>
                                    </p:animEffect>
                                  </p:childTnLst>
                                </p:cTn>
                              </p:par>
                              <p:par>
                                <p:cTn id="44" presetID="2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edge">
                                      <p:cBhvr>
                                        <p:cTn id="46" dur="20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p:cTn id="55" dur="500" fill="hold"/>
                                        <p:tgtEl>
                                          <p:spTgt spid="18"/>
                                        </p:tgtEl>
                                        <p:attrNameLst>
                                          <p:attrName>ppt_w</p:attrName>
                                        </p:attrNameLst>
                                      </p:cBhvr>
                                      <p:tavLst>
                                        <p:tav tm="0">
                                          <p:val>
                                            <p:fltVal val="0"/>
                                          </p:val>
                                        </p:tav>
                                        <p:tav tm="100000">
                                          <p:val>
                                            <p:strVal val="#ppt_w"/>
                                          </p:val>
                                        </p:tav>
                                      </p:tavLst>
                                    </p:anim>
                                    <p:anim calcmode="lin" valueType="num">
                                      <p:cBhvr>
                                        <p:cTn id="56" dur="500" fill="hold"/>
                                        <p:tgtEl>
                                          <p:spTgt spid="18"/>
                                        </p:tgtEl>
                                        <p:attrNameLst>
                                          <p:attrName>ppt_h</p:attrName>
                                        </p:attrNameLst>
                                      </p:cBhvr>
                                      <p:tavLst>
                                        <p:tav tm="0">
                                          <p:val>
                                            <p:fltVal val="0"/>
                                          </p:val>
                                        </p:tav>
                                        <p:tav tm="100000">
                                          <p:val>
                                            <p:strVal val="#ppt_h"/>
                                          </p:val>
                                        </p:tav>
                                      </p:tavLst>
                                    </p:anim>
                                  </p:childTnLst>
                                </p:cTn>
                              </p:par>
                              <p:par>
                                <p:cTn id="57" presetID="23" presetClass="entr" presetSubtype="16" fill="hold" grpId="0" nodeType="withEffect">
                                  <p:stCondLst>
                                    <p:cond delay="0"/>
                                  </p:stCondLst>
                                  <p:childTnLst>
                                    <p:set>
                                      <p:cBhvr>
                                        <p:cTn id="58" dur="1" fill="hold">
                                          <p:stCondLst>
                                            <p:cond delay="0"/>
                                          </p:stCondLst>
                                        </p:cTn>
                                        <p:tgtEl>
                                          <p:spTgt spid="28"/>
                                        </p:tgtEl>
                                        <p:attrNameLst>
                                          <p:attrName>style.visibility</p:attrName>
                                        </p:attrNameLst>
                                      </p:cBhvr>
                                      <p:to>
                                        <p:strVal val="visible"/>
                                      </p:to>
                                    </p:set>
                                    <p:anim calcmode="lin" valueType="num">
                                      <p:cBhvr>
                                        <p:cTn id="59" dur="500" fill="hold"/>
                                        <p:tgtEl>
                                          <p:spTgt spid="28"/>
                                        </p:tgtEl>
                                        <p:attrNameLst>
                                          <p:attrName>ppt_w</p:attrName>
                                        </p:attrNameLst>
                                      </p:cBhvr>
                                      <p:tavLst>
                                        <p:tav tm="0">
                                          <p:val>
                                            <p:fltVal val="0"/>
                                          </p:val>
                                        </p:tav>
                                        <p:tav tm="100000">
                                          <p:val>
                                            <p:strVal val="#ppt_w"/>
                                          </p:val>
                                        </p:tav>
                                      </p:tavLst>
                                    </p:anim>
                                    <p:anim calcmode="lin" valueType="num">
                                      <p:cBhvr>
                                        <p:cTn id="60" dur="500" fill="hold"/>
                                        <p:tgtEl>
                                          <p:spTgt spid="28"/>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p:cTn id="63" dur="500" fill="hold"/>
                                        <p:tgtEl>
                                          <p:spTgt spid="27"/>
                                        </p:tgtEl>
                                        <p:attrNameLst>
                                          <p:attrName>ppt_w</p:attrName>
                                        </p:attrNameLst>
                                      </p:cBhvr>
                                      <p:tavLst>
                                        <p:tav tm="0">
                                          <p:val>
                                            <p:fltVal val="0"/>
                                          </p:val>
                                        </p:tav>
                                        <p:tav tm="100000">
                                          <p:val>
                                            <p:strVal val="#ppt_w"/>
                                          </p:val>
                                        </p:tav>
                                      </p:tavLst>
                                    </p:anim>
                                    <p:anim calcmode="lin" valueType="num">
                                      <p:cBhvr>
                                        <p:cTn id="64" dur="500" fill="hold"/>
                                        <p:tgtEl>
                                          <p:spTgt spid="27"/>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p:cTn id="67" dur="500" fill="hold"/>
                                        <p:tgtEl>
                                          <p:spTgt spid="22"/>
                                        </p:tgtEl>
                                        <p:attrNameLst>
                                          <p:attrName>ppt_w</p:attrName>
                                        </p:attrNameLst>
                                      </p:cBhvr>
                                      <p:tavLst>
                                        <p:tav tm="0">
                                          <p:val>
                                            <p:fltVal val="0"/>
                                          </p:val>
                                        </p:tav>
                                        <p:tav tm="100000">
                                          <p:val>
                                            <p:strVal val="#ppt_w"/>
                                          </p:val>
                                        </p:tav>
                                      </p:tavLst>
                                    </p:anim>
                                    <p:anim calcmode="lin" valueType="num">
                                      <p:cBhvr>
                                        <p:cTn id="68" dur="500" fill="hold"/>
                                        <p:tgtEl>
                                          <p:spTgt spid="22"/>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 calcmode="lin" valueType="num">
                                      <p:cBhvr>
                                        <p:cTn id="71" dur="500" fill="hold"/>
                                        <p:tgtEl>
                                          <p:spTgt spid="26"/>
                                        </p:tgtEl>
                                        <p:attrNameLst>
                                          <p:attrName>ppt_w</p:attrName>
                                        </p:attrNameLst>
                                      </p:cBhvr>
                                      <p:tavLst>
                                        <p:tav tm="0">
                                          <p:val>
                                            <p:fltVal val="0"/>
                                          </p:val>
                                        </p:tav>
                                        <p:tav tm="100000">
                                          <p:val>
                                            <p:strVal val="#ppt_w"/>
                                          </p:val>
                                        </p:tav>
                                      </p:tavLst>
                                    </p:anim>
                                    <p:anim calcmode="lin" valueType="num">
                                      <p:cBhvr>
                                        <p:cTn id="72" dur="500" fill="hold"/>
                                        <p:tgtEl>
                                          <p:spTgt spid="2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9" grpId="0"/>
      <p:bldP spid="20" grpId="0"/>
      <p:bldP spid="25" grpId="0"/>
      <p:bldP spid="27" grpId="0"/>
      <p:bldP spid="28" grpId="0"/>
      <p:bldP spid="18" grpId="0"/>
      <p:bldP spid="22" grpId="0"/>
      <p:bldP spid="2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2"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569" y="1828800"/>
            <a:ext cx="5063032" cy="35814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000" y="1828800"/>
            <a:ext cx="4724400" cy="3581400"/>
          </a:xfrm>
          <a:prstGeom prst="rect">
            <a:avLst/>
          </a:prstGeom>
        </p:spPr>
      </p:pic>
      <p:sp>
        <p:nvSpPr>
          <p:cNvPr id="7" name="Rectangle 6"/>
          <p:cNvSpPr/>
          <p:nvPr/>
        </p:nvSpPr>
        <p:spPr>
          <a:xfrm>
            <a:off x="4724398" y="800100"/>
            <a:ext cx="2667001"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u="sng" dirty="0" smtClean="0">
                <a:solidFill>
                  <a:schemeClr val="tx1"/>
                </a:solidFill>
                <a:latin typeface="NikoshBAN" panose="02000000000000000000" pitchFamily="2" charset="0"/>
                <a:cs typeface="NikoshBAN" panose="02000000000000000000" pitchFamily="2" charset="0"/>
              </a:rPr>
              <a:t>কী দেখা যাচ্ছে </a:t>
            </a:r>
            <a:endParaRPr lang="en-US" sz="3200" b="1" u="sng"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547207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ntr" presetSubtype="5"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randombar(vertical)">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4454521" y="750660"/>
            <a:ext cx="3562354" cy="609600"/>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solidFill>
                  <a:schemeClr val="tx1"/>
                </a:solidFill>
                <a:latin typeface="NikoshBAN" panose="02000000000000000000" pitchFamily="2" charset="0"/>
                <a:cs typeface="NikoshBAN" panose="02000000000000000000" pitchFamily="2" charset="0"/>
              </a:rPr>
              <a:t>বাঙালির অর্জন   </a:t>
            </a:r>
            <a:endParaRPr lang="en-US" sz="3200" b="1" dirty="0">
              <a:solidFill>
                <a:schemeClr val="tx1"/>
              </a:solidFill>
              <a:latin typeface="NikoshBAN" panose="02000000000000000000" pitchFamily="2" charset="0"/>
              <a:cs typeface="NikoshBAN" panose="02000000000000000000" pitchFamily="2" charset="0"/>
            </a:endParaRPr>
          </a:p>
        </p:txBody>
      </p:sp>
      <p:sp>
        <p:nvSpPr>
          <p:cNvPr id="6" name="Rectangle 5"/>
          <p:cNvSpPr/>
          <p:nvPr/>
        </p:nvSpPr>
        <p:spPr>
          <a:xfrm>
            <a:off x="1117599" y="1659164"/>
            <a:ext cx="10236199" cy="5334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r>
              <a:rPr lang="bn-IN" sz="2800" dirty="0" smtClean="0">
                <a:latin typeface="NikoshBAN" panose="02000000000000000000" pitchFamily="2" charset="0"/>
                <a:cs typeface="NikoshBAN" panose="02000000000000000000" pitchFamily="2" charset="0"/>
              </a:rPr>
              <a:t>মাত্র ২ মাসের মাথায় বিশেষ ক্ষমতা প্রয়োগ করে যুক্তফ্রন্ট সরকার ভেঙে দেওয়া হয়। </a:t>
            </a:r>
            <a:endParaRPr lang="en-US" sz="2800" dirty="0">
              <a:latin typeface="NikoshBAN" panose="02000000000000000000" pitchFamily="2" charset="0"/>
              <a:cs typeface="NikoshBAN" panose="02000000000000000000" pitchFamily="2" charset="0"/>
            </a:endParaRPr>
          </a:p>
        </p:txBody>
      </p:sp>
      <p:sp>
        <p:nvSpPr>
          <p:cNvPr id="7" name="Rectangle 6"/>
          <p:cNvSpPr/>
          <p:nvPr/>
        </p:nvSpPr>
        <p:spPr>
          <a:xfrm>
            <a:off x="1117601" y="2368096"/>
            <a:ext cx="10236198" cy="5334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bn-IN" sz="2800" b="1" dirty="0" smtClean="0">
                <a:solidFill>
                  <a:schemeClr val="tx1"/>
                </a:solidFill>
                <a:latin typeface="NikoshBAN" panose="02000000000000000000" pitchFamily="2" charset="0"/>
                <a:cs typeface="NikoshBAN" panose="02000000000000000000" pitchFamily="2" charset="0"/>
              </a:rPr>
              <a:t>১৯৫৮ সালের ৭ই অক্টোবর প্রেসিডেন্ট ইস্কান্দার মির্জা দেশে সামরিক আইন জারি করেন।  </a:t>
            </a:r>
            <a:endParaRPr lang="en-US" sz="2800" b="1" dirty="0">
              <a:solidFill>
                <a:schemeClr val="tx1"/>
              </a:solidFill>
              <a:latin typeface="NikoshBAN" panose="02000000000000000000" pitchFamily="2" charset="0"/>
              <a:cs typeface="NikoshBAN" panose="02000000000000000000" pitchFamily="2" charset="0"/>
            </a:endParaRPr>
          </a:p>
        </p:txBody>
      </p:sp>
      <p:sp>
        <p:nvSpPr>
          <p:cNvPr id="9" name="Rectangle 8"/>
          <p:cNvSpPr/>
          <p:nvPr/>
        </p:nvSpPr>
        <p:spPr>
          <a:xfrm>
            <a:off x="1117600" y="3089048"/>
            <a:ext cx="10236198" cy="533400"/>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dirty="0" smtClean="0">
                <a:solidFill>
                  <a:schemeClr val="tx1"/>
                </a:solidFill>
                <a:latin typeface="NikoshBAN" panose="02000000000000000000" pitchFamily="2" charset="0"/>
                <a:cs typeface="NikoshBAN" panose="02000000000000000000" pitchFamily="2" charset="0"/>
              </a:rPr>
              <a:t>কিছুদিন পর আইয়ুব খান প্রেসিডেন্ট ইস্কান্দার মির্জাকে ক্ষমতা থেকে হটিয়ে নিজেকে প্রেসিডেন্ট ঘোষণা দেন ।     </a:t>
            </a:r>
            <a:endParaRPr lang="en-US" sz="2400" dirty="0">
              <a:solidFill>
                <a:schemeClr val="tx1"/>
              </a:solidFill>
              <a:latin typeface="NikoshBAN" panose="02000000000000000000" pitchFamily="2" charset="0"/>
              <a:cs typeface="NikoshBAN" panose="02000000000000000000" pitchFamily="2" charset="0"/>
            </a:endParaRPr>
          </a:p>
        </p:txBody>
      </p:sp>
      <p:sp>
        <p:nvSpPr>
          <p:cNvPr id="10" name="Rectangle 9"/>
          <p:cNvSpPr/>
          <p:nvPr/>
        </p:nvSpPr>
        <p:spPr>
          <a:xfrm>
            <a:off x="1117600" y="3810000"/>
            <a:ext cx="10236198" cy="533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bn-IN" sz="2800" dirty="0" smtClean="0">
                <a:solidFill>
                  <a:schemeClr val="tx1"/>
                </a:solidFill>
                <a:latin typeface="NikoshBAN" panose="02000000000000000000" pitchFamily="2" charset="0"/>
                <a:cs typeface="NikoshBAN" panose="02000000000000000000" pitchFamily="2" charset="0"/>
              </a:rPr>
              <a:t>১৯৫৮ থেকে ১৯৬২ সাল পর্যন্ত রাজনৈতিক কর্মকান্ড নিষিদ্ধ করে অনেক নেতা কর্মী বন্দি করে ।    </a:t>
            </a:r>
            <a:endParaRPr lang="en-US" sz="2800" dirty="0">
              <a:solidFill>
                <a:schemeClr val="tx1"/>
              </a:solidFill>
              <a:latin typeface="NikoshBAN" panose="02000000000000000000" pitchFamily="2" charset="0"/>
              <a:cs typeface="NikoshBAN" panose="02000000000000000000" pitchFamily="2" charset="0"/>
            </a:endParaRPr>
          </a:p>
        </p:txBody>
      </p:sp>
      <p:sp>
        <p:nvSpPr>
          <p:cNvPr id="11" name="Rectangle 10"/>
          <p:cNvSpPr/>
          <p:nvPr/>
        </p:nvSpPr>
        <p:spPr>
          <a:xfrm>
            <a:off x="1117600" y="4476750"/>
            <a:ext cx="10236198" cy="866094"/>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r>
              <a:rPr lang="bn-IN" sz="2800" b="1" dirty="0" smtClean="0">
                <a:solidFill>
                  <a:schemeClr val="tx1"/>
                </a:solidFill>
                <a:latin typeface="NikoshBAN" panose="02000000000000000000" pitchFamily="2" charset="0"/>
                <a:cs typeface="NikoshBAN" panose="02000000000000000000" pitchFamily="2" charset="0"/>
              </a:rPr>
              <a:t>১৯৬২ সালে আয়ুব খান একটি সংবিধান রচনা করেন, যা ছিল বাঙালির গণতান্ত্রিক আকাঙ্খা ক্ষুণ্ন ।  এতে ছাত্ররা আন্দোলন গড়ে তোলে।    </a:t>
            </a:r>
            <a:endParaRPr lang="en-US" sz="2800" b="1" dirty="0">
              <a:solidFill>
                <a:schemeClr val="tx1"/>
              </a:solidFill>
              <a:latin typeface="NikoshBAN" panose="02000000000000000000" pitchFamily="2" charset="0"/>
              <a:cs typeface="NikoshBAN" panose="02000000000000000000" pitchFamily="2" charset="0"/>
            </a:endParaRPr>
          </a:p>
        </p:txBody>
      </p:sp>
      <p:sp>
        <p:nvSpPr>
          <p:cNvPr id="12" name="Rectangle 11"/>
          <p:cNvSpPr/>
          <p:nvPr/>
        </p:nvSpPr>
        <p:spPr>
          <a:xfrm>
            <a:off x="1117600" y="5486059"/>
            <a:ext cx="10236198" cy="581025"/>
          </a:xfrm>
          <a:prstGeom prst="rect">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800" dirty="0" smtClean="0">
                <a:solidFill>
                  <a:schemeClr val="tx1"/>
                </a:solidFill>
                <a:latin typeface="NikoshBAN" panose="02000000000000000000" pitchFamily="2" charset="0"/>
                <a:cs typeface="NikoshBAN" panose="02000000000000000000" pitchFamily="2" charset="0"/>
              </a:rPr>
              <a:t>শরীফ কমিশন নামে শিক্ষানীতির ফলে ছাত্ররা অন্দোলনের আরো গতিশীল করে তোলে ।    </a:t>
            </a:r>
            <a:endParaRPr lang="en-US" sz="28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946494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7" presetClass="entr" presetSubtype="1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out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900" decel="100000" fill="hold"/>
                                        <p:tgtEl>
                                          <p:spTgt spid="9"/>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right)">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1"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4038599" y="647700"/>
            <a:ext cx="4038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err="1" smtClean="0">
                <a:solidFill>
                  <a:schemeClr val="tx1"/>
                </a:solidFill>
                <a:latin typeface="NikoshBAN" panose="02000000000000000000" pitchFamily="2" charset="0"/>
                <a:cs typeface="NikoshBAN" panose="02000000000000000000" pitchFamily="2" charset="0"/>
              </a:rPr>
              <a:t>মূল্যায়ন</a:t>
            </a:r>
            <a:endParaRPr lang="en-US" sz="4400" b="1" dirty="0">
              <a:solidFill>
                <a:schemeClr val="tx1"/>
              </a:solidFill>
              <a:latin typeface="NikoshBAN" panose="02000000000000000000" pitchFamily="2" charset="0"/>
              <a:cs typeface="NikoshBAN" panose="02000000000000000000" pitchFamily="2" charset="0"/>
            </a:endParaRPr>
          </a:p>
        </p:txBody>
      </p:sp>
      <p:sp>
        <p:nvSpPr>
          <p:cNvPr id="6" name="TextBox 5"/>
          <p:cNvSpPr txBox="1"/>
          <p:nvPr/>
        </p:nvSpPr>
        <p:spPr>
          <a:xfrm>
            <a:off x="1295400" y="1418282"/>
            <a:ext cx="8839200" cy="461665"/>
          </a:xfrm>
          <a:prstGeom prst="rect">
            <a:avLst/>
          </a:prstGeom>
          <a:noFill/>
        </p:spPr>
        <p:txBody>
          <a:bodyPr wrap="square" rtlCol="0">
            <a:spAutoFit/>
          </a:bodyPr>
          <a:lstStyle/>
          <a:p>
            <a:r>
              <a:rPr lang="bn-IN" sz="2400" dirty="0" smtClean="0">
                <a:solidFill>
                  <a:srgbClr val="00B050"/>
                </a:solidFill>
                <a:latin typeface="NikoshBAN" panose="02000000000000000000" pitchFamily="2" charset="0"/>
                <a:cs typeface="NikoshBAN" panose="02000000000000000000" pitchFamily="2" charset="0"/>
              </a:rPr>
              <a:t>১। ১৯৫৪ সালের পুর্ব পাকিস্তান আইন পরিষদের নির্বাচনে মোট কয়টি দল অংশগ্রহণ কর? </a:t>
            </a:r>
            <a:endParaRPr lang="en-US" sz="2400" dirty="0">
              <a:solidFill>
                <a:srgbClr val="00B050"/>
              </a:solidFill>
              <a:latin typeface="NikoshBAN" panose="02000000000000000000" pitchFamily="2" charset="0"/>
              <a:cs typeface="NikoshBAN" panose="02000000000000000000" pitchFamily="2" charset="0"/>
            </a:endParaRPr>
          </a:p>
        </p:txBody>
      </p:sp>
      <p:sp>
        <p:nvSpPr>
          <p:cNvPr id="7" name="TextBox 6"/>
          <p:cNvSpPr txBox="1"/>
          <p:nvPr/>
        </p:nvSpPr>
        <p:spPr>
          <a:xfrm>
            <a:off x="1787071" y="1905000"/>
            <a:ext cx="990600"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ক) ১৪  </a:t>
            </a:r>
            <a:endParaRPr lang="en-US" sz="2400" dirty="0">
              <a:latin typeface="NikoshBAN" panose="02000000000000000000" pitchFamily="2" charset="0"/>
              <a:cs typeface="NikoshBAN" panose="02000000000000000000" pitchFamily="2" charset="0"/>
            </a:endParaRPr>
          </a:p>
        </p:txBody>
      </p:sp>
      <p:sp>
        <p:nvSpPr>
          <p:cNvPr id="8" name="TextBox 7"/>
          <p:cNvSpPr txBox="1"/>
          <p:nvPr/>
        </p:nvSpPr>
        <p:spPr>
          <a:xfrm>
            <a:off x="3437148" y="1905001"/>
            <a:ext cx="990600"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খ) ১৫  </a:t>
            </a:r>
            <a:endParaRPr lang="en-US" sz="2400" dirty="0">
              <a:latin typeface="NikoshBAN" panose="02000000000000000000" pitchFamily="2" charset="0"/>
              <a:cs typeface="NikoshBAN" panose="02000000000000000000" pitchFamily="2" charset="0"/>
            </a:endParaRPr>
          </a:p>
        </p:txBody>
      </p:sp>
      <p:sp>
        <p:nvSpPr>
          <p:cNvPr id="10" name="TextBox 9"/>
          <p:cNvSpPr txBox="1"/>
          <p:nvPr/>
        </p:nvSpPr>
        <p:spPr>
          <a:xfrm>
            <a:off x="7239000" y="1905003"/>
            <a:ext cx="990600"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ঘ) ১৭  </a:t>
            </a:r>
            <a:endParaRPr lang="en-US" sz="2400" dirty="0">
              <a:latin typeface="NikoshBAN" panose="02000000000000000000" pitchFamily="2" charset="0"/>
              <a:cs typeface="NikoshBAN" panose="02000000000000000000" pitchFamily="2" charset="0"/>
            </a:endParaRPr>
          </a:p>
        </p:txBody>
      </p:sp>
      <p:sp>
        <p:nvSpPr>
          <p:cNvPr id="11" name="TextBox 10"/>
          <p:cNvSpPr txBox="1"/>
          <p:nvPr/>
        </p:nvSpPr>
        <p:spPr>
          <a:xfrm>
            <a:off x="1295400" y="2438400"/>
            <a:ext cx="8839200" cy="461665"/>
          </a:xfrm>
          <a:prstGeom prst="rect">
            <a:avLst/>
          </a:prstGeom>
          <a:noFill/>
        </p:spPr>
        <p:txBody>
          <a:bodyPr wrap="square" rtlCol="0">
            <a:spAutoFit/>
          </a:bodyPr>
          <a:lstStyle/>
          <a:p>
            <a:r>
              <a:rPr lang="bn-IN" sz="2400" dirty="0" smtClean="0">
                <a:solidFill>
                  <a:srgbClr val="00B050"/>
                </a:solidFill>
                <a:latin typeface="NikoshBAN" panose="02000000000000000000" pitchFamily="2" charset="0"/>
                <a:cs typeface="NikoshBAN" panose="02000000000000000000" pitchFamily="2" charset="0"/>
              </a:rPr>
              <a:t>২। যুক্তফ্রন্ট কোন প্রতীক নিয়ে নির্বাচনে অংশগ্রনহন করেছিল? </a:t>
            </a:r>
            <a:endParaRPr lang="en-US" sz="2400" dirty="0">
              <a:solidFill>
                <a:srgbClr val="00B050"/>
              </a:solidFill>
              <a:latin typeface="NikoshBAN" panose="02000000000000000000" pitchFamily="2" charset="0"/>
              <a:cs typeface="NikoshBAN" panose="02000000000000000000" pitchFamily="2" charset="0"/>
            </a:endParaRPr>
          </a:p>
        </p:txBody>
      </p:sp>
      <p:sp>
        <p:nvSpPr>
          <p:cNvPr id="12" name="TextBox 11"/>
          <p:cNvSpPr txBox="1"/>
          <p:nvPr/>
        </p:nvSpPr>
        <p:spPr>
          <a:xfrm>
            <a:off x="1827220" y="2895600"/>
            <a:ext cx="1543926"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ক) ধানের শীষ   </a:t>
            </a:r>
            <a:endParaRPr lang="en-US" sz="2400" dirty="0">
              <a:latin typeface="NikoshBAN" panose="02000000000000000000" pitchFamily="2" charset="0"/>
              <a:cs typeface="NikoshBAN" panose="02000000000000000000" pitchFamily="2" charset="0"/>
            </a:endParaRPr>
          </a:p>
        </p:txBody>
      </p:sp>
      <p:sp>
        <p:nvSpPr>
          <p:cNvPr id="13" name="TextBox 12"/>
          <p:cNvSpPr txBox="1"/>
          <p:nvPr/>
        </p:nvSpPr>
        <p:spPr>
          <a:xfrm>
            <a:off x="3926987" y="2895602"/>
            <a:ext cx="1207425"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খ) লাঙল </a:t>
            </a:r>
            <a:endParaRPr lang="en-US" sz="2400" dirty="0">
              <a:latin typeface="NikoshBAN" panose="02000000000000000000" pitchFamily="2" charset="0"/>
              <a:cs typeface="NikoshBAN" panose="02000000000000000000" pitchFamily="2" charset="0"/>
            </a:endParaRPr>
          </a:p>
        </p:txBody>
      </p:sp>
      <p:sp>
        <p:nvSpPr>
          <p:cNvPr id="14" name="TextBox 13"/>
          <p:cNvSpPr txBox="1"/>
          <p:nvPr/>
        </p:nvSpPr>
        <p:spPr>
          <a:xfrm>
            <a:off x="5451043" y="2895601"/>
            <a:ext cx="1608349" cy="461665"/>
          </a:xfrm>
          <a:prstGeom prst="rect">
            <a:avLst/>
          </a:prstGeom>
          <a:noFill/>
          <a:ln w="28575">
            <a:noFill/>
          </a:ln>
        </p:spPr>
        <p:txBody>
          <a:bodyPr wrap="square" rtlCol="0">
            <a:spAutoFit/>
          </a:bodyPr>
          <a:lstStyle/>
          <a:p>
            <a:r>
              <a:rPr lang="bn-IN" sz="2400" dirty="0">
                <a:latin typeface="NikoshBAN" panose="02000000000000000000" pitchFamily="2" charset="0"/>
                <a:cs typeface="NikoshBAN" panose="02000000000000000000" pitchFamily="2" charset="0"/>
              </a:rPr>
              <a:t>গ</a:t>
            </a:r>
            <a:r>
              <a:rPr lang="bn-IN" sz="2400" dirty="0" smtClean="0">
                <a:latin typeface="NikoshBAN" panose="02000000000000000000" pitchFamily="2" charset="0"/>
                <a:cs typeface="NikoshBAN" panose="02000000000000000000" pitchFamily="2" charset="0"/>
              </a:rPr>
              <a:t>) আনারস  </a:t>
            </a:r>
            <a:endParaRPr lang="en-US" sz="2400" dirty="0">
              <a:latin typeface="NikoshBAN" panose="02000000000000000000" pitchFamily="2" charset="0"/>
              <a:cs typeface="NikoshBAN" panose="02000000000000000000" pitchFamily="2" charset="0"/>
            </a:endParaRPr>
          </a:p>
        </p:txBody>
      </p:sp>
      <p:sp>
        <p:nvSpPr>
          <p:cNvPr id="15" name="TextBox 14"/>
          <p:cNvSpPr txBox="1"/>
          <p:nvPr/>
        </p:nvSpPr>
        <p:spPr>
          <a:xfrm>
            <a:off x="7063475" y="2895599"/>
            <a:ext cx="1341649"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ঘ) নৌকা   </a:t>
            </a:r>
            <a:endParaRPr lang="en-US" sz="2400" dirty="0">
              <a:latin typeface="NikoshBAN" panose="02000000000000000000" pitchFamily="2" charset="0"/>
              <a:cs typeface="NikoshBAN" panose="02000000000000000000" pitchFamily="2" charset="0"/>
            </a:endParaRPr>
          </a:p>
        </p:txBody>
      </p:sp>
      <p:sp>
        <p:nvSpPr>
          <p:cNvPr id="16" name="TextBox 15"/>
          <p:cNvSpPr txBox="1"/>
          <p:nvPr/>
        </p:nvSpPr>
        <p:spPr>
          <a:xfrm>
            <a:off x="1295400" y="3348335"/>
            <a:ext cx="8839200" cy="461665"/>
          </a:xfrm>
          <a:prstGeom prst="rect">
            <a:avLst/>
          </a:prstGeom>
          <a:noFill/>
        </p:spPr>
        <p:txBody>
          <a:bodyPr wrap="square" rtlCol="0">
            <a:spAutoFit/>
          </a:bodyPr>
          <a:lstStyle/>
          <a:p>
            <a:r>
              <a:rPr lang="bn-IN" sz="2400" dirty="0" smtClean="0">
                <a:solidFill>
                  <a:srgbClr val="00B050"/>
                </a:solidFill>
                <a:latin typeface="NikoshBAN" panose="02000000000000000000" pitchFamily="2" charset="0"/>
                <a:cs typeface="NikoshBAN" panose="02000000000000000000" pitchFamily="2" charset="0"/>
              </a:rPr>
              <a:t>৩। ১৯৫৪ সালে বঙ্গবন্ধু শেখ মুজিবুর রহমান কোন দল বা জোটের তরুণ নেতা ছিলেন ? </a:t>
            </a:r>
            <a:endParaRPr lang="en-US" sz="2400" dirty="0">
              <a:solidFill>
                <a:srgbClr val="00B050"/>
              </a:solidFill>
              <a:latin typeface="NikoshBAN" panose="02000000000000000000" pitchFamily="2" charset="0"/>
              <a:cs typeface="NikoshBAN" panose="02000000000000000000" pitchFamily="2" charset="0"/>
            </a:endParaRPr>
          </a:p>
        </p:txBody>
      </p:sp>
      <p:sp>
        <p:nvSpPr>
          <p:cNvPr id="18" name="TextBox 17"/>
          <p:cNvSpPr txBox="1"/>
          <p:nvPr/>
        </p:nvSpPr>
        <p:spPr>
          <a:xfrm>
            <a:off x="1869636" y="3838749"/>
            <a:ext cx="1543926"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ক) যুক্তফ্রন্টের    </a:t>
            </a:r>
            <a:endParaRPr lang="en-US" sz="2400" dirty="0">
              <a:latin typeface="NikoshBAN" panose="02000000000000000000" pitchFamily="2" charset="0"/>
              <a:cs typeface="NikoshBAN" panose="02000000000000000000" pitchFamily="2" charset="0"/>
            </a:endParaRPr>
          </a:p>
        </p:txBody>
      </p:sp>
      <p:sp>
        <p:nvSpPr>
          <p:cNvPr id="19" name="TextBox 18"/>
          <p:cNvSpPr txBox="1"/>
          <p:nvPr/>
        </p:nvSpPr>
        <p:spPr>
          <a:xfrm>
            <a:off x="3643495" y="3838749"/>
            <a:ext cx="1832931"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খ) গণতন্ত্রী দলের </a:t>
            </a:r>
            <a:endParaRPr lang="en-US" sz="2400" dirty="0">
              <a:latin typeface="NikoshBAN" panose="02000000000000000000" pitchFamily="2" charset="0"/>
              <a:cs typeface="NikoshBAN" panose="02000000000000000000" pitchFamily="2" charset="0"/>
            </a:endParaRPr>
          </a:p>
        </p:txBody>
      </p:sp>
      <p:sp>
        <p:nvSpPr>
          <p:cNvPr id="20" name="TextBox 19"/>
          <p:cNvSpPr txBox="1"/>
          <p:nvPr/>
        </p:nvSpPr>
        <p:spPr>
          <a:xfrm>
            <a:off x="5715000" y="3881735"/>
            <a:ext cx="2057400" cy="461665"/>
          </a:xfrm>
          <a:prstGeom prst="rect">
            <a:avLst/>
          </a:prstGeom>
          <a:noFill/>
          <a:ln w="28575">
            <a:noFill/>
          </a:ln>
        </p:spPr>
        <p:txBody>
          <a:bodyPr wrap="square" rtlCol="0">
            <a:spAutoFit/>
          </a:bodyPr>
          <a:lstStyle/>
          <a:p>
            <a:r>
              <a:rPr lang="bn-IN" sz="2400" dirty="0" smtClean="0">
                <a:latin typeface="NikoshBAN" panose="02000000000000000000" pitchFamily="2" charset="0"/>
                <a:cs typeface="NikoshBAN" panose="02000000000000000000" pitchFamily="2" charset="0"/>
              </a:rPr>
              <a:t>গ) আওয়ামী লীগের   </a:t>
            </a:r>
            <a:endParaRPr lang="en-US" sz="2400" dirty="0">
              <a:latin typeface="NikoshBAN" panose="02000000000000000000" pitchFamily="2" charset="0"/>
              <a:cs typeface="NikoshBAN" panose="02000000000000000000" pitchFamily="2" charset="0"/>
            </a:endParaRPr>
          </a:p>
        </p:txBody>
      </p:sp>
      <p:sp>
        <p:nvSpPr>
          <p:cNvPr id="21" name="TextBox 20"/>
          <p:cNvSpPr txBox="1"/>
          <p:nvPr/>
        </p:nvSpPr>
        <p:spPr>
          <a:xfrm>
            <a:off x="1885508" y="3837309"/>
            <a:ext cx="1427349" cy="461665"/>
          </a:xfrm>
          <a:prstGeom prst="rect">
            <a:avLst/>
          </a:prstGeom>
          <a:noFill/>
          <a:ln w="28575">
            <a:solidFill>
              <a:schemeClr val="tx1"/>
            </a:solidFill>
          </a:ln>
        </p:spPr>
        <p:txBody>
          <a:bodyPr wrap="square" rtlCol="0">
            <a:spAutoFit/>
          </a:bodyPr>
          <a:lstStyle/>
          <a:p>
            <a:r>
              <a:rPr lang="bn-IN"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
        <p:nvSpPr>
          <p:cNvPr id="22" name="TextBox 21"/>
          <p:cNvSpPr txBox="1"/>
          <p:nvPr/>
        </p:nvSpPr>
        <p:spPr>
          <a:xfrm>
            <a:off x="7783285" y="3869382"/>
            <a:ext cx="2057400" cy="461665"/>
          </a:xfrm>
          <a:prstGeom prst="rect">
            <a:avLst/>
          </a:prstGeom>
          <a:noFill/>
          <a:ln w="28575">
            <a:noFill/>
          </a:ln>
        </p:spPr>
        <p:txBody>
          <a:bodyPr wrap="square" rtlCol="0">
            <a:spAutoFit/>
          </a:bodyPr>
          <a:lstStyle/>
          <a:p>
            <a:r>
              <a:rPr lang="bn-IN" sz="2400" dirty="0" smtClean="0">
                <a:latin typeface="NikoshBAN" panose="02000000000000000000" pitchFamily="2" charset="0"/>
                <a:cs typeface="NikoshBAN" panose="02000000000000000000" pitchFamily="2" charset="0"/>
              </a:rPr>
              <a:t>ঘ) মুসলীম লীগের   </a:t>
            </a:r>
            <a:endParaRPr lang="en-US" sz="2400" dirty="0">
              <a:latin typeface="NikoshBAN" panose="02000000000000000000" pitchFamily="2" charset="0"/>
              <a:cs typeface="NikoshBAN" panose="02000000000000000000" pitchFamily="2" charset="0"/>
            </a:endParaRPr>
          </a:p>
        </p:txBody>
      </p:sp>
      <p:sp>
        <p:nvSpPr>
          <p:cNvPr id="23" name="TextBox 22"/>
          <p:cNvSpPr txBox="1"/>
          <p:nvPr/>
        </p:nvSpPr>
        <p:spPr>
          <a:xfrm>
            <a:off x="4996129" y="1905972"/>
            <a:ext cx="1140265" cy="461665"/>
          </a:xfrm>
          <a:prstGeom prst="rect">
            <a:avLst/>
          </a:prstGeom>
          <a:noFill/>
          <a:ln w="28575">
            <a:solidFill>
              <a:schemeClr val="tx1"/>
            </a:solidFill>
          </a:ln>
        </p:spPr>
        <p:txBody>
          <a:bodyPr wrap="square" rtlCol="0">
            <a:spAutoFit/>
          </a:bodyPr>
          <a:lstStyle/>
          <a:p>
            <a:r>
              <a:rPr lang="bn-IN"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
        <p:nvSpPr>
          <p:cNvPr id="24" name="TextBox 23"/>
          <p:cNvSpPr txBox="1"/>
          <p:nvPr/>
        </p:nvSpPr>
        <p:spPr>
          <a:xfrm>
            <a:off x="1390151" y="4452967"/>
            <a:ext cx="8839200" cy="461665"/>
          </a:xfrm>
          <a:prstGeom prst="rect">
            <a:avLst/>
          </a:prstGeom>
          <a:noFill/>
        </p:spPr>
        <p:txBody>
          <a:bodyPr wrap="square" rtlCol="0">
            <a:spAutoFit/>
          </a:bodyPr>
          <a:lstStyle/>
          <a:p>
            <a:r>
              <a:rPr lang="bn-IN" sz="2400" dirty="0" smtClean="0">
                <a:solidFill>
                  <a:srgbClr val="00B050"/>
                </a:solidFill>
                <a:latin typeface="NikoshBAN" panose="02000000000000000000" pitchFamily="2" charset="0"/>
                <a:cs typeface="NikoshBAN" panose="02000000000000000000" pitchFamily="2" charset="0"/>
              </a:rPr>
              <a:t>৪। পূর্ব বাংলার আইন পরিষদ নির্বাচনে মোট আসন সংখ্যা ছিল কত ? </a:t>
            </a:r>
            <a:endParaRPr lang="en-US" sz="2400" dirty="0">
              <a:solidFill>
                <a:srgbClr val="00B050"/>
              </a:solidFill>
              <a:latin typeface="NikoshBAN" panose="02000000000000000000" pitchFamily="2" charset="0"/>
              <a:cs typeface="NikoshBAN" panose="02000000000000000000" pitchFamily="2" charset="0"/>
            </a:endParaRPr>
          </a:p>
        </p:txBody>
      </p:sp>
      <p:sp>
        <p:nvSpPr>
          <p:cNvPr id="25" name="TextBox 24"/>
          <p:cNvSpPr txBox="1"/>
          <p:nvPr/>
        </p:nvSpPr>
        <p:spPr>
          <a:xfrm>
            <a:off x="7638572" y="4998300"/>
            <a:ext cx="1140265" cy="461665"/>
          </a:xfrm>
          <a:prstGeom prst="rect">
            <a:avLst/>
          </a:prstGeom>
          <a:noFill/>
          <a:ln w="28575">
            <a:solidFill>
              <a:schemeClr val="tx1"/>
            </a:solidFill>
          </a:ln>
        </p:spPr>
        <p:txBody>
          <a:bodyPr wrap="square" rtlCol="0">
            <a:spAutoFit/>
          </a:bodyPr>
          <a:lstStyle/>
          <a:p>
            <a:r>
              <a:rPr lang="bn-IN"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
        <p:nvSpPr>
          <p:cNvPr id="26" name="TextBox 25"/>
          <p:cNvSpPr txBox="1"/>
          <p:nvPr/>
        </p:nvSpPr>
        <p:spPr>
          <a:xfrm>
            <a:off x="7087495" y="2886177"/>
            <a:ext cx="1140265" cy="461665"/>
          </a:xfrm>
          <a:prstGeom prst="rect">
            <a:avLst/>
          </a:prstGeom>
          <a:noFill/>
          <a:ln w="28575">
            <a:solidFill>
              <a:schemeClr val="tx1"/>
            </a:solidFill>
          </a:ln>
        </p:spPr>
        <p:txBody>
          <a:bodyPr wrap="square" rtlCol="0">
            <a:spAutoFit/>
          </a:bodyPr>
          <a:lstStyle/>
          <a:p>
            <a:r>
              <a:rPr lang="bn-IN"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
        <p:nvSpPr>
          <p:cNvPr id="27" name="TextBox 26"/>
          <p:cNvSpPr txBox="1"/>
          <p:nvPr/>
        </p:nvSpPr>
        <p:spPr>
          <a:xfrm>
            <a:off x="1847865" y="4955314"/>
            <a:ext cx="1543926"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ক) ২২৩    </a:t>
            </a:r>
            <a:endParaRPr lang="en-US" sz="2400" dirty="0">
              <a:latin typeface="NikoshBAN" panose="02000000000000000000" pitchFamily="2" charset="0"/>
              <a:cs typeface="NikoshBAN" panose="02000000000000000000" pitchFamily="2" charset="0"/>
            </a:endParaRPr>
          </a:p>
        </p:txBody>
      </p:sp>
      <p:sp>
        <p:nvSpPr>
          <p:cNvPr id="28" name="TextBox 27"/>
          <p:cNvSpPr txBox="1"/>
          <p:nvPr/>
        </p:nvSpPr>
        <p:spPr>
          <a:xfrm>
            <a:off x="3621724" y="4955314"/>
            <a:ext cx="1832931"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খ) ২৩৪ </a:t>
            </a:r>
            <a:endParaRPr lang="en-US" sz="2400" dirty="0">
              <a:latin typeface="NikoshBAN" panose="02000000000000000000" pitchFamily="2" charset="0"/>
              <a:cs typeface="NikoshBAN" panose="02000000000000000000" pitchFamily="2" charset="0"/>
            </a:endParaRPr>
          </a:p>
        </p:txBody>
      </p:sp>
      <p:sp>
        <p:nvSpPr>
          <p:cNvPr id="29" name="TextBox 28"/>
          <p:cNvSpPr txBox="1"/>
          <p:nvPr/>
        </p:nvSpPr>
        <p:spPr>
          <a:xfrm>
            <a:off x="5693229" y="4998300"/>
            <a:ext cx="2057400" cy="461665"/>
          </a:xfrm>
          <a:prstGeom prst="rect">
            <a:avLst/>
          </a:prstGeom>
          <a:noFill/>
          <a:ln w="28575">
            <a:noFill/>
          </a:ln>
        </p:spPr>
        <p:txBody>
          <a:bodyPr wrap="square" rtlCol="0">
            <a:spAutoFit/>
          </a:bodyPr>
          <a:lstStyle/>
          <a:p>
            <a:r>
              <a:rPr lang="bn-IN" sz="2400" dirty="0" smtClean="0">
                <a:latin typeface="NikoshBAN" panose="02000000000000000000" pitchFamily="2" charset="0"/>
                <a:cs typeface="NikoshBAN" panose="02000000000000000000" pitchFamily="2" charset="0"/>
              </a:rPr>
              <a:t>গ) ২৩৭   </a:t>
            </a:r>
            <a:endParaRPr lang="en-US" sz="2400" dirty="0">
              <a:latin typeface="NikoshBAN" panose="02000000000000000000" pitchFamily="2" charset="0"/>
              <a:cs typeface="NikoshBAN" panose="02000000000000000000" pitchFamily="2" charset="0"/>
            </a:endParaRPr>
          </a:p>
        </p:txBody>
      </p:sp>
      <p:sp>
        <p:nvSpPr>
          <p:cNvPr id="30" name="TextBox 29"/>
          <p:cNvSpPr txBox="1"/>
          <p:nvPr/>
        </p:nvSpPr>
        <p:spPr>
          <a:xfrm>
            <a:off x="7772400" y="4986156"/>
            <a:ext cx="2057400" cy="461665"/>
          </a:xfrm>
          <a:prstGeom prst="rect">
            <a:avLst/>
          </a:prstGeom>
          <a:noFill/>
          <a:ln w="28575">
            <a:noFill/>
          </a:ln>
        </p:spPr>
        <p:txBody>
          <a:bodyPr wrap="square" rtlCol="0">
            <a:spAutoFit/>
          </a:bodyPr>
          <a:lstStyle/>
          <a:p>
            <a:r>
              <a:rPr lang="bn-IN" sz="2400" dirty="0" smtClean="0">
                <a:latin typeface="NikoshBAN" panose="02000000000000000000" pitchFamily="2" charset="0"/>
                <a:cs typeface="NikoshBAN" panose="02000000000000000000" pitchFamily="2" charset="0"/>
              </a:rPr>
              <a:t>ঘ) ৩০৯   </a:t>
            </a:r>
            <a:endParaRPr lang="en-US" sz="2400" dirty="0">
              <a:latin typeface="NikoshBAN" panose="02000000000000000000" pitchFamily="2" charset="0"/>
              <a:cs typeface="NikoshBAN" panose="02000000000000000000" pitchFamily="2" charset="0"/>
            </a:endParaRPr>
          </a:p>
        </p:txBody>
      </p:sp>
      <p:sp>
        <p:nvSpPr>
          <p:cNvPr id="32" name="TextBox 31"/>
          <p:cNvSpPr txBox="1"/>
          <p:nvPr/>
        </p:nvSpPr>
        <p:spPr>
          <a:xfrm>
            <a:off x="5183453" y="1905000"/>
            <a:ext cx="990600"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গ) ১৬  </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2647824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p:tgtEl>
                                          <p:spTgt spid="8"/>
                                        </p:tgtEl>
                                        <p:attrNameLst>
                                          <p:attrName>ppt_y</p:attrName>
                                        </p:attrNameLst>
                                      </p:cBhvr>
                                      <p:tavLst>
                                        <p:tav tm="0">
                                          <p:val>
                                            <p:strVal val="#ppt_y+#ppt_h*1.125000"/>
                                          </p:val>
                                        </p:tav>
                                        <p:tav tm="100000">
                                          <p:val>
                                            <p:strVal val="#ppt_y"/>
                                          </p:val>
                                        </p:tav>
                                      </p:tavLst>
                                    </p:anim>
                                    <p:animEffect transition="in" filter="wipe(up)">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barn(inVertical)">
                                      <p:cBhvr>
                                        <p:cTn id="31" dur="500"/>
                                        <p:tgtEl>
                                          <p:spTgt spid="32"/>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strips(downLeft)">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left)">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left)">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left)">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left)">
                                      <p:cBhvr>
                                        <p:cTn id="56" dur="5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wipe(left)">
                                      <p:cBhvr>
                                        <p:cTn id="61" dur="500"/>
                                        <p:tgtEl>
                                          <p:spTgt spid="15"/>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wipe(left)">
                                      <p:cBhvr>
                                        <p:cTn id="66" dur="500"/>
                                        <p:tgtEl>
                                          <p:spTgt spid="16"/>
                                        </p:tgtEl>
                                      </p:cBhvr>
                                    </p:animEffect>
                                  </p:childTnLst>
                                </p:cTn>
                              </p:par>
                            </p:childTnLst>
                          </p:cTn>
                        </p:par>
                      </p:childTnLst>
                    </p:cTn>
                  </p:par>
                  <p:par>
                    <p:cTn id="67" fill="hold">
                      <p:stCondLst>
                        <p:cond delay="indefinite"/>
                      </p:stCondLst>
                      <p:childTnLst>
                        <p:par>
                          <p:cTn id="68" fill="hold">
                            <p:stCondLst>
                              <p:cond delay="0"/>
                            </p:stCondLst>
                            <p:childTnLst>
                              <p:par>
                                <p:cTn id="69" presetID="18" presetClass="entr" presetSubtype="3"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strips(upRight)">
                                      <p:cBhvr>
                                        <p:cTn id="71" dur="500"/>
                                        <p:tgtEl>
                                          <p:spTgt spid="18"/>
                                        </p:tgtEl>
                                      </p:cBhvr>
                                    </p:animEffect>
                                  </p:childTnLst>
                                </p:cTn>
                              </p:par>
                            </p:childTnLst>
                          </p:cTn>
                        </p:par>
                      </p:childTnLst>
                    </p:cTn>
                  </p:par>
                  <p:par>
                    <p:cTn id="72" fill="hold">
                      <p:stCondLst>
                        <p:cond delay="indefinite"/>
                      </p:stCondLst>
                      <p:childTnLst>
                        <p:par>
                          <p:cTn id="73" fill="hold">
                            <p:stCondLst>
                              <p:cond delay="0"/>
                            </p:stCondLst>
                            <p:childTnLst>
                              <p:par>
                                <p:cTn id="74" presetID="21" presetClass="entr" presetSubtype="4" fill="hold" grpId="0" nodeType="clickEffect">
                                  <p:stCondLst>
                                    <p:cond delay="0"/>
                                  </p:stCondLst>
                                  <p:childTnLst>
                                    <p:set>
                                      <p:cBhvr>
                                        <p:cTn id="75" dur="1" fill="hold">
                                          <p:stCondLst>
                                            <p:cond delay="0"/>
                                          </p:stCondLst>
                                        </p:cTn>
                                        <p:tgtEl>
                                          <p:spTgt spid="19"/>
                                        </p:tgtEl>
                                        <p:attrNameLst>
                                          <p:attrName>style.visibility</p:attrName>
                                        </p:attrNameLst>
                                      </p:cBhvr>
                                      <p:to>
                                        <p:strVal val="visible"/>
                                      </p:to>
                                    </p:set>
                                    <p:animEffect transition="in" filter="wheel(4)">
                                      <p:cBhvr>
                                        <p:cTn id="76" dur="1000"/>
                                        <p:tgtEl>
                                          <p:spTgt spid="19"/>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2" fill="hold" grpId="0" nodeType="click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wipe(right)">
                                      <p:cBhvr>
                                        <p:cTn id="81" dur="500"/>
                                        <p:tgtEl>
                                          <p:spTgt spid="20"/>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2" fill="hold" grpId="0" nodeType="clickEffect">
                                  <p:stCondLst>
                                    <p:cond delay="0"/>
                                  </p:stCondLst>
                                  <p:childTnLst>
                                    <p:set>
                                      <p:cBhvr>
                                        <p:cTn id="85" dur="1" fill="hold">
                                          <p:stCondLst>
                                            <p:cond delay="0"/>
                                          </p:stCondLst>
                                        </p:cTn>
                                        <p:tgtEl>
                                          <p:spTgt spid="22"/>
                                        </p:tgtEl>
                                        <p:attrNameLst>
                                          <p:attrName>style.visibility</p:attrName>
                                        </p:attrNameLst>
                                      </p:cBhvr>
                                      <p:to>
                                        <p:strVal val="visible"/>
                                      </p:to>
                                    </p:set>
                                    <p:animEffect transition="in" filter="wipe(right)">
                                      <p:cBhvr>
                                        <p:cTn id="86" dur="500"/>
                                        <p:tgtEl>
                                          <p:spTgt spid="22"/>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24"/>
                                        </p:tgtEl>
                                        <p:attrNameLst>
                                          <p:attrName>style.visibility</p:attrName>
                                        </p:attrNameLst>
                                      </p:cBhvr>
                                      <p:to>
                                        <p:strVal val="visible"/>
                                      </p:to>
                                    </p:set>
                                    <p:anim calcmode="lin" valueType="num">
                                      <p:cBhvr>
                                        <p:cTn id="91" dur="500" fill="hold"/>
                                        <p:tgtEl>
                                          <p:spTgt spid="24"/>
                                        </p:tgtEl>
                                        <p:attrNameLst>
                                          <p:attrName>ppt_w</p:attrName>
                                        </p:attrNameLst>
                                      </p:cBhvr>
                                      <p:tavLst>
                                        <p:tav tm="0">
                                          <p:val>
                                            <p:fltVal val="0"/>
                                          </p:val>
                                        </p:tav>
                                        <p:tav tm="100000">
                                          <p:val>
                                            <p:strVal val="#ppt_w"/>
                                          </p:val>
                                        </p:tav>
                                      </p:tavLst>
                                    </p:anim>
                                    <p:anim calcmode="lin" valueType="num">
                                      <p:cBhvr>
                                        <p:cTn id="92" dur="500" fill="hold"/>
                                        <p:tgtEl>
                                          <p:spTgt spid="24"/>
                                        </p:tgtEl>
                                        <p:attrNameLst>
                                          <p:attrName>ppt_h</p:attrName>
                                        </p:attrNameLst>
                                      </p:cBhvr>
                                      <p:tavLst>
                                        <p:tav tm="0">
                                          <p:val>
                                            <p:fltVal val="0"/>
                                          </p:val>
                                        </p:tav>
                                        <p:tav tm="100000">
                                          <p:val>
                                            <p:strVal val="#ppt_h"/>
                                          </p:val>
                                        </p:tav>
                                      </p:tavLst>
                                    </p:anim>
                                    <p:animEffect transition="in" filter="fade">
                                      <p:cBhvr>
                                        <p:cTn id="93" dur="500"/>
                                        <p:tgtEl>
                                          <p:spTgt spid="24"/>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27"/>
                                        </p:tgtEl>
                                        <p:attrNameLst>
                                          <p:attrName>style.visibility</p:attrName>
                                        </p:attrNameLst>
                                      </p:cBhvr>
                                      <p:to>
                                        <p:strVal val="visible"/>
                                      </p:to>
                                    </p:set>
                                    <p:anim calcmode="lin" valueType="num">
                                      <p:cBhvr>
                                        <p:cTn id="98" dur="500" fill="hold"/>
                                        <p:tgtEl>
                                          <p:spTgt spid="27"/>
                                        </p:tgtEl>
                                        <p:attrNameLst>
                                          <p:attrName>ppt_w</p:attrName>
                                        </p:attrNameLst>
                                      </p:cBhvr>
                                      <p:tavLst>
                                        <p:tav tm="0">
                                          <p:val>
                                            <p:fltVal val="0"/>
                                          </p:val>
                                        </p:tav>
                                        <p:tav tm="100000">
                                          <p:val>
                                            <p:strVal val="#ppt_w"/>
                                          </p:val>
                                        </p:tav>
                                      </p:tavLst>
                                    </p:anim>
                                    <p:anim calcmode="lin" valueType="num">
                                      <p:cBhvr>
                                        <p:cTn id="99" dur="500" fill="hold"/>
                                        <p:tgtEl>
                                          <p:spTgt spid="27"/>
                                        </p:tgtEl>
                                        <p:attrNameLst>
                                          <p:attrName>ppt_h</p:attrName>
                                        </p:attrNameLst>
                                      </p:cBhvr>
                                      <p:tavLst>
                                        <p:tav tm="0">
                                          <p:val>
                                            <p:fltVal val="0"/>
                                          </p:val>
                                        </p:tav>
                                        <p:tav tm="100000">
                                          <p:val>
                                            <p:strVal val="#ppt_h"/>
                                          </p:val>
                                        </p:tav>
                                      </p:tavLst>
                                    </p:anim>
                                    <p:animEffect transition="in" filter="fade">
                                      <p:cBhvr>
                                        <p:cTn id="100" dur="500"/>
                                        <p:tgtEl>
                                          <p:spTgt spid="27"/>
                                        </p:tgtEl>
                                      </p:cBhvr>
                                    </p:animEffect>
                                  </p:childTnLst>
                                </p:cTn>
                              </p:par>
                            </p:childTnLst>
                          </p:cTn>
                        </p:par>
                      </p:childTnLst>
                    </p:cTn>
                  </p:par>
                  <p:par>
                    <p:cTn id="101" fill="hold">
                      <p:stCondLst>
                        <p:cond delay="indefinite"/>
                      </p:stCondLst>
                      <p:childTnLst>
                        <p:par>
                          <p:cTn id="102" fill="hold">
                            <p:stCondLst>
                              <p:cond delay="0"/>
                            </p:stCondLst>
                            <p:childTnLst>
                              <p:par>
                                <p:cTn id="103" presetID="37" presetClass="entr" presetSubtype="0" fill="hold" grpId="0" nodeType="clickEffect">
                                  <p:stCondLst>
                                    <p:cond delay="0"/>
                                  </p:stCondLst>
                                  <p:childTnLst>
                                    <p:set>
                                      <p:cBhvr>
                                        <p:cTn id="104" dur="1" fill="hold">
                                          <p:stCondLst>
                                            <p:cond delay="0"/>
                                          </p:stCondLst>
                                        </p:cTn>
                                        <p:tgtEl>
                                          <p:spTgt spid="28"/>
                                        </p:tgtEl>
                                        <p:attrNameLst>
                                          <p:attrName>style.visibility</p:attrName>
                                        </p:attrNameLst>
                                      </p:cBhvr>
                                      <p:to>
                                        <p:strVal val="visible"/>
                                      </p:to>
                                    </p:set>
                                    <p:animEffect transition="in" filter="fade">
                                      <p:cBhvr>
                                        <p:cTn id="105" dur="1000"/>
                                        <p:tgtEl>
                                          <p:spTgt spid="28"/>
                                        </p:tgtEl>
                                      </p:cBhvr>
                                    </p:animEffect>
                                    <p:anim calcmode="lin" valueType="num">
                                      <p:cBhvr>
                                        <p:cTn id="106" dur="1000" fill="hold"/>
                                        <p:tgtEl>
                                          <p:spTgt spid="28"/>
                                        </p:tgtEl>
                                        <p:attrNameLst>
                                          <p:attrName>ppt_x</p:attrName>
                                        </p:attrNameLst>
                                      </p:cBhvr>
                                      <p:tavLst>
                                        <p:tav tm="0">
                                          <p:val>
                                            <p:strVal val="#ppt_x"/>
                                          </p:val>
                                        </p:tav>
                                        <p:tav tm="100000">
                                          <p:val>
                                            <p:strVal val="#ppt_x"/>
                                          </p:val>
                                        </p:tav>
                                      </p:tavLst>
                                    </p:anim>
                                    <p:anim calcmode="lin" valueType="num">
                                      <p:cBhvr>
                                        <p:cTn id="107" dur="900" decel="100000" fill="hold"/>
                                        <p:tgtEl>
                                          <p:spTgt spid="28"/>
                                        </p:tgtEl>
                                        <p:attrNameLst>
                                          <p:attrName>ppt_y</p:attrName>
                                        </p:attrNameLst>
                                      </p:cBhvr>
                                      <p:tavLst>
                                        <p:tav tm="0">
                                          <p:val>
                                            <p:strVal val="#ppt_y+1"/>
                                          </p:val>
                                        </p:tav>
                                        <p:tav tm="100000">
                                          <p:val>
                                            <p:strVal val="#ppt_y-.03"/>
                                          </p:val>
                                        </p:tav>
                                      </p:tavLst>
                                    </p:anim>
                                    <p:anim calcmode="lin" valueType="num">
                                      <p:cBhvr>
                                        <p:cTn id="108"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49" presetClass="entr" presetSubtype="0" decel="100000" fill="hold" grpId="0" nodeType="clickEffect">
                                  <p:stCondLst>
                                    <p:cond delay="0"/>
                                  </p:stCondLst>
                                  <p:childTnLst>
                                    <p:set>
                                      <p:cBhvr>
                                        <p:cTn id="112" dur="1" fill="hold">
                                          <p:stCondLst>
                                            <p:cond delay="0"/>
                                          </p:stCondLst>
                                        </p:cTn>
                                        <p:tgtEl>
                                          <p:spTgt spid="29"/>
                                        </p:tgtEl>
                                        <p:attrNameLst>
                                          <p:attrName>style.visibility</p:attrName>
                                        </p:attrNameLst>
                                      </p:cBhvr>
                                      <p:to>
                                        <p:strVal val="visible"/>
                                      </p:to>
                                    </p:set>
                                    <p:anim calcmode="lin" valueType="num">
                                      <p:cBhvr>
                                        <p:cTn id="113" dur="500" fill="hold"/>
                                        <p:tgtEl>
                                          <p:spTgt spid="29"/>
                                        </p:tgtEl>
                                        <p:attrNameLst>
                                          <p:attrName>ppt_w</p:attrName>
                                        </p:attrNameLst>
                                      </p:cBhvr>
                                      <p:tavLst>
                                        <p:tav tm="0">
                                          <p:val>
                                            <p:fltVal val="0"/>
                                          </p:val>
                                        </p:tav>
                                        <p:tav tm="100000">
                                          <p:val>
                                            <p:strVal val="#ppt_w"/>
                                          </p:val>
                                        </p:tav>
                                      </p:tavLst>
                                    </p:anim>
                                    <p:anim calcmode="lin" valueType="num">
                                      <p:cBhvr>
                                        <p:cTn id="114" dur="500" fill="hold"/>
                                        <p:tgtEl>
                                          <p:spTgt spid="29"/>
                                        </p:tgtEl>
                                        <p:attrNameLst>
                                          <p:attrName>ppt_h</p:attrName>
                                        </p:attrNameLst>
                                      </p:cBhvr>
                                      <p:tavLst>
                                        <p:tav tm="0">
                                          <p:val>
                                            <p:fltVal val="0"/>
                                          </p:val>
                                        </p:tav>
                                        <p:tav tm="100000">
                                          <p:val>
                                            <p:strVal val="#ppt_h"/>
                                          </p:val>
                                        </p:tav>
                                      </p:tavLst>
                                    </p:anim>
                                    <p:anim calcmode="lin" valueType="num">
                                      <p:cBhvr>
                                        <p:cTn id="115" dur="500" fill="hold"/>
                                        <p:tgtEl>
                                          <p:spTgt spid="29"/>
                                        </p:tgtEl>
                                        <p:attrNameLst>
                                          <p:attrName>style.rotation</p:attrName>
                                        </p:attrNameLst>
                                      </p:cBhvr>
                                      <p:tavLst>
                                        <p:tav tm="0">
                                          <p:val>
                                            <p:fltVal val="360"/>
                                          </p:val>
                                        </p:tav>
                                        <p:tav tm="100000">
                                          <p:val>
                                            <p:fltVal val="0"/>
                                          </p:val>
                                        </p:tav>
                                      </p:tavLst>
                                    </p:anim>
                                    <p:animEffect transition="in" filter="fade">
                                      <p:cBhvr>
                                        <p:cTn id="116" dur="500"/>
                                        <p:tgtEl>
                                          <p:spTgt spid="29"/>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4" fill="hold" grpId="0" nodeType="clickEffect">
                                  <p:stCondLst>
                                    <p:cond delay="0"/>
                                  </p:stCondLst>
                                  <p:childTnLst>
                                    <p:set>
                                      <p:cBhvr>
                                        <p:cTn id="120" dur="1" fill="hold">
                                          <p:stCondLst>
                                            <p:cond delay="0"/>
                                          </p:stCondLst>
                                        </p:cTn>
                                        <p:tgtEl>
                                          <p:spTgt spid="30"/>
                                        </p:tgtEl>
                                        <p:attrNameLst>
                                          <p:attrName>style.visibility</p:attrName>
                                        </p:attrNameLst>
                                      </p:cBhvr>
                                      <p:to>
                                        <p:strVal val="visible"/>
                                      </p:to>
                                    </p:set>
                                    <p:animEffect transition="in" filter="wipe(down)">
                                      <p:cBhvr>
                                        <p:cTn id="121" dur="500"/>
                                        <p:tgtEl>
                                          <p:spTgt spid="30"/>
                                        </p:tgtEl>
                                      </p:cBhvr>
                                    </p:animEffect>
                                  </p:childTnLst>
                                </p:cTn>
                              </p:par>
                            </p:childTnLst>
                          </p:cTn>
                        </p:par>
                      </p:childTnLst>
                    </p:cTn>
                  </p:par>
                  <p:par>
                    <p:cTn id="122" fill="hold">
                      <p:stCondLst>
                        <p:cond delay="indefinite"/>
                      </p:stCondLst>
                      <p:childTnLst>
                        <p:par>
                          <p:cTn id="123" fill="hold">
                            <p:stCondLst>
                              <p:cond delay="0"/>
                            </p:stCondLst>
                            <p:childTnLst>
                              <p:par>
                                <p:cTn id="124" presetID="18" presetClass="entr" presetSubtype="12" fill="hold" grpId="0" nodeType="clickEffect">
                                  <p:stCondLst>
                                    <p:cond delay="0"/>
                                  </p:stCondLst>
                                  <p:childTnLst>
                                    <p:set>
                                      <p:cBhvr>
                                        <p:cTn id="125" dur="1" fill="hold">
                                          <p:stCondLst>
                                            <p:cond delay="0"/>
                                          </p:stCondLst>
                                        </p:cTn>
                                        <p:tgtEl>
                                          <p:spTgt spid="25"/>
                                        </p:tgtEl>
                                        <p:attrNameLst>
                                          <p:attrName>style.visibility</p:attrName>
                                        </p:attrNameLst>
                                      </p:cBhvr>
                                      <p:to>
                                        <p:strVal val="visible"/>
                                      </p:to>
                                    </p:set>
                                    <p:animEffect transition="in" filter="strips(downLeft)">
                                      <p:cBhvr>
                                        <p:cTn id="126" dur="500"/>
                                        <p:tgtEl>
                                          <p:spTgt spid="25"/>
                                        </p:tgtEl>
                                      </p:cBhvr>
                                    </p:animEffect>
                                  </p:childTnLst>
                                </p:cTn>
                              </p:par>
                              <p:par>
                                <p:cTn id="127" presetID="18" presetClass="entr" presetSubtype="12" fill="hold" grpId="0" nodeType="withEffect">
                                  <p:stCondLst>
                                    <p:cond delay="0"/>
                                  </p:stCondLst>
                                  <p:childTnLst>
                                    <p:set>
                                      <p:cBhvr>
                                        <p:cTn id="128" dur="1" fill="hold">
                                          <p:stCondLst>
                                            <p:cond delay="0"/>
                                          </p:stCondLst>
                                        </p:cTn>
                                        <p:tgtEl>
                                          <p:spTgt spid="21"/>
                                        </p:tgtEl>
                                        <p:attrNameLst>
                                          <p:attrName>style.visibility</p:attrName>
                                        </p:attrNameLst>
                                      </p:cBhvr>
                                      <p:to>
                                        <p:strVal val="visible"/>
                                      </p:to>
                                    </p:set>
                                    <p:animEffect transition="in" filter="strips(downLeft)">
                                      <p:cBhvr>
                                        <p:cTn id="129" dur="500"/>
                                        <p:tgtEl>
                                          <p:spTgt spid="21"/>
                                        </p:tgtEl>
                                      </p:cBhvr>
                                    </p:animEffect>
                                  </p:childTnLst>
                                </p:cTn>
                              </p:par>
                              <p:par>
                                <p:cTn id="130" presetID="18" presetClass="entr" presetSubtype="12" fill="hold" grpId="0" nodeType="withEffect">
                                  <p:stCondLst>
                                    <p:cond delay="0"/>
                                  </p:stCondLst>
                                  <p:childTnLst>
                                    <p:set>
                                      <p:cBhvr>
                                        <p:cTn id="131" dur="1" fill="hold">
                                          <p:stCondLst>
                                            <p:cond delay="0"/>
                                          </p:stCondLst>
                                        </p:cTn>
                                        <p:tgtEl>
                                          <p:spTgt spid="26"/>
                                        </p:tgtEl>
                                        <p:attrNameLst>
                                          <p:attrName>style.visibility</p:attrName>
                                        </p:attrNameLst>
                                      </p:cBhvr>
                                      <p:to>
                                        <p:strVal val="visible"/>
                                      </p:to>
                                    </p:set>
                                    <p:animEffect transition="in" filter="strips(downLeft)">
                                      <p:cBhvr>
                                        <p:cTn id="132" dur="500"/>
                                        <p:tgtEl>
                                          <p:spTgt spid="26"/>
                                        </p:tgtEl>
                                      </p:cBhvr>
                                    </p:animEffect>
                                  </p:childTnLst>
                                </p:cTn>
                              </p:par>
                              <p:par>
                                <p:cTn id="133" presetID="18" presetClass="entr" presetSubtype="12" fill="hold" grpId="0" nodeType="withEffect">
                                  <p:stCondLst>
                                    <p:cond delay="0"/>
                                  </p:stCondLst>
                                  <p:childTnLst>
                                    <p:set>
                                      <p:cBhvr>
                                        <p:cTn id="134" dur="1" fill="hold">
                                          <p:stCondLst>
                                            <p:cond delay="0"/>
                                          </p:stCondLst>
                                        </p:cTn>
                                        <p:tgtEl>
                                          <p:spTgt spid="23"/>
                                        </p:tgtEl>
                                        <p:attrNameLst>
                                          <p:attrName>style.visibility</p:attrName>
                                        </p:attrNameLst>
                                      </p:cBhvr>
                                      <p:to>
                                        <p:strVal val="visible"/>
                                      </p:to>
                                    </p:set>
                                    <p:animEffect transition="in" filter="strips(downLeft)">
                                      <p:cBhvr>
                                        <p:cTn id="13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11" grpId="0"/>
      <p:bldP spid="12" grpId="0"/>
      <p:bldP spid="13" grpId="0"/>
      <p:bldP spid="14" grpId="0"/>
      <p:bldP spid="15" grpId="0"/>
      <p:bldP spid="16" grpId="0"/>
      <p:bldP spid="18" grpId="0"/>
      <p:bldP spid="19" grpId="0"/>
      <p:bldP spid="20" grpId="0"/>
      <p:bldP spid="21" grpId="0" animBg="1"/>
      <p:bldP spid="22" grpId="0"/>
      <p:bldP spid="23" grpId="0" animBg="1"/>
      <p:bldP spid="24" grpId="0"/>
      <p:bldP spid="25" grpId="0" animBg="1"/>
      <p:bldP spid="26" grpId="0" animBg="1"/>
      <p:bldP spid="27" grpId="0"/>
      <p:bldP spid="28" grpId="0"/>
      <p:bldP spid="29" grpId="0"/>
      <p:bldP spid="30" grpId="0"/>
      <p:bldP spid="3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4038599" y="647700"/>
            <a:ext cx="4038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err="1" smtClean="0">
                <a:solidFill>
                  <a:schemeClr val="tx1"/>
                </a:solidFill>
                <a:latin typeface="NikoshBAN" panose="02000000000000000000" pitchFamily="2" charset="0"/>
                <a:cs typeface="NikoshBAN" panose="02000000000000000000" pitchFamily="2" charset="0"/>
              </a:rPr>
              <a:t>মূল্যায়ন</a:t>
            </a:r>
            <a:endParaRPr lang="en-US" sz="4400" b="1" dirty="0">
              <a:solidFill>
                <a:schemeClr val="tx1"/>
              </a:solidFill>
              <a:latin typeface="NikoshBAN" panose="02000000000000000000" pitchFamily="2" charset="0"/>
              <a:cs typeface="NikoshBAN" panose="02000000000000000000" pitchFamily="2" charset="0"/>
            </a:endParaRPr>
          </a:p>
        </p:txBody>
      </p:sp>
      <p:sp>
        <p:nvSpPr>
          <p:cNvPr id="6" name="TextBox 5"/>
          <p:cNvSpPr txBox="1"/>
          <p:nvPr/>
        </p:nvSpPr>
        <p:spPr>
          <a:xfrm>
            <a:off x="1295400" y="1595735"/>
            <a:ext cx="8839200" cy="523220"/>
          </a:xfrm>
          <a:prstGeom prst="rect">
            <a:avLst/>
          </a:prstGeom>
          <a:noFill/>
        </p:spPr>
        <p:txBody>
          <a:bodyPr wrap="square" rtlCol="0">
            <a:spAutoFit/>
          </a:bodyPr>
          <a:lstStyle/>
          <a:p>
            <a:r>
              <a:rPr lang="bn-IN" sz="2800" b="1" dirty="0">
                <a:solidFill>
                  <a:srgbClr val="00B050"/>
                </a:solidFill>
                <a:latin typeface="NikoshBAN" panose="02000000000000000000" pitchFamily="2" charset="0"/>
                <a:cs typeface="NikoshBAN" panose="02000000000000000000" pitchFamily="2" charset="0"/>
              </a:rPr>
              <a:t>৫</a:t>
            </a:r>
            <a:r>
              <a:rPr lang="bn-IN" sz="2800" b="1" dirty="0" smtClean="0">
                <a:solidFill>
                  <a:srgbClr val="00B050"/>
                </a:solidFill>
                <a:latin typeface="NikoshBAN" panose="02000000000000000000" pitchFamily="2" charset="0"/>
                <a:cs typeface="NikoshBAN" panose="02000000000000000000" pitchFamily="2" charset="0"/>
              </a:rPr>
              <a:t>। যুক্তফ্রন্টের ২১ দফার প্রথম দফা কী ছিল? </a:t>
            </a:r>
            <a:endParaRPr lang="en-US" sz="2800" b="1" dirty="0">
              <a:solidFill>
                <a:srgbClr val="00B050"/>
              </a:solidFill>
              <a:latin typeface="NikoshBAN" panose="02000000000000000000" pitchFamily="2" charset="0"/>
              <a:cs typeface="NikoshBAN" panose="02000000000000000000" pitchFamily="2" charset="0"/>
            </a:endParaRPr>
          </a:p>
        </p:txBody>
      </p:sp>
      <p:sp>
        <p:nvSpPr>
          <p:cNvPr id="7" name="TextBox 6"/>
          <p:cNvSpPr txBox="1"/>
          <p:nvPr/>
        </p:nvSpPr>
        <p:spPr>
          <a:xfrm>
            <a:off x="1954634" y="2057400"/>
            <a:ext cx="6899729"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ক) বাংলাকে পাকিস্তানে অন্যতম রাষ্ট্রভাষা করা   </a:t>
            </a:r>
            <a:endParaRPr lang="en-US" sz="2400" dirty="0">
              <a:latin typeface="NikoshBAN" panose="02000000000000000000" pitchFamily="2" charset="0"/>
              <a:cs typeface="NikoshBAN" panose="02000000000000000000" pitchFamily="2" charset="0"/>
            </a:endParaRPr>
          </a:p>
        </p:txBody>
      </p:sp>
      <p:sp>
        <p:nvSpPr>
          <p:cNvPr id="8" name="TextBox 7"/>
          <p:cNvSpPr txBox="1"/>
          <p:nvPr/>
        </p:nvSpPr>
        <p:spPr>
          <a:xfrm>
            <a:off x="1981200" y="2510135"/>
            <a:ext cx="4096549"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খ) বিনা ক্ষতিপূরণে জমিদারি প্রথা উচ্ছেদ  </a:t>
            </a:r>
            <a:endParaRPr lang="en-US" sz="2400" dirty="0">
              <a:latin typeface="NikoshBAN" panose="02000000000000000000" pitchFamily="2" charset="0"/>
              <a:cs typeface="NikoshBAN" panose="02000000000000000000" pitchFamily="2" charset="0"/>
            </a:endParaRPr>
          </a:p>
        </p:txBody>
      </p:sp>
      <p:sp>
        <p:nvSpPr>
          <p:cNvPr id="14" name="TextBox 13"/>
          <p:cNvSpPr txBox="1"/>
          <p:nvPr/>
        </p:nvSpPr>
        <p:spPr>
          <a:xfrm>
            <a:off x="1981200" y="2895600"/>
            <a:ext cx="4738470" cy="461665"/>
          </a:xfrm>
          <a:prstGeom prst="rect">
            <a:avLst/>
          </a:prstGeom>
          <a:noFill/>
          <a:ln w="28575">
            <a:noFill/>
          </a:ln>
        </p:spPr>
        <p:txBody>
          <a:bodyPr wrap="square" rtlCol="0">
            <a:spAutoFit/>
          </a:bodyPr>
          <a:lstStyle/>
          <a:p>
            <a:r>
              <a:rPr lang="bn-IN" sz="2400" dirty="0" smtClean="0">
                <a:latin typeface="NikoshBAN" panose="02000000000000000000" pitchFamily="2" charset="0"/>
                <a:cs typeface="NikoshBAN" panose="02000000000000000000" pitchFamily="2" charset="0"/>
              </a:rPr>
              <a:t>গ)বাংলাকে শিক্ষার মাধ্যম হিসেবে স্বীকৃতি দেওয়া  </a:t>
            </a:r>
            <a:endParaRPr lang="en-US" sz="2400" dirty="0">
              <a:latin typeface="NikoshBAN" panose="02000000000000000000" pitchFamily="2" charset="0"/>
              <a:cs typeface="NikoshBAN" panose="02000000000000000000" pitchFamily="2" charset="0"/>
            </a:endParaRPr>
          </a:p>
        </p:txBody>
      </p:sp>
      <p:sp>
        <p:nvSpPr>
          <p:cNvPr id="16" name="TextBox 15"/>
          <p:cNvSpPr txBox="1"/>
          <p:nvPr/>
        </p:nvSpPr>
        <p:spPr>
          <a:xfrm>
            <a:off x="1295400" y="3805535"/>
            <a:ext cx="8839200" cy="523220"/>
          </a:xfrm>
          <a:prstGeom prst="rect">
            <a:avLst/>
          </a:prstGeom>
          <a:noFill/>
        </p:spPr>
        <p:txBody>
          <a:bodyPr wrap="square" rtlCol="0">
            <a:spAutoFit/>
          </a:bodyPr>
          <a:lstStyle/>
          <a:p>
            <a:r>
              <a:rPr lang="bn-IN" sz="2800" b="1" dirty="0">
                <a:solidFill>
                  <a:srgbClr val="00B050"/>
                </a:solidFill>
                <a:latin typeface="NikoshBAN" panose="02000000000000000000" pitchFamily="2" charset="0"/>
                <a:cs typeface="NikoshBAN" panose="02000000000000000000" pitchFamily="2" charset="0"/>
              </a:rPr>
              <a:t>৬</a:t>
            </a:r>
            <a:r>
              <a:rPr lang="bn-IN" sz="2800" b="1" dirty="0" smtClean="0">
                <a:solidFill>
                  <a:srgbClr val="00B050"/>
                </a:solidFill>
                <a:latin typeface="NikoshBAN" panose="02000000000000000000" pitchFamily="2" charset="0"/>
                <a:cs typeface="NikoshBAN" panose="02000000000000000000" pitchFamily="2" charset="0"/>
              </a:rPr>
              <a:t>। পূর্ব-বাংলার প্রাপ্তবয়স্কদের ভোটে প্রথম সর্বজনীন নির্বাচন ছিল কোনটি ? </a:t>
            </a:r>
            <a:endParaRPr lang="en-US" sz="2800" b="1" dirty="0">
              <a:solidFill>
                <a:srgbClr val="00B050"/>
              </a:solidFill>
              <a:latin typeface="NikoshBAN" panose="02000000000000000000" pitchFamily="2" charset="0"/>
              <a:cs typeface="NikoshBAN" panose="02000000000000000000" pitchFamily="2" charset="0"/>
            </a:endParaRPr>
          </a:p>
        </p:txBody>
      </p:sp>
      <p:sp>
        <p:nvSpPr>
          <p:cNvPr id="17" name="TextBox 16"/>
          <p:cNvSpPr txBox="1"/>
          <p:nvPr/>
        </p:nvSpPr>
        <p:spPr>
          <a:xfrm>
            <a:off x="1954634" y="2057399"/>
            <a:ext cx="4683564" cy="461665"/>
          </a:xfrm>
          <a:prstGeom prst="rect">
            <a:avLst/>
          </a:prstGeom>
          <a:noFill/>
          <a:ln w="28575">
            <a:solidFill>
              <a:schemeClr val="tx1"/>
            </a:solidFill>
          </a:ln>
        </p:spPr>
        <p:txBody>
          <a:bodyPr wrap="square" rtlCol="0">
            <a:spAutoFit/>
          </a:bodyPr>
          <a:lstStyle/>
          <a:p>
            <a:r>
              <a:rPr lang="bn-IN"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
        <p:nvSpPr>
          <p:cNvPr id="18" name="TextBox 17"/>
          <p:cNvSpPr txBox="1"/>
          <p:nvPr/>
        </p:nvSpPr>
        <p:spPr>
          <a:xfrm>
            <a:off x="1981200" y="4186535"/>
            <a:ext cx="2971800"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ক) ১৯৩৭ সালের নির্বাচন     </a:t>
            </a:r>
            <a:endParaRPr lang="en-US" sz="2400" dirty="0">
              <a:latin typeface="NikoshBAN" panose="02000000000000000000" pitchFamily="2" charset="0"/>
              <a:cs typeface="NikoshBAN" panose="02000000000000000000" pitchFamily="2" charset="0"/>
            </a:endParaRPr>
          </a:p>
        </p:txBody>
      </p:sp>
      <p:sp>
        <p:nvSpPr>
          <p:cNvPr id="28" name="TextBox 27"/>
          <p:cNvSpPr txBox="1"/>
          <p:nvPr/>
        </p:nvSpPr>
        <p:spPr>
          <a:xfrm>
            <a:off x="1981200" y="4567535"/>
            <a:ext cx="2812145"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খ) ১৯৪৬ সালের নির্বাচন ।  </a:t>
            </a:r>
            <a:endParaRPr lang="en-US" sz="2400" dirty="0">
              <a:latin typeface="NikoshBAN" panose="02000000000000000000" pitchFamily="2" charset="0"/>
              <a:cs typeface="NikoshBAN" panose="02000000000000000000" pitchFamily="2" charset="0"/>
            </a:endParaRPr>
          </a:p>
        </p:txBody>
      </p:sp>
      <p:sp>
        <p:nvSpPr>
          <p:cNvPr id="30" name="TextBox 29"/>
          <p:cNvSpPr txBox="1"/>
          <p:nvPr/>
        </p:nvSpPr>
        <p:spPr>
          <a:xfrm>
            <a:off x="1981199" y="5329535"/>
            <a:ext cx="3091511" cy="461665"/>
          </a:xfrm>
          <a:prstGeom prst="rect">
            <a:avLst/>
          </a:prstGeom>
          <a:noFill/>
          <a:ln w="28575">
            <a:noFill/>
          </a:ln>
        </p:spPr>
        <p:txBody>
          <a:bodyPr wrap="square" rtlCol="0">
            <a:spAutoFit/>
          </a:bodyPr>
          <a:lstStyle/>
          <a:p>
            <a:r>
              <a:rPr lang="bn-IN" sz="2400" dirty="0" smtClean="0">
                <a:latin typeface="NikoshBAN" panose="02000000000000000000" pitchFamily="2" charset="0"/>
                <a:cs typeface="NikoshBAN" panose="02000000000000000000" pitchFamily="2" charset="0"/>
              </a:rPr>
              <a:t>ঘ) ১৯৭০ সালের নির্বাচন    </a:t>
            </a:r>
            <a:endParaRPr lang="en-US" sz="2400" dirty="0">
              <a:latin typeface="NikoshBAN" panose="02000000000000000000" pitchFamily="2" charset="0"/>
              <a:cs typeface="NikoshBAN" panose="02000000000000000000" pitchFamily="2" charset="0"/>
            </a:endParaRPr>
          </a:p>
        </p:txBody>
      </p:sp>
      <p:sp>
        <p:nvSpPr>
          <p:cNvPr id="31" name="TextBox 30"/>
          <p:cNvSpPr txBox="1"/>
          <p:nvPr/>
        </p:nvSpPr>
        <p:spPr>
          <a:xfrm>
            <a:off x="1981200" y="3276600"/>
            <a:ext cx="4738470" cy="461665"/>
          </a:xfrm>
          <a:prstGeom prst="rect">
            <a:avLst/>
          </a:prstGeom>
          <a:noFill/>
          <a:ln w="28575">
            <a:noFill/>
          </a:ln>
        </p:spPr>
        <p:txBody>
          <a:bodyPr wrap="square" rtlCol="0">
            <a:spAutoFit/>
          </a:bodyPr>
          <a:lstStyle/>
          <a:p>
            <a:r>
              <a:rPr lang="bn-IN" sz="2400" dirty="0" smtClean="0">
                <a:latin typeface="NikoshBAN" panose="02000000000000000000" pitchFamily="2" charset="0"/>
                <a:cs typeface="NikoshBAN" panose="02000000000000000000" pitchFamily="2" charset="0"/>
              </a:rPr>
              <a:t>ঘ) রাজবন্দীদের মুক্তিদান   </a:t>
            </a:r>
            <a:endParaRPr lang="en-US" sz="2400" dirty="0">
              <a:latin typeface="NikoshBAN" panose="02000000000000000000" pitchFamily="2" charset="0"/>
              <a:cs typeface="NikoshBAN" panose="02000000000000000000" pitchFamily="2" charset="0"/>
            </a:endParaRPr>
          </a:p>
        </p:txBody>
      </p:sp>
      <p:sp>
        <p:nvSpPr>
          <p:cNvPr id="32" name="TextBox 31"/>
          <p:cNvSpPr txBox="1"/>
          <p:nvPr/>
        </p:nvSpPr>
        <p:spPr>
          <a:xfrm>
            <a:off x="1972073" y="4948535"/>
            <a:ext cx="3065307" cy="461665"/>
          </a:xfrm>
          <a:prstGeom prst="rect">
            <a:avLst/>
          </a:prstGeom>
          <a:noFill/>
          <a:ln w="28575">
            <a:noFill/>
          </a:ln>
        </p:spPr>
        <p:txBody>
          <a:bodyPr wrap="square" rtlCol="0">
            <a:spAutoFit/>
          </a:bodyPr>
          <a:lstStyle/>
          <a:p>
            <a:r>
              <a:rPr lang="bn-IN" sz="2400" dirty="0" smtClean="0">
                <a:latin typeface="NikoshBAN" panose="02000000000000000000" pitchFamily="2" charset="0"/>
                <a:cs typeface="NikoshBAN" panose="02000000000000000000" pitchFamily="2" charset="0"/>
              </a:rPr>
              <a:t>গ) ১৯৫৪ সালের নির্বাচন    </a:t>
            </a:r>
            <a:endParaRPr lang="en-US" sz="2400" dirty="0">
              <a:latin typeface="NikoshBAN" panose="02000000000000000000" pitchFamily="2" charset="0"/>
              <a:cs typeface="NikoshBAN" panose="02000000000000000000" pitchFamily="2" charset="0"/>
            </a:endParaRPr>
          </a:p>
        </p:txBody>
      </p:sp>
      <p:sp>
        <p:nvSpPr>
          <p:cNvPr id="33" name="TextBox 32"/>
          <p:cNvSpPr txBox="1"/>
          <p:nvPr/>
        </p:nvSpPr>
        <p:spPr>
          <a:xfrm>
            <a:off x="1836059" y="4914900"/>
            <a:ext cx="2599927" cy="461665"/>
          </a:xfrm>
          <a:prstGeom prst="rect">
            <a:avLst/>
          </a:prstGeom>
          <a:noFill/>
          <a:ln w="28575">
            <a:solidFill>
              <a:schemeClr val="tx1"/>
            </a:solidFill>
          </a:ln>
        </p:spPr>
        <p:txBody>
          <a:bodyPr wrap="square" rtlCol="0">
            <a:spAutoFit/>
          </a:bodyPr>
          <a:lstStyle/>
          <a:p>
            <a:r>
              <a:rPr lang="bn-IN"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398449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
                                        <p:tgtEl>
                                          <p:spTgt spid="6"/>
                                        </p:tgtEl>
                                      </p:cBhvr>
                                    </p:animEffect>
                                    <p:anim calcmode="lin" valueType="num">
                                      <p:cBhvr>
                                        <p:cTn id="15" dur="400" fill="hold"/>
                                        <p:tgtEl>
                                          <p:spTgt spid="6"/>
                                        </p:tgtEl>
                                        <p:attrNameLst>
                                          <p:attrName>ppt_x</p:attrName>
                                        </p:attrNameLst>
                                      </p:cBhvr>
                                      <p:tavLst>
                                        <p:tav tm="0">
                                          <p:val>
                                            <p:strVal val="#ppt_x"/>
                                          </p:val>
                                        </p:tav>
                                        <p:tav tm="100000">
                                          <p:val>
                                            <p:strVal val="#ppt_x"/>
                                          </p:val>
                                        </p:tav>
                                      </p:tavLst>
                                    </p:anim>
                                    <p:anim calcmode="lin" valueType="num">
                                      <p:cBhvr>
                                        <p:cTn id="16" dur="400" fill="hold"/>
                                        <p:tgtEl>
                                          <p:spTgt spid="6"/>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800" decel="100000"/>
                                        <p:tgtEl>
                                          <p:spTgt spid="7"/>
                                        </p:tgtEl>
                                      </p:cBhvr>
                                    </p:animEffect>
                                    <p:anim calcmode="lin" valueType="num">
                                      <p:cBhvr>
                                        <p:cTn id="24" dur="800" decel="100000" fill="hold"/>
                                        <p:tgtEl>
                                          <p:spTgt spid="7"/>
                                        </p:tgtEl>
                                        <p:attrNameLst>
                                          <p:attrName>style.rotation</p:attrName>
                                        </p:attrNameLst>
                                      </p:cBhvr>
                                      <p:tavLst>
                                        <p:tav tm="0">
                                          <p:val>
                                            <p:fltVal val="-90"/>
                                          </p:val>
                                        </p:tav>
                                        <p:tav tm="100000">
                                          <p:val>
                                            <p:fltVal val="0"/>
                                          </p:val>
                                        </p:tav>
                                      </p:tavLst>
                                    </p:anim>
                                    <p:anim calcmode="lin" valueType="num">
                                      <p:cBhvr>
                                        <p:cTn id="25" dur="800" decel="100000" fill="hold"/>
                                        <p:tgtEl>
                                          <p:spTgt spid="7"/>
                                        </p:tgtEl>
                                        <p:attrNameLst>
                                          <p:attrName>ppt_x</p:attrName>
                                        </p:attrNameLst>
                                      </p:cBhvr>
                                      <p:tavLst>
                                        <p:tav tm="0">
                                          <p:val>
                                            <p:strVal val="#ppt_x+0.4"/>
                                          </p:val>
                                        </p:tav>
                                        <p:tav tm="100000">
                                          <p:val>
                                            <p:strVal val="#ppt_x-0.05"/>
                                          </p:val>
                                        </p:tav>
                                      </p:tavLst>
                                    </p:anim>
                                    <p:anim calcmode="lin" valueType="num">
                                      <p:cBhvr>
                                        <p:cTn id="26" dur="800" decel="100000" fill="hold"/>
                                        <p:tgtEl>
                                          <p:spTgt spid="7"/>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0"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800" decel="100000"/>
                                        <p:tgtEl>
                                          <p:spTgt spid="8"/>
                                        </p:tgtEl>
                                      </p:cBhvr>
                                    </p:animEffect>
                                    <p:anim calcmode="lin" valueType="num">
                                      <p:cBhvr>
                                        <p:cTn id="34" dur="800" decel="100000" fill="hold"/>
                                        <p:tgtEl>
                                          <p:spTgt spid="8"/>
                                        </p:tgtEl>
                                        <p:attrNameLst>
                                          <p:attrName>style.rotation</p:attrName>
                                        </p:attrNameLst>
                                      </p:cBhvr>
                                      <p:tavLst>
                                        <p:tav tm="0">
                                          <p:val>
                                            <p:fltVal val="-90"/>
                                          </p:val>
                                        </p:tav>
                                        <p:tav tm="100000">
                                          <p:val>
                                            <p:fltVal val="0"/>
                                          </p:val>
                                        </p:tav>
                                      </p:tavLst>
                                    </p:anim>
                                    <p:anim calcmode="lin" valueType="num">
                                      <p:cBhvr>
                                        <p:cTn id="35" dur="800" decel="100000" fill="hold"/>
                                        <p:tgtEl>
                                          <p:spTgt spid="8"/>
                                        </p:tgtEl>
                                        <p:attrNameLst>
                                          <p:attrName>ppt_x</p:attrName>
                                        </p:attrNameLst>
                                      </p:cBhvr>
                                      <p:tavLst>
                                        <p:tav tm="0">
                                          <p:val>
                                            <p:strVal val="#ppt_x+0.4"/>
                                          </p:val>
                                        </p:tav>
                                        <p:tav tm="100000">
                                          <p:val>
                                            <p:strVal val="#ppt_x-0.05"/>
                                          </p:val>
                                        </p:tav>
                                      </p:tavLst>
                                    </p:anim>
                                    <p:anim calcmode="lin" valueType="num">
                                      <p:cBhvr>
                                        <p:cTn id="36" dur="800" decel="100000" fill="hold"/>
                                        <p:tgtEl>
                                          <p:spTgt spid="8"/>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0"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800" decel="100000"/>
                                        <p:tgtEl>
                                          <p:spTgt spid="14"/>
                                        </p:tgtEl>
                                      </p:cBhvr>
                                    </p:animEffect>
                                    <p:anim calcmode="lin" valueType="num">
                                      <p:cBhvr>
                                        <p:cTn id="44" dur="800" decel="100000" fill="hold"/>
                                        <p:tgtEl>
                                          <p:spTgt spid="14"/>
                                        </p:tgtEl>
                                        <p:attrNameLst>
                                          <p:attrName>style.rotation</p:attrName>
                                        </p:attrNameLst>
                                      </p:cBhvr>
                                      <p:tavLst>
                                        <p:tav tm="0">
                                          <p:val>
                                            <p:fltVal val="-90"/>
                                          </p:val>
                                        </p:tav>
                                        <p:tav tm="100000">
                                          <p:val>
                                            <p:fltVal val="0"/>
                                          </p:val>
                                        </p:tav>
                                      </p:tavLst>
                                    </p:anim>
                                    <p:anim calcmode="lin" valueType="num">
                                      <p:cBhvr>
                                        <p:cTn id="45" dur="800" decel="100000" fill="hold"/>
                                        <p:tgtEl>
                                          <p:spTgt spid="14"/>
                                        </p:tgtEl>
                                        <p:attrNameLst>
                                          <p:attrName>ppt_x</p:attrName>
                                        </p:attrNameLst>
                                      </p:cBhvr>
                                      <p:tavLst>
                                        <p:tav tm="0">
                                          <p:val>
                                            <p:strVal val="#ppt_x+0.4"/>
                                          </p:val>
                                        </p:tav>
                                        <p:tav tm="100000">
                                          <p:val>
                                            <p:strVal val="#ppt_x-0.05"/>
                                          </p:val>
                                        </p:tav>
                                      </p:tavLst>
                                    </p:anim>
                                    <p:anim calcmode="lin" valueType="num">
                                      <p:cBhvr>
                                        <p:cTn id="46" dur="800" decel="100000" fill="hold"/>
                                        <p:tgtEl>
                                          <p:spTgt spid="14"/>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14"/>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14"/>
                                        </p:tgtEl>
                                        <p:attrNameLst>
                                          <p:attrName>ppt_y</p:attrName>
                                        </p:attrNameLst>
                                      </p:cBhvr>
                                      <p:tavLst>
                                        <p:tav tm="0">
                                          <p:val>
                                            <p:strVal val="#ppt_y+0.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0" presetClass="entr" presetSubtype="0" fill="hold" grpId="0" nodeType="click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800" decel="100000"/>
                                        <p:tgtEl>
                                          <p:spTgt spid="31"/>
                                        </p:tgtEl>
                                      </p:cBhvr>
                                    </p:animEffect>
                                    <p:anim calcmode="lin" valueType="num">
                                      <p:cBhvr>
                                        <p:cTn id="54" dur="800" decel="100000" fill="hold"/>
                                        <p:tgtEl>
                                          <p:spTgt spid="31"/>
                                        </p:tgtEl>
                                        <p:attrNameLst>
                                          <p:attrName>style.rotation</p:attrName>
                                        </p:attrNameLst>
                                      </p:cBhvr>
                                      <p:tavLst>
                                        <p:tav tm="0">
                                          <p:val>
                                            <p:fltVal val="-90"/>
                                          </p:val>
                                        </p:tav>
                                        <p:tav tm="100000">
                                          <p:val>
                                            <p:fltVal val="0"/>
                                          </p:val>
                                        </p:tav>
                                      </p:tavLst>
                                    </p:anim>
                                    <p:anim calcmode="lin" valueType="num">
                                      <p:cBhvr>
                                        <p:cTn id="55" dur="800" decel="100000" fill="hold"/>
                                        <p:tgtEl>
                                          <p:spTgt spid="31"/>
                                        </p:tgtEl>
                                        <p:attrNameLst>
                                          <p:attrName>ppt_x</p:attrName>
                                        </p:attrNameLst>
                                      </p:cBhvr>
                                      <p:tavLst>
                                        <p:tav tm="0">
                                          <p:val>
                                            <p:strVal val="#ppt_x+0.4"/>
                                          </p:val>
                                        </p:tav>
                                        <p:tav tm="100000">
                                          <p:val>
                                            <p:strVal val="#ppt_x-0.05"/>
                                          </p:val>
                                        </p:tav>
                                      </p:tavLst>
                                    </p:anim>
                                    <p:anim calcmode="lin" valueType="num">
                                      <p:cBhvr>
                                        <p:cTn id="56" dur="800" decel="100000" fill="hold"/>
                                        <p:tgtEl>
                                          <p:spTgt spid="31"/>
                                        </p:tgtEl>
                                        <p:attrNameLst>
                                          <p:attrName>ppt_y</p:attrName>
                                        </p:attrNameLst>
                                      </p:cBhvr>
                                      <p:tavLst>
                                        <p:tav tm="0">
                                          <p:val>
                                            <p:strVal val="#ppt_y-0.4"/>
                                          </p:val>
                                        </p:tav>
                                        <p:tav tm="100000">
                                          <p:val>
                                            <p:strVal val="#ppt_y+0.1"/>
                                          </p:val>
                                        </p:tav>
                                      </p:tavLst>
                                    </p:anim>
                                    <p:anim calcmode="lin" valueType="num">
                                      <p:cBhvr>
                                        <p:cTn id="57" dur="200" accel="100000" fill="hold">
                                          <p:stCondLst>
                                            <p:cond delay="800"/>
                                          </p:stCondLst>
                                        </p:cTn>
                                        <p:tgtEl>
                                          <p:spTgt spid="31"/>
                                        </p:tgtEl>
                                        <p:attrNameLst>
                                          <p:attrName>ppt_x</p:attrName>
                                        </p:attrNameLst>
                                      </p:cBhvr>
                                      <p:tavLst>
                                        <p:tav tm="0">
                                          <p:val>
                                            <p:strVal val="#ppt_x-0.05"/>
                                          </p:val>
                                        </p:tav>
                                        <p:tav tm="100000">
                                          <p:val>
                                            <p:strVal val="#ppt_x"/>
                                          </p:val>
                                        </p:tav>
                                      </p:tavLst>
                                    </p:anim>
                                    <p:anim calcmode="lin" valueType="num">
                                      <p:cBhvr>
                                        <p:cTn id="58" dur="200" accel="100000" fill="hold">
                                          <p:stCondLst>
                                            <p:cond delay="800"/>
                                          </p:stCondLst>
                                        </p:cTn>
                                        <p:tgtEl>
                                          <p:spTgt spid="31"/>
                                        </p:tgtEl>
                                        <p:attrNameLst>
                                          <p:attrName>ppt_y</p:attrName>
                                        </p:attrNameLst>
                                      </p:cBhvr>
                                      <p:tavLst>
                                        <p:tav tm="0">
                                          <p:val>
                                            <p:strVal val="#ppt_y+0.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0"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800" decel="100000"/>
                                        <p:tgtEl>
                                          <p:spTgt spid="16"/>
                                        </p:tgtEl>
                                      </p:cBhvr>
                                    </p:animEffect>
                                    <p:anim calcmode="lin" valueType="num">
                                      <p:cBhvr>
                                        <p:cTn id="64" dur="800" decel="100000" fill="hold"/>
                                        <p:tgtEl>
                                          <p:spTgt spid="16"/>
                                        </p:tgtEl>
                                        <p:attrNameLst>
                                          <p:attrName>style.rotation</p:attrName>
                                        </p:attrNameLst>
                                      </p:cBhvr>
                                      <p:tavLst>
                                        <p:tav tm="0">
                                          <p:val>
                                            <p:fltVal val="-90"/>
                                          </p:val>
                                        </p:tav>
                                        <p:tav tm="100000">
                                          <p:val>
                                            <p:fltVal val="0"/>
                                          </p:val>
                                        </p:tav>
                                      </p:tavLst>
                                    </p:anim>
                                    <p:anim calcmode="lin" valueType="num">
                                      <p:cBhvr>
                                        <p:cTn id="65" dur="800" decel="100000" fill="hold"/>
                                        <p:tgtEl>
                                          <p:spTgt spid="16"/>
                                        </p:tgtEl>
                                        <p:attrNameLst>
                                          <p:attrName>ppt_x</p:attrName>
                                        </p:attrNameLst>
                                      </p:cBhvr>
                                      <p:tavLst>
                                        <p:tav tm="0">
                                          <p:val>
                                            <p:strVal val="#ppt_x+0.4"/>
                                          </p:val>
                                        </p:tav>
                                        <p:tav tm="100000">
                                          <p:val>
                                            <p:strVal val="#ppt_x-0.05"/>
                                          </p:val>
                                        </p:tav>
                                      </p:tavLst>
                                    </p:anim>
                                    <p:anim calcmode="lin" valueType="num">
                                      <p:cBhvr>
                                        <p:cTn id="66" dur="800" decel="100000" fill="hold"/>
                                        <p:tgtEl>
                                          <p:spTgt spid="16"/>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16"/>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16"/>
                                        </p:tgtEl>
                                        <p:attrNameLst>
                                          <p:attrName>ppt_y</p:attrName>
                                        </p:attrNameLst>
                                      </p:cBhvr>
                                      <p:tavLst>
                                        <p:tav tm="0">
                                          <p:val>
                                            <p:strVal val="#ppt_y+0.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30" presetClass="entr" presetSubtype="0"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fade">
                                      <p:cBhvr>
                                        <p:cTn id="73" dur="800" decel="100000"/>
                                        <p:tgtEl>
                                          <p:spTgt spid="18"/>
                                        </p:tgtEl>
                                      </p:cBhvr>
                                    </p:animEffect>
                                    <p:anim calcmode="lin" valueType="num">
                                      <p:cBhvr>
                                        <p:cTn id="74" dur="800" decel="100000" fill="hold"/>
                                        <p:tgtEl>
                                          <p:spTgt spid="18"/>
                                        </p:tgtEl>
                                        <p:attrNameLst>
                                          <p:attrName>style.rotation</p:attrName>
                                        </p:attrNameLst>
                                      </p:cBhvr>
                                      <p:tavLst>
                                        <p:tav tm="0">
                                          <p:val>
                                            <p:fltVal val="-90"/>
                                          </p:val>
                                        </p:tav>
                                        <p:tav tm="100000">
                                          <p:val>
                                            <p:fltVal val="0"/>
                                          </p:val>
                                        </p:tav>
                                      </p:tavLst>
                                    </p:anim>
                                    <p:anim calcmode="lin" valueType="num">
                                      <p:cBhvr>
                                        <p:cTn id="75" dur="800" decel="100000" fill="hold"/>
                                        <p:tgtEl>
                                          <p:spTgt spid="18"/>
                                        </p:tgtEl>
                                        <p:attrNameLst>
                                          <p:attrName>ppt_x</p:attrName>
                                        </p:attrNameLst>
                                      </p:cBhvr>
                                      <p:tavLst>
                                        <p:tav tm="0">
                                          <p:val>
                                            <p:strVal val="#ppt_x+0.4"/>
                                          </p:val>
                                        </p:tav>
                                        <p:tav tm="100000">
                                          <p:val>
                                            <p:strVal val="#ppt_x-0.05"/>
                                          </p:val>
                                        </p:tav>
                                      </p:tavLst>
                                    </p:anim>
                                    <p:anim calcmode="lin" valueType="num">
                                      <p:cBhvr>
                                        <p:cTn id="76" dur="800" decel="100000" fill="hold"/>
                                        <p:tgtEl>
                                          <p:spTgt spid="18"/>
                                        </p:tgtEl>
                                        <p:attrNameLst>
                                          <p:attrName>ppt_y</p:attrName>
                                        </p:attrNameLst>
                                      </p:cBhvr>
                                      <p:tavLst>
                                        <p:tav tm="0">
                                          <p:val>
                                            <p:strVal val="#ppt_y-0.4"/>
                                          </p:val>
                                        </p:tav>
                                        <p:tav tm="100000">
                                          <p:val>
                                            <p:strVal val="#ppt_y+0.1"/>
                                          </p:val>
                                        </p:tav>
                                      </p:tavLst>
                                    </p:anim>
                                    <p:anim calcmode="lin" valueType="num">
                                      <p:cBhvr>
                                        <p:cTn id="77" dur="200" accel="100000" fill="hold">
                                          <p:stCondLst>
                                            <p:cond delay="800"/>
                                          </p:stCondLst>
                                        </p:cTn>
                                        <p:tgtEl>
                                          <p:spTgt spid="18"/>
                                        </p:tgtEl>
                                        <p:attrNameLst>
                                          <p:attrName>ppt_x</p:attrName>
                                        </p:attrNameLst>
                                      </p:cBhvr>
                                      <p:tavLst>
                                        <p:tav tm="0">
                                          <p:val>
                                            <p:strVal val="#ppt_x-0.05"/>
                                          </p:val>
                                        </p:tav>
                                        <p:tav tm="100000">
                                          <p:val>
                                            <p:strVal val="#ppt_x"/>
                                          </p:val>
                                        </p:tav>
                                      </p:tavLst>
                                    </p:anim>
                                    <p:anim calcmode="lin" valueType="num">
                                      <p:cBhvr>
                                        <p:cTn id="78" dur="200" accel="100000" fill="hold">
                                          <p:stCondLst>
                                            <p:cond delay="800"/>
                                          </p:stCondLst>
                                        </p:cTn>
                                        <p:tgtEl>
                                          <p:spTgt spid="18"/>
                                        </p:tgtEl>
                                        <p:attrNameLst>
                                          <p:attrName>ppt_y</p:attrName>
                                        </p:attrNameLst>
                                      </p:cBhvr>
                                      <p:tavLst>
                                        <p:tav tm="0">
                                          <p:val>
                                            <p:strVal val="#ppt_y+0.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1" presetClass="entr" presetSubtype="0" fill="hold" grpId="0" nodeType="clickEffect">
                                  <p:stCondLst>
                                    <p:cond delay="0"/>
                                  </p:stCondLst>
                                  <p:iterate type="lt">
                                    <p:tmPct val="10000"/>
                                  </p:iterate>
                                  <p:childTnLst>
                                    <p:set>
                                      <p:cBhvr>
                                        <p:cTn id="82" dur="1" fill="hold">
                                          <p:stCondLst>
                                            <p:cond delay="0"/>
                                          </p:stCondLst>
                                        </p:cTn>
                                        <p:tgtEl>
                                          <p:spTgt spid="28"/>
                                        </p:tgtEl>
                                        <p:attrNameLst>
                                          <p:attrName>style.visibility</p:attrName>
                                        </p:attrNameLst>
                                      </p:cBhvr>
                                      <p:to>
                                        <p:strVal val="visible"/>
                                      </p:to>
                                    </p:set>
                                    <p:anim calcmode="lin" valueType="num">
                                      <p:cBhvr>
                                        <p:cTn id="83"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84" dur="500" fill="hold"/>
                                        <p:tgtEl>
                                          <p:spTgt spid="28"/>
                                        </p:tgtEl>
                                        <p:attrNameLst>
                                          <p:attrName>ppt_y</p:attrName>
                                        </p:attrNameLst>
                                      </p:cBhvr>
                                      <p:tavLst>
                                        <p:tav tm="0">
                                          <p:val>
                                            <p:strVal val="#ppt_y"/>
                                          </p:val>
                                        </p:tav>
                                        <p:tav tm="100000">
                                          <p:val>
                                            <p:strVal val="#ppt_y"/>
                                          </p:val>
                                        </p:tav>
                                      </p:tavLst>
                                    </p:anim>
                                    <p:anim calcmode="lin" valueType="num">
                                      <p:cBhvr>
                                        <p:cTn id="85"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86"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87" dur="500" tmFilter="0,0; .5, 1; 1, 1"/>
                                        <p:tgtEl>
                                          <p:spTgt spid="28"/>
                                        </p:tgtEl>
                                      </p:cBhvr>
                                    </p:animEffect>
                                  </p:childTnLst>
                                </p:cTn>
                              </p:par>
                            </p:childTnLst>
                          </p:cTn>
                        </p:par>
                      </p:childTnLst>
                    </p:cTn>
                  </p:par>
                  <p:par>
                    <p:cTn id="88" fill="hold">
                      <p:stCondLst>
                        <p:cond delay="indefinite"/>
                      </p:stCondLst>
                      <p:childTnLst>
                        <p:par>
                          <p:cTn id="89" fill="hold">
                            <p:stCondLst>
                              <p:cond delay="0"/>
                            </p:stCondLst>
                            <p:childTnLst>
                              <p:par>
                                <p:cTn id="90" presetID="30" presetClass="entr" presetSubtype="0" fill="hold" grpId="0" nodeType="clickEffect">
                                  <p:stCondLst>
                                    <p:cond delay="0"/>
                                  </p:stCondLst>
                                  <p:childTnLst>
                                    <p:set>
                                      <p:cBhvr>
                                        <p:cTn id="91" dur="1" fill="hold">
                                          <p:stCondLst>
                                            <p:cond delay="0"/>
                                          </p:stCondLst>
                                        </p:cTn>
                                        <p:tgtEl>
                                          <p:spTgt spid="32"/>
                                        </p:tgtEl>
                                        <p:attrNameLst>
                                          <p:attrName>style.visibility</p:attrName>
                                        </p:attrNameLst>
                                      </p:cBhvr>
                                      <p:to>
                                        <p:strVal val="visible"/>
                                      </p:to>
                                    </p:set>
                                    <p:animEffect transition="in" filter="fade">
                                      <p:cBhvr>
                                        <p:cTn id="92" dur="800" decel="100000"/>
                                        <p:tgtEl>
                                          <p:spTgt spid="32"/>
                                        </p:tgtEl>
                                      </p:cBhvr>
                                    </p:animEffect>
                                    <p:anim calcmode="lin" valueType="num">
                                      <p:cBhvr>
                                        <p:cTn id="93" dur="800" decel="100000" fill="hold"/>
                                        <p:tgtEl>
                                          <p:spTgt spid="32"/>
                                        </p:tgtEl>
                                        <p:attrNameLst>
                                          <p:attrName>style.rotation</p:attrName>
                                        </p:attrNameLst>
                                      </p:cBhvr>
                                      <p:tavLst>
                                        <p:tav tm="0">
                                          <p:val>
                                            <p:fltVal val="-90"/>
                                          </p:val>
                                        </p:tav>
                                        <p:tav tm="100000">
                                          <p:val>
                                            <p:fltVal val="0"/>
                                          </p:val>
                                        </p:tav>
                                      </p:tavLst>
                                    </p:anim>
                                    <p:anim calcmode="lin" valueType="num">
                                      <p:cBhvr>
                                        <p:cTn id="94" dur="800" decel="100000" fill="hold"/>
                                        <p:tgtEl>
                                          <p:spTgt spid="32"/>
                                        </p:tgtEl>
                                        <p:attrNameLst>
                                          <p:attrName>ppt_x</p:attrName>
                                        </p:attrNameLst>
                                      </p:cBhvr>
                                      <p:tavLst>
                                        <p:tav tm="0">
                                          <p:val>
                                            <p:strVal val="#ppt_x+0.4"/>
                                          </p:val>
                                        </p:tav>
                                        <p:tav tm="100000">
                                          <p:val>
                                            <p:strVal val="#ppt_x-0.05"/>
                                          </p:val>
                                        </p:tav>
                                      </p:tavLst>
                                    </p:anim>
                                    <p:anim calcmode="lin" valueType="num">
                                      <p:cBhvr>
                                        <p:cTn id="95" dur="800" decel="100000" fill="hold"/>
                                        <p:tgtEl>
                                          <p:spTgt spid="32"/>
                                        </p:tgtEl>
                                        <p:attrNameLst>
                                          <p:attrName>ppt_y</p:attrName>
                                        </p:attrNameLst>
                                      </p:cBhvr>
                                      <p:tavLst>
                                        <p:tav tm="0">
                                          <p:val>
                                            <p:strVal val="#ppt_y-0.4"/>
                                          </p:val>
                                        </p:tav>
                                        <p:tav tm="100000">
                                          <p:val>
                                            <p:strVal val="#ppt_y+0.1"/>
                                          </p:val>
                                        </p:tav>
                                      </p:tavLst>
                                    </p:anim>
                                    <p:anim calcmode="lin" valueType="num">
                                      <p:cBhvr>
                                        <p:cTn id="96" dur="200" accel="100000" fill="hold">
                                          <p:stCondLst>
                                            <p:cond delay="800"/>
                                          </p:stCondLst>
                                        </p:cTn>
                                        <p:tgtEl>
                                          <p:spTgt spid="32"/>
                                        </p:tgtEl>
                                        <p:attrNameLst>
                                          <p:attrName>ppt_x</p:attrName>
                                        </p:attrNameLst>
                                      </p:cBhvr>
                                      <p:tavLst>
                                        <p:tav tm="0">
                                          <p:val>
                                            <p:strVal val="#ppt_x-0.05"/>
                                          </p:val>
                                        </p:tav>
                                        <p:tav tm="100000">
                                          <p:val>
                                            <p:strVal val="#ppt_x"/>
                                          </p:val>
                                        </p:tav>
                                      </p:tavLst>
                                    </p:anim>
                                    <p:anim calcmode="lin" valueType="num">
                                      <p:cBhvr>
                                        <p:cTn id="97" dur="200" accel="100000" fill="hold">
                                          <p:stCondLst>
                                            <p:cond delay="800"/>
                                          </p:stCondLst>
                                        </p:cTn>
                                        <p:tgtEl>
                                          <p:spTgt spid="32"/>
                                        </p:tgtEl>
                                        <p:attrNameLst>
                                          <p:attrName>ppt_y</p:attrName>
                                        </p:attrNameLst>
                                      </p:cBhvr>
                                      <p:tavLst>
                                        <p:tav tm="0">
                                          <p:val>
                                            <p:strVal val="#ppt_y+0.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37" presetClass="entr" presetSubtype="0" fill="hold" grpId="0" nodeType="clickEffect">
                                  <p:stCondLst>
                                    <p:cond delay="0"/>
                                  </p:stCondLst>
                                  <p:childTnLst>
                                    <p:set>
                                      <p:cBhvr>
                                        <p:cTn id="101" dur="1" fill="hold">
                                          <p:stCondLst>
                                            <p:cond delay="0"/>
                                          </p:stCondLst>
                                        </p:cTn>
                                        <p:tgtEl>
                                          <p:spTgt spid="30"/>
                                        </p:tgtEl>
                                        <p:attrNameLst>
                                          <p:attrName>style.visibility</p:attrName>
                                        </p:attrNameLst>
                                      </p:cBhvr>
                                      <p:to>
                                        <p:strVal val="visible"/>
                                      </p:to>
                                    </p:set>
                                    <p:animEffect transition="in" filter="fade">
                                      <p:cBhvr>
                                        <p:cTn id="102" dur="1000"/>
                                        <p:tgtEl>
                                          <p:spTgt spid="30"/>
                                        </p:tgtEl>
                                      </p:cBhvr>
                                    </p:animEffect>
                                    <p:anim calcmode="lin" valueType="num">
                                      <p:cBhvr>
                                        <p:cTn id="103" dur="1000" fill="hold"/>
                                        <p:tgtEl>
                                          <p:spTgt spid="30"/>
                                        </p:tgtEl>
                                        <p:attrNameLst>
                                          <p:attrName>ppt_x</p:attrName>
                                        </p:attrNameLst>
                                      </p:cBhvr>
                                      <p:tavLst>
                                        <p:tav tm="0">
                                          <p:val>
                                            <p:strVal val="#ppt_x"/>
                                          </p:val>
                                        </p:tav>
                                        <p:tav tm="100000">
                                          <p:val>
                                            <p:strVal val="#ppt_x"/>
                                          </p:val>
                                        </p:tav>
                                      </p:tavLst>
                                    </p:anim>
                                    <p:anim calcmode="lin" valueType="num">
                                      <p:cBhvr>
                                        <p:cTn id="104" dur="900" decel="100000" fill="hold"/>
                                        <p:tgtEl>
                                          <p:spTgt spid="30"/>
                                        </p:tgtEl>
                                        <p:attrNameLst>
                                          <p:attrName>ppt_y</p:attrName>
                                        </p:attrNameLst>
                                      </p:cBhvr>
                                      <p:tavLst>
                                        <p:tav tm="0">
                                          <p:val>
                                            <p:strVal val="#ppt_y+1"/>
                                          </p:val>
                                        </p:tav>
                                        <p:tav tm="100000">
                                          <p:val>
                                            <p:strVal val="#ppt_y-.03"/>
                                          </p:val>
                                        </p:tav>
                                      </p:tavLst>
                                    </p:anim>
                                    <p:anim calcmode="lin" valueType="num">
                                      <p:cBhvr>
                                        <p:cTn id="10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grpId="0" nodeType="clickEffect">
                                  <p:stCondLst>
                                    <p:cond delay="0"/>
                                  </p:stCondLst>
                                  <p:childTnLst>
                                    <p:set>
                                      <p:cBhvr>
                                        <p:cTn id="109" dur="1" fill="hold">
                                          <p:stCondLst>
                                            <p:cond delay="0"/>
                                          </p:stCondLst>
                                        </p:cTn>
                                        <p:tgtEl>
                                          <p:spTgt spid="33"/>
                                        </p:tgtEl>
                                        <p:attrNameLst>
                                          <p:attrName>style.visibility</p:attrName>
                                        </p:attrNameLst>
                                      </p:cBhvr>
                                      <p:to>
                                        <p:strVal val="visible"/>
                                      </p:to>
                                    </p:set>
                                    <p:animEffect transition="in" filter="wipe(down)">
                                      <p:cBhvr>
                                        <p:cTn id="110" dur="500"/>
                                        <p:tgtEl>
                                          <p:spTgt spid="33"/>
                                        </p:tgtEl>
                                      </p:cBhvr>
                                    </p:animEffect>
                                  </p:childTnLst>
                                </p:cTn>
                              </p:par>
                              <p:par>
                                <p:cTn id="111" presetID="22" presetClass="entr" presetSubtype="4" fill="hold" grpId="0" nodeType="withEffect">
                                  <p:stCondLst>
                                    <p:cond delay="0"/>
                                  </p:stCondLst>
                                  <p:childTnLst>
                                    <p:set>
                                      <p:cBhvr>
                                        <p:cTn id="112" dur="1" fill="hold">
                                          <p:stCondLst>
                                            <p:cond delay="0"/>
                                          </p:stCondLst>
                                        </p:cTn>
                                        <p:tgtEl>
                                          <p:spTgt spid="17"/>
                                        </p:tgtEl>
                                        <p:attrNameLst>
                                          <p:attrName>style.visibility</p:attrName>
                                        </p:attrNameLst>
                                      </p:cBhvr>
                                      <p:to>
                                        <p:strVal val="visible"/>
                                      </p:to>
                                    </p:set>
                                    <p:animEffect transition="in" filter="wipe(down)">
                                      <p:cBhvr>
                                        <p:cTn id="1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4" grpId="0"/>
      <p:bldP spid="16" grpId="0"/>
      <p:bldP spid="17" grpId="0" animBg="1"/>
      <p:bldP spid="18" grpId="0"/>
      <p:bldP spid="28" grpId="0"/>
      <p:bldP spid="30" grpId="0"/>
      <p:bldP spid="31" grpId="0"/>
      <p:bldP spid="32" grpId="0"/>
      <p:bldP spid="3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4648198" y="762000"/>
            <a:ext cx="2819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chemeClr val="tx1"/>
                </a:solidFill>
                <a:latin typeface="NikoshBAN" panose="02000000000000000000" pitchFamily="2" charset="0"/>
                <a:cs typeface="NikoshBAN" panose="02000000000000000000" pitchFamily="2" charset="0"/>
              </a:rPr>
              <a:t>বাড়ির কাজ </a:t>
            </a:r>
            <a:endParaRPr lang="en-US" sz="4400" b="1" dirty="0">
              <a:solidFill>
                <a:schemeClr val="tx1"/>
              </a:solidFill>
              <a:latin typeface="NikoshBAN" panose="02000000000000000000" pitchFamily="2" charset="0"/>
              <a:cs typeface="NikoshBAN" panose="02000000000000000000" pitchFamily="2" charset="0"/>
            </a:endParaRPr>
          </a:p>
        </p:txBody>
      </p:sp>
      <p:sp>
        <p:nvSpPr>
          <p:cNvPr id="6" name="Rectangle 5"/>
          <p:cNvSpPr/>
          <p:nvPr/>
        </p:nvSpPr>
        <p:spPr>
          <a:xfrm>
            <a:off x="1028699" y="4876800"/>
            <a:ext cx="10058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Font typeface="Wingdings" panose="05000000000000000000" pitchFamily="2" charset="2"/>
              <a:buChar char="Ø"/>
            </a:pPr>
            <a:r>
              <a:rPr lang="bn-IN" sz="2800" b="1" dirty="0" smtClean="0">
                <a:solidFill>
                  <a:schemeClr val="tx1"/>
                </a:solidFill>
                <a:latin typeface="NikoshBAN" panose="02000000000000000000" pitchFamily="2" charset="0"/>
                <a:cs typeface="NikoshBAN" panose="02000000000000000000" pitchFamily="2" charset="0"/>
              </a:rPr>
              <a:t>মুসলিম লীগের পরাজয় ও যুক্তফ্রন্টের জয়ের কারণগূলো তালিকা তৈরী করে আনবে।  </a:t>
            </a:r>
            <a:endParaRPr lang="en-US" sz="2800" b="1" dirty="0">
              <a:solidFill>
                <a:schemeClr val="tx1"/>
              </a:solidFill>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5458" y="1485900"/>
            <a:ext cx="4764881" cy="3419475"/>
          </a:xfrm>
          <a:prstGeom prst="ellipse">
            <a:avLst/>
          </a:prstGeom>
          <a:ln>
            <a:noFill/>
          </a:ln>
          <a:effectLst>
            <a:softEdge rad="112500"/>
          </a:effectLst>
        </p:spPr>
      </p:pic>
    </p:spTree>
    <p:extLst>
      <p:ext uri="{BB962C8B-B14F-4D97-AF65-F5344CB8AC3E}">
        <p14:creationId xmlns:p14="http://schemas.microsoft.com/office/powerpoint/2010/main" val="16213059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randombar(horizont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37"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outVertic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1143000" y="2209800"/>
            <a:ext cx="6553200" cy="2819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19900" b="1" dirty="0" smtClean="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ধন্যবাদ সবাইকে </a:t>
            </a:r>
            <a:endParaRPr lang="en-US" sz="19900" b="1"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1828800"/>
            <a:ext cx="2971800" cy="3711053"/>
          </a:xfrm>
          <a:prstGeom prst="rect">
            <a:avLst/>
          </a:prstGeom>
        </p:spPr>
      </p:pic>
    </p:spTree>
    <p:extLst>
      <p:ext uri="{BB962C8B-B14F-4D97-AF65-F5344CB8AC3E}">
        <p14:creationId xmlns:p14="http://schemas.microsoft.com/office/powerpoint/2010/main" val="3401395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NikoshBAN" panose="02000000000000000000" pitchFamily="2" charset="0"/>
                <a:cs typeface="NikoshBAN" panose="02000000000000000000" pitchFamily="2" charset="0"/>
              </a:endParaRPr>
            </a:p>
          </p:txBody>
        </p:sp>
      </p:gr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1570" y="1802946"/>
            <a:ext cx="5254979" cy="3733800"/>
          </a:xfrm>
          <a:prstGeom prst="rect">
            <a:avLst/>
          </a:prstGeom>
          <a:ln>
            <a:noFill/>
          </a:ln>
          <a:effectLst>
            <a:softEdge rad="11250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331" y="1802946"/>
            <a:ext cx="5160635" cy="3733800"/>
          </a:xfrm>
          <a:prstGeom prst="rect">
            <a:avLst/>
          </a:prstGeom>
          <a:ln>
            <a:noFill/>
          </a:ln>
          <a:effectLst>
            <a:softEdge rad="112500"/>
          </a:effectLst>
        </p:spPr>
      </p:pic>
      <p:sp>
        <p:nvSpPr>
          <p:cNvPr id="7" name="Rectangle 6"/>
          <p:cNvSpPr/>
          <p:nvPr/>
        </p:nvSpPr>
        <p:spPr>
          <a:xfrm>
            <a:off x="4267199" y="762000"/>
            <a:ext cx="3581400" cy="4762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u="sng"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এসো ছবিগুলো লক্ষ্য করি  </a:t>
            </a:r>
            <a:endParaRPr lang="en-US" sz="3200" b="1" u="sng"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8" name="Rectangle 7"/>
          <p:cNvSpPr/>
          <p:nvPr/>
        </p:nvSpPr>
        <p:spPr>
          <a:xfrm>
            <a:off x="1752600" y="5536746"/>
            <a:ext cx="3200400" cy="386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b="1" dirty="0" smtClean="0">
                <a:solidFill>
                  <a:schemeClr val="tx1"/>
                </a:solidFill>
              </a:rPr>
              <a:t>কেন্দ্রীয় শহীদ মিনার </a:t>
            </a:r>
            <a:endParaRPr lang="en-US" b="1" dirty="0">
              <a:solidFill>
                <a:schemeClr val="tx1"/>
              </a:solidFill>
            </a:endParaRPr>
          </a:p>
        </p:txBody>
      </p:sp>
      <p:sp>
        <p:nvSpPr>
          <p:cNvPr id="9" name="Rectangle 8"/>
          <p:cNvSpPr/>
          <p:nvPr/>
        </p:nvSpPr>
        <p:spPr>
          <a:xfrm>
            <a:off x="7239000" y="5536746"/>
            <a:ext cx="3200400" cy="386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b="1" dirty="0" smtClean="0">
                <a:solidFill>
                  <a:schemeClr val="tx1"/>
                </a:solidFill>
                <a:latin typeface="NikoshBAN" panose="02000000000000000000" pitchFamily="2" charset="0"/>
                <a:cs typeface="NikoshBAN" panose="02000000000000000000" pitchFamily="2" charset="0"/>
              </a:rPr>
              <a:t>ভাষা আন্দোলনে মিছিল </a:t>
            </a:r>
            <a:endParaRPr lang="en-US" sz="24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417445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strVal val="#ppt_w+.3"/>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Scale>
                                      <p:cBhvr>
                                        <p:cTn id="14"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6"/>
                                        </p:tgtEl>
                                        <p:attrNameLst>
                                          <p:attrName>ppt_x</p:attrName>
                                          <p:attrName>ppt_y</p:attrName>
                                        </p:attrNameLst>
                                      </p:cBhvr>
                                    </p:animMotion>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3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400" decel="100000"/>
                                        <p:tgtEl>
                                          <p:spTgt spid="8"/>
                                        </p:tgtEl>
                                      </p:cBhvr>
                                    </p:animEffect>
                                    <p:anim calcmode="lin" valueType="num">
                                      <p:cBhvr>
                                        <p:cTn id="29" dur="400" decel="100000" fill="hold"/>
                                        <p:tgtEl>
                                          <p:spTgt spid="8"/>
                                        </p:tgtEl>
                                        <p:attrNameLst>
                                          <p:attrName>style.rotation</p:attrName>
                                        </p:attrNameLst>
                                      </p:cBhvr>
                                      <p:tavLst>
                                        <p:tav tm="0">
                                          <p:val>
                                            <p:fltVal val="-90"/>
                                          </p:val>
                                        </p:tav>
                                        <p:tav tm="100000">
                                          <p:val>
                                            <p:fltVal val="0"/>
                                          </p:val>
                                        </p:tav>
                                      </p:tavLst>
                                    </p:anim>
                                    <p:anim calcmode="lin" valueType="num">
                                      <p:cBhvr>
                                        <p:cTn id="30" dur="400" decel="100000" fill="hold"/>
                                        <p:tgtEl>
                                          <p:spTgt spid="8"/>
                                        </p:tgtEl>
                                        <p:attrNameLst>
                                          <p:attrName>ppt_x</p:attrName>
                                        </p:attrNameLst>
                                      </p:cBhvr>
                                      <p:tavLst>
                                        <p:tav tm="0">
                                          <p:val>
                                            <p:strVal val="#ppt_x+0.4"/>
                                          </p:val>
                                        </p:tav>
                                        <p:tav tm="100000">
                                          <p:val>
                                            <p:strVal val="#ppt_x-0.05"/>
                                          </p:val>
                                        </p:tav>
                                      </p:tavLst>
                                    </p:anim>
                                    <p:anim calcmode="lin" valueType="num">
                                      <p:cBhvr>
                                        <p:cTn id="31" dur="400" decel="100000" fill="hold"/>
                                        <p:tgtEl>
                                          <p:spTgt spid="8"/>
                                        </p:tgtEl>
                                        <p:attrNameLst>
                                          <p:attrName>ppt_y</p:attrName>
                                        </p:attrNameLst>
                                      </p:cBhvr>
                                      <p:tavLst>
                                        <p:tav tm="0">
                                          <p:val>
                                            <p:strVal val="#ppt_y-0.4"/>
                                          </p:val>
                                        </p:tav>
                                        <p:tav tm="100000">
                                          <p:val>
                                            <p:strVal val="#ppt_y+0.1"/>
                                          </p:val>
                                        </p:tav>
                                      </p:tavLst>
                                    </p:anim>
                                    <p:anim calcmode="lin" valueType="num">
                                      <p:cBhvr>
                                        <p:cTn id="32" dur="100" accel="100000" fill="hold">
                                          <p:stCondLst>
                                            <p:cond delay="400"/>
                                          </p:stCondLst>
                                        </p:cTn>
                                        <p:tgtEl>
                                          <p:spTgt spid="8"/>
                                        </p:tgtEl>
                                        <p:attrNameLst>
                                          <p:attrName>ppt_x</p:attrName>
                                        </p:attrNameLst>
                                      </p:cBhvr>
                                      <p:tavLst>
                                        <p:tav tm="0">
                                          <p:val>
                                            <p:strVal val="#ppt_x-0.05"/>
                                          </p:val>
                                        </p:tav>
                                        <p:tav tm="100000">
                                          <p:val>
                                            <p:strVal val="#ppt_x"/>
                                          </p:val>
                                        </p:tav>
                                      </p:tavLst>
                                    </p:anim>
                                    <p:anim calcmode="lin" valueType="num">
                                      <p:cBhvr>
                                        <p:cTn id="33" dur="100" accel="100000" fill="hold">
                                          <p:stCondLst>
                                            <p:cond delay="4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1" presetClass="entr" presetSubtype="0" fill="hold" grpId="0" nodeType="clickEffect">
                                  <p:stCondLst>
                                    <p:cond delay="0"/>
                                  </p:stCondLst>
                                  <p:iterate type="lt">
                                    <p:tmPct val="10000"/>
                                  </p:iterate>
                                  <p:childTnLst>
                                    <p:set>
                                      <p:cBhvr>
                                        <p:cTn id="37" dur="1" fill="hold">
                                          <p:stCondLst>
                                            <p:cond delay="0"/>
                                          </p:stCondLst>
                                        </p:cTn>
                                        <p:tgtEl>
                                          <p:spTgt spid="9"/>
                                        </p:tgtEl>
                                        <p:attrNameLst>
                                          <p:attrName>style.visibility</p:attrName>
                                        </p:attrNameLst>
                                      </p:cBhvr>
                                      <p:to>
                                        <p:strVal val="visible"/>
                                      </p:to>
                                    </p:set>
                                    <p:anim calcmode="lin" valueType="num">
                                      <p:cBhvr>
                                        <p:cTn id="38"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9"/>
                                        </p:tgtEl>
                                        <p:attrNameLst>
                                          <p:attrName>ppt_y</p:attrName>
                                        </p:attrNameLst>
                                      </p:cBhvr>
                                      <p:tavLst>
                                        <p:tav tm="0">
                                          <p:val>
                                            <p:strVal val="#ppt_y"/>
                                          </p:val>
                                        </p:tav>
                                        <p:tav tm="100000">
                                          <p:val>
                                            <p:strVal val="#ppt_y"/>
                                          </p:val>
                                        </p:tav>
                                      </p:tavLst>
                                    </p:anim>
                                    <p:anim calcmode="lin" valueType="num">
                                      <p:cBhvr>
                                        <p:cTn id="40"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198" y="1447800"/>
            <a:ext cx="5181602" cy="3810000"/>
          </a:xfrm>
          <a:prstGeom prst="rect">
            <a:avLst/>
          </a:prstGeom>
        </p:spPr>
      </p:pic>
      <p:sp>
        <p:nvSpPr>
          <p:cNvPr id="6" name="TextBox 5"/>
          <p:cNvSpPr txBox="1"/>
          <p:nvPr/>
        </p:nvSpPr>
        <p:spPr>
          <a:xfrm>
            <a:off x="1981201" y="5334000"/>
            <a:ext cx="2666999" cy="461665"/>
          </a:xfrm>
          <a:prstGeom prst="rect">
            <a:avLst/>
          </a:prstGeom>
          <a:noFill/>
        </p:spPr>
        <p:txBody>
          <a:bodyPr wrap="square" rtlCol="0">
            <a:spAutoFit/>
          </a:bodyPr>
          <a:lstStyle/>
          <a:p>
            <a:r>
              <a:rPr lang="bn-IN" sz="2400" b="1" dirty="0" smtClean="0">
                <a:latin typeface="NikoshBAN" panose="02000000000000000000" pitchFamily="2" charset="0"/>
                <a:cs typeface="NikoshBAN" panose="02000000000000000000" pitchFamily="2" charset="0"/>
              </a:rPr>
              <a:t>যুক্তফ্রন্ট নেতাদের ছবি  </a:t>
            </a:r>
            <a:endParaRPr lang="en-US" sz="2400" b="1" dirty="0">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8353" y="1447801"/>
            <a:ext cx="4923046" cy="3810000"/>
          </a:xfrm>
          <a:prstGeom prst="rect">
            <a:avLst/>
          </a:prstGeom>
        </p:spPr>
      </p:pic>
      <p:sp>
        <p:nvSpPr>
          <p:cNvPr id="8" name="Rectangle 7"/>
          <p:cNvSpPr/>
          <p:nvPr/>
        </p:nvSpPr>
        <p:spPr>
          <a:xfrm>
            <a:off x="6172200" y="5426013"/>
            <a:ext cx="4923047" cy="6699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b="1" dirty="0" smtClean="0">
                <a:solidFill>
                  <a:schemeClr val="tx1"/>
                </a:solidFill>
                <a:latin typeface="NikoshBAN" panose="02000000000000000000" pitchFamily="2" charset="0"/>
                <a:cs typeface="NikoshBAN" panose="02000000000000000000" pitchFamily="2" charset="0"/>
              </a:rPr>
              <a:t>মাওলানা আবদুল হামিদ খান ভাসনী সাথে বঙ্গ বন্ধু শেখ মুজিবুর রহমান। </a:t>
            </a:r>
            <a:endParaRPr lang="en-US" sz="24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210246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ppt_w</p:attrName>
                                        </p:attrNameLst>
                                      </p:cBhvr>
                                      <p:tavLst>
                                        <p:tav tm="0">
                                          <p:val>
                                            <p:strVal val="#ppt_w*0.70"/>
                                          </p:val>
                                        </p:tav>
                                        <p:tav tm="100000">
                                          <p:val>
                                            <p:strVal val="#ppt_w"/>
                                          </p:val>
                                        </p:tav>
                                      </p:tavLst>
                                    </p:anim>
                                    <p:anim calcmode="lin" valueType="num">
                                      <p:cBhvr>
                                        <p:cTn id="23" dur="1000" fill="hold"/>
                                        <p:tgtEl>
                                          <p:spTgt spid="8"/>
                                        </p:tgtEl>
                                        <p:attrNameLst>
                                          <p:attrName>ppt_h</p:attrName>
                                        </p:attrNameLst>
                                      </p:cBhvr>
                                      <p:tavLst>
                                        <p:tav tm="0">
                                          <p:val>
                                            <p:strVal val="#ppt_h"/>
                                          </p:val>
                                        </p:tav>
                                        <p:tav tm="100000">
                                          <p:val>
                                            <p:strVal val="#ppt_h"/>
                                          </p:val>
                                        </p:tav>
                                      </p:tavLst>
                                    </p:anim>
                                    <p:animEffect transition="in" filter="fade">
                                      <p:cBhvr>
                                        <p:cTn id="2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1828800" y="2209800"/>
            <a:ext cx="8305800" cy="2438400"/>
          </a:xfrm>
          <a:prstGeom prst="rect">
            <a:avLst/>
          </a:prstGeom>
          <a:no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19900" b="1"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যুক্তফ্রন্ট </a:t>
            </a:r>
            <a:endParaRPr lang="en-US" sz="19900"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117555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6*min(max(#ppt_w*#ppt_h,.3),1)-7.4)/-.7*#ppt_w"/>
                                          </p:val>
                                        </p:tav>
                                        <p:tav tm="100000">
                                          <p:val>
                                            <p:strVal val="#ppt_w"/>
                                          </p:val>
                                        </p:tav>
                                      </p:tavLst>
                                    </p:anim>
                                    <p:anim calcmode="lin" valueType="num">
                                      <p:cBhvr>
                                        <p:cTn id="8" dur="500" fill="hold"/>
                                        <p:tgtEl>
                                          <p:spTgt spid="5"/>
                                        </p:tgtEl>
                                        <p:attrNameLst>
                                          <p:attrName>ppt_h</p:attrName>
                                        </p:attrNameLst>
                                      </p:cBhvr>
                                      <p:tavLst>
                                        <p:tav tm="0">
                                          <p:val>
                                            <p:strVal val="(6*min(max(#ppt_w*#ppt_h,.3),1)-7.4)/-.7*#ppt_h"/>
                                          </p:val>
                                        </p:tav>
                                        <p:tav tm="100000">
                                          <p:val>
                                            <p:strVal val="#ppt_h"/>
                                          </p:val>
                                        </p:tav>
                                      </p:tavLst>
                                    </p:anim>
                                    <p:anim calcmode="lin" valueType="num">
                                      <p:cBhvr>
                                        <p:cTn id="9" dur="500" fill="hold"/>
                                        <p:tgtEl>
                                          <p:spTgt spid="5"/>
                                        </p:tgtEl>
                                        <p:attrNameLst>
                                          <p:attrName>ppt_x</p:attrName>
                                        </p:attrNameLst>
                                      </p:cBhvr>
                                      <p:tavLst>
                                        <p:tav tm="0">
                                          <p:val>
                                            <p:fltVal val="0.5"/>
                                          </p:val>
                                        </p:tav>
                                        <p:tav tm="100000">
                                          <p:val>
                                            <p:strVal val="#ppt_x"/>
                                          </p:val>
                                        </p:tav>
                                      </p:tavLst>
                                    </p:anim>
                                    <p:anim calcmode="lin" valueType="num">
                                      <p:cBhvr>
                                        <p:cTn id="10" dur="500" fill="hold"/>
                                        <p:tgtEl>
                                          <p:spTgt spid="5"/>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Rectangle 4"/>
          <p:cNvSpPr/>
          <p:nvPr/>
        </p:nvSpPr>
        <p:spPr>
          <a:xfrm>
            <a:off x="990599" y="2438400"/>
            <a:ext cx="10134599" cy="2308324"/>
          </a:xfrm>
          <a:prstGeom prst="rect">
            <a:avLst/>
          </a:prstGeom>
        </p:spPr>
        <p:txBody>
          <a:bodyPr wrap="square">
            <a:spAutoFit/>
          </a:bodyPr>
          <a:lstStyle/>
          <a:p>
            <a:pPr marL="457200" indent="-457200">
              <a:lnSpc>
                <a:spcPct val="150000"/>
              </a:lnSpc>
              <a:buFont typeface="Wingdings" panose="05000000000000000000" pitchFamily="2" charset="2"/>
              <a:buChar char="Ø"/>
            </a:pPr>
            <a:r>
              <a:rPr lang="en-US" sz="3200" dirty="0" err="1" smtClean="0">
                <a:latin typeface="NikoshBAN" panose="02000000000000000000" pitchFamily="2" charset="0"/>
                <a:cs typeface="NikoshBAN" panose="02000000000000000000" pitchFamily="2" charset="0"/>
              </a:rPr>
              <a:t>ভাষা</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আন্দোলনে</a:t>
            </a:r>
            <a:r>
              <a:rPr lang="en-US" sz="3200" dirty="0" smtClean="0">
                <a:latin typeface="NikoshBAN" panose="02000000000000000000" pitchFamily="2" charset="0"/>
                <a:cs typeface="NikoshBAN" panose="02000000000000000000" pitchFamily="2" charset="0"/>
              </a:rPr>
              <a:t> </a:t>
            </a:r>
            <a:r>
              <a:rPr lang="bn-IN" sz="3200" dirty="0" smtClean="0">
                <a:latin typeface="NikoshBAN" panose="02000000000000000000" pitchFamily="2" charset="0"/>
                <a:cs typeface="NikoshBAN" panose="02000000000000000000" pitchFamily="2" charset="0"/>
              </a:rPr>
              <a:t>যুক্তফ্রন্টের </a:t>
            </a:r>
            <a:r>
              <a:rPr lang="en-US" sz="3200" dirty="0" err="1" smtClean="0">
                <a:latin typeface="NikoshBAN" panose="02000000000000000000" pitchFamily="2" charset="0"/>
                <a:cs typeface="NikoshBAN" panose="02000000000000000000" pitchFamily="2" charset="0"/>
              </a:rPr>
              <a:t>ভূমিকা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বলতে</a:t>
            </a:r>
            <a:r>
              <a:rPr lang="bn-IN" sz="3200" dirty="0" smtClean="0">
                <a:latin typeface="NikoshBAN" panose="02000000000000000000" pitchFamily="2" charset="0"/>
                <a:cs typeface="NikoshBAN" panose="02000000000000000000" pitchFamily="2" charset="0"/>
              </a:rPr>
              <a:t> পারবে</a:t>
            </a:r>
            <a:r>
              <a:rPr lang="en-US" sz="3200" dirty="0" smtClean="0">
                <a:latin typeface="NikoshBAN" panose="02000000000000000000" pitchFamily="2" charset="0"/>
                <a:cs typeface="NikoshBAN" panose="02000000000000000000" pitchFamily="2" charset="0"/>
              </a:rPr>
              <a:t>;</a:t>
            </a:r>
            <a:endParaRPr lang="bn-IN" sz="3200" dirty="0">
              <a:latin typeface="NikoshBAN" panose="02000000000000000000" pitchFamily="2" charset="0"/>
              <a:cs typeface="NikoshBAN" panose="02000000000000000000" pitchFamily="2" charset="0"/>
            </a:endParaRPr>
          </a:p>
          <a:p>
            <a:pPr marL="457200" indent="-457200">
              <a:lnSpc>
                <a:spcPct val="150000"/>
              </a:lnSpc>
              <a:buFont typeface="Wingdings" panose="05000000000000000000" pitchFamily="2" charset="2"/>
              <a:buChar char="Ø"/>
            </a:pPr>
            <a:r>
              <a:rPr lang="bn-IN" sz="3200" dirty="0" smtClean="0">
                <a:latin typeface="NikoshBAN" panose="02000000000000000000" pitchFamily="2" charset="0"/>
                <a:cs typeface="NikoshBAN" panose="02000000000000000000" pitchFamily="2" charset="0"/>
              </a:rPr>
              <a:t>যুক্তফ্রন্টের </a:t>
            </a:r>
            <a:r>
              <a:rPr lang="bn-IN" sz="3200" dirty="0">
                <a:latin typeface="NikoshBAN" panose="02000000000000000000" pitchFamily="2" charset="0"/>
                <a:cs typeface="NikoshBAN" panose="02000000000000000000" pitchFamily="2" charset="0"/>
              </a:rPr>
              <a:t>২১ </a:t>
            </a:r>
            <a:r>
              <a:rPr lang="bn-IN" sz="3200" dirty="0" smtClean="0">
                <a:latin typeface="NikoshBAN" panose="02000000000000000000" pitchFamily="2" charset="0"/>
                <a:cs typeface="NikoshBAN" panose="02000000000000000000" pitchFamily="2" charset="0"/>
              </a:rPr>
              <a:t>দফা</a:t>
            </a:r>
            <a:r>
              <a:rPr lang="en-US" sz="3200" dirty="0" smtClean="0">
                <a:latin typeface="NikoshBAN" panose="02000000000000000000" pitchFamily="2" charset="0"/>
                <a:cs typeface="NikoshBAN" panose="02000000000000000000" pitchFamily="2" charset="0"/>
              </a:rPr>
              <a:t>র </a:t>
            </a:r>
            <a:r>
              <a:rPr lang="en-US" sz="3200" dirty="0" err="1" smtClean="0">
                <a:latin typeface="NikoshBAN" panose="02000000000000000000" pitchFamily="2" charset="0"/>
                <a:cs typeface="NikoshBAN" panose="02000000000000000000" pitchFamily="2" charset="0"/>
              </a:rPr>
              <a:t>গুরুত্ব</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নির্ণয়</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করতে</a:t>
            </a:r>
            <a:r>
              <a:rPr lang="bn-IN" sz="3200" dirty="0" smtClean="0">
                <a:latin typeface="NikoshBAN" panose="02000000000000000000" pitchFamily="2" charset="0"/>
                <a:cs typeface="NikoshBAN" panose="02000000000000000000" pitchFamily="2" charset="0"/>
              </a:rPr>
              <a:t> পারবে</a:t>
            </a:r>
            <a:r>
              <a:rPr lang="en-US" sz="3200" dirty="0" smtClean="0">
                <a:latin typeface="NikoshBAN" panose="02000000000000000000" pitchFamily="2" charset="0"/>
                <a:cs typeface="NikoshBAN" panose="02000000000000000000" pitchFamily="2" charset="0"/>
              </a:rPr>
              <a:t>;</a:t>
            </a:r>
            <a:endParaRPr lang="bn-IN" sz="3200" dirty="0">
              <a:latin typeface="NikoshBAN" panose="02000000000000000000" pitchFamily="2" charset="0"/>
              <a:cs typeface="NikoshBAN" panose="02000000000000000000" pitchFamily="2" charset="0"/>
            </a:endParaRPr>
          </a:p>
          <a:p>
            <a:pPr marL="457200" indent="-457200">
              <a:lnSpc>
                <a:spcPct val="150000"/>
              </a:lnSpc>
              <a:buFont typeface="Wingdings" panose="05000000000000000000" pitchFamily="2" charset="2"/>
              <a:buChar char="Ø"/>
            </a:pPr>
            <a:r>
              <a:rPr lang="bn-IN" sz="3200" dirty="0">
                <a:latin typeface="NikoshBAN" panose="02000000000000000000" pitchFamily="2" charset="0"/>
                <a:cs typeface="NikoshBAN" panose="02000000000000000000" pitchFamily="2" charset="0"/>
              </a:rPr>
              <a:t>মুসলিম লীগের পরাজয় ও যুক্তফ্রন্টের জয়ের কারন বিশ্লেষন করতে পারবে।  </a:t>
            </a:r>
            <a:endParaRPr lang="en-US" sz="3200" dirty="0">
              <a:latin typeface="NikoshBAN" panose="02000000000000000000" pitchFamily="2" charset="0"/>
              <a:cs typeface="NikoshBAN" panose="02000000000000000000" pitchFamily="2" charset="0"/>
            </a:endParaRPr>
          </a:p>
        </p:txBody>
      </p:sp>
      <p:sp>
        <p:nvSpPr>
          <p:cNvPr id="6" name="Rectangle 5"/>
          <p:cNvSpPr/>
          <p:nvPr/>
        </p:nvSpPr>
        <p:spPr>
          <a:xfrm>
            <a:off x="0" y="1447800"/>
            <a:ext cx="6705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solidFill>
                  <a:schemeClr val="tx1"/>
                </a:solidFill>
                <a:latin typeface="NikoshBAN" panose="02000000000000000000" pitchFamily="2" charset="0"/>
                <a:cs typeface="NikoshBAN" panose="02000000000000000000" pitchFamily="2" charset="0"/>
              </a:rPr>
              <a:t>এ অধ্যায় পাঠ শেষে শিক্ষার্থীরা...</a:t>
            </a:r>
            <a:endParaRPr lang="en-US" sz="32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92649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outVertic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7333" r="10000"/>
          <a:stretch/>
        </p:blipFill>
        <p:spPr>
          <a:xfrm>
            <a:off x="992499" y="1371600"/>
            <a:ext cx="4958818" cy="4210050"/>
          </a:xfrm>
          <a:prstGeom prst="rect">
            <a:avLst/>
          </a:prstGeom>
          <a:ln>
            <a:noFill/>
          </a:ln>
          <a:effectLst>
            <a:softEdge rad="112500"/>
          </a:effectLst>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27855" r="27854"/>
          <a:stretch/>
        </p:blipFill>
        <p:spPr>
          <a:xfrm>
            <a:off x="6364169" y="1371600"/>
            <a:ext cx="4528632" cy="4210050"/>
          </a:xfrm>
          <a:prstGeom prst="rect">
            <a:avLst/>
          </a:prstGeom>
          <a:ln>
            <a:noFill/>
          </a:ln>
          <a:effectLst>
            <a:softEdge rad="112500"/>
          </a:effectLst>
        </p:spPr>
      </p:pic>
      <p:sp>
        <p:nvSpPr>
          <p:cNvPr id="6" name="Rectangle 5"/>
          <p:cNvSpPr/>
          <p:nvPr/>
        </p:nvSpPr>
        <p:spPr>
          <a:xfrm>
            <a:off x="4433016" y="704850"/>
            <a:ext cx="3339384" cy="5905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smtClean="0">
                <a:solidFill>
                  <a:schemeClr val="tx1"/>
                </a:solidFill>
                <a:latin typeface="NikoshBAN" panose="02000000000000000000" pitchFamily="2" charset="0"/>
                <a:cs typeface="NikoshBAN" panose="02000000000000000000" pitchFamily="2" charset="0"/>
              </a:rPr>
              <a:t>চিত্র</a:t>
            </a:r>
            <a:r>
              <a:rPr lang="en-US" sz="3200" b="1" dirty="0" smtClean="0">
                <a:solidFill>
                  <a:schemeClr val="tx1"/>
                </a:solidFill>
                <a:latin typeface="NikoshBAN" panose="02000000000000000000" pitchFamily="2" charset="0"/>
                <a:cs typeface="NikoshBAN" panose="02000000000000000000" pitchFamily="2" charset="0"/>
              </a:rPr>
              <a:t> </a:t>
            </a:r>
            <a:r>
              <a:rPr lang="en-US" sz="3200" b="1" dirty="0" err="1" smtClean="0">
                <a:solidFill>
                  <a:schemeClr val="tx1"/>
                </a:solidFill>
                <a:latin typeface="NikoshBAN" panose="02000000000000000000" pitchFamily="2" charset="0"/>
                <a:cs typeface="NikoshBAN" panose="02000000000000000000" pitchFamily="2" charset="0"/>
              </a:rPr>
              <a:t>গুলি</a:t>
            </a:r>
            <a:r>
              <a:rPr lang="en-US" sz="3200" b="1" dirty="0" smtClean="0">
                <a:solidFill>
                  <a:schemeClr val="tx1"/>
                </a:solidFill>
                <a:latin typeface="NikoshBAN" panose="02000000000000000000" pitchFamily="2" charset="0"/>
                <a:cs typeface="NikoshBAN" panose="02000000000000000000" pitchFamily="2" charset="0"/>
              </a:rPr>
              <a:t> </a:t>
            </a:r>
            <a:r>
              <a:rPr lang="en-US" sz="3200" b="1" dirty="0" err="1" smtClean="0">
                <a:solidFill>
                  <a:schemeClr val="tx1"/>
                </a:solidFill>
                <a:latin typeface="NikoshBAN" panose="02000000000000000000" pitchFamily="2" charset="0"/>
                <a:cs typeface="NikoshBAN" panose="02000000000000000000" pitchFamily="2" charset="0"/>
              </a:rPr>
              <a:t>লক্ষ্য</a:t>
            </a:r>
            <a:r>
              <a:rPr lang="en-US" sz="3200" b="1" dirty="0" smtClean="0">
                <a:solidFill>
                  <a:schemeClr val="tx1"/>
                </a:solidFill>
                <a:latin typeface="NikoshBAN" panose="02000000000000000000" pitchFamily="2" charset="0"/>
                <a:cs typeface="NikoshBAN" panose="02000000000000000000" pitchFamily="2" charset="0"/>
              </a:rPr>
              <a:t> </a:t>
            </a:r>
            <a:r>
              <a:rPr lang="en-US" sz="3200" b="1" dirty="0" err="1" smtClean="0">
                <a:solidFill>
                  <a:schemeClr val="tx1"/>
                </a:solidFill>
                <a:latin typeface="NikoshBAN" panose="02000000000000000000" pitchFamily="2" charset="0"/>
                <a:cs typeface="NikoshBAN" panose="02000000000000000000" pitchFamily="2" charset="0"/>
              </a:rPr>
              <a:t>করি</a:t>
            </a:r>
            <a:r>
              <a:rPr lang="en-US" sz="3200" b="1" dirty="0" smtClean="0">
                <a:solidFill>
                  <a:schemeClr val="tx1"/>
                </a:solidFill>
                <a:latin typeface="NikoshBAN" panose="02000000000000000000" pitchFamily="2" charset="0"/>
                <a:cs typeface="NikoshBAN" panose="02000000000000000000" pitchFamily="2" charset="0"/>
              </a:rPr>
              <a:t>। </a:t>
            </a:r>
            <a:endParaRPr lang="en-US" sz="3200" b="1" dirty="0">
              <a:solidFill>
                <a:schemeClr val="tx1"/>
              </a:solidFill>
              <a:latin typeface="NikoshBAN" panose="02000000000000000000" pitchFamily="2" charset="0"/>
              <a:cs typeface="NikoshBAN" panose="02000000000000000000" pitchFamily="2" charset="0"/>
            </a:endParaRPr>
          </a:p>
        </p:txBody>
      </p:sp>
      <p:sp>
        <p:nvSpPr>
          <p:cNvPr id="7" name="Rectangle 6"/>
          <p:cNvSpPr/>
          <p:nvPr/>
        </p:nvSpPr>
        <p:spPr>
          <a:xfrm>
            <a:off x="1143000" y="5638800"/>
            <a:ext cx="419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latin typeface="NikoshBAN" panose="02000000000000000000" pitchFamily="2" charset="0"/>
                <a:cs typeface="NikoshBAN" panose="02000000000000000000" pitchFamily="2" charset="0"/>
              </a:rPr>
              <a:t>বঙ্গ</a:t>
            </a:r>
            <a:r>
              <a:rPr lang="en-US" sz="2400" b="1" dirty="0" smtClean="0">
                <a:solidFill>
                  <a:schemeClr val="tx1"/>
                </a:solidFill>
                <a:latin typeface="NikoshBAN" panose="02000000000000000000" pitchFamily="2" charset="0"/>
                <a:cs typeface="NikoshBAN" panose="02000000000000000000" pitchFamily="2" charset="0"/>
              </a:rPr>
              <a:t> </a:t>
            </a:r>
            <a:r>
              <a:rPr lang="en-US" sz="2400" b="1" dirty="0" err="1" smtClean="0">
                <a:solidFill>
                  <a:schemeClr val="tx1"/>
                </a:solidFill>
                <a:latin typeface="NikoshBAN" panose="02000000000000000000" pitchFamily="2" charset="0"/>
                <a:cs typeface="NikoshBAN" panose="02000000000000000000" pitchFamily="2" charset="0"/>
              </a:rPr>
              <a:t>বন্ধু</a:t>
            </a:r>
            <a:r>
              <a:rPr lang="en-US" sz="2400" b="1" dirty="0" smtClean="0">
                <a:solidFill>
                  <a:schemeClr val="tx1"/>
                </a:solidFill>
                <a:latin typeface="NikoshBAN" panose="02000000000000000000" pitchFamily="2" charset="0"/>
                <a:cs typeface="NikoshBAN" panose="02000000000000000000" pitchFamily="2" charset="0"/>
              </a:rPr>
              <a:t> </a:t>
            </a:r>
            <a:r>
              <a:rPr lang="en-US" sz="2400" b="1" dirty="0" err="1" smtClean="0">
                <a:solidFill>
                  <a:schemeClr val="tx1"/>
                </a:solidFill>
                <a:latin typeface="NikoshBAN" panose="02000000000000000000" pitchFamily="2" charset="0"/>
                <a:cs typeface="NikoshBAN" panose="02000000000000000000" pitchFamily="2" charset="0"/>
              </a:rPr>
              <a:t>শেখ</a:t>
            </a:r>
            <a:r>
              <a:rPr lang="en-US" sz="2400" b="1" dirty="0" smtClean="0">
                <a:solidFill>
                  <a:schemeClr val="tx1"/>
                </a:solidFill>
                <a:latin typeface="NikoshBAN" panose="02000000000000000000" pitchFamily="2" charset="0"/>
                <a:cs typeface="NikoshBAN" panose="02000000000000000000" pitchFamily="2" charset="0"/>
              </a:rPr>
              <a:t> </a:t>
            </a:r>
            <a:r>
              <a:rPr lang="en-US" sz="2400" b="1" dirty="0" err="1" smtClean="0">
                <a:solidFill>
                  <a:schemeClr val="tx1"/>
                </a:solidFill>
                <a:latin typeface="NikoshBAN" panose="02000000000000000000" pitchFamily="2" charset="0"/>
                <a:cs typeface="NikoshBAN" panose="02000000000000000000" pitchFamily="2" charset="0"/>
              </a:rPr>
              <a:t>মুজিবুর</a:t>
            </a:r>
            <a:r>
              <a:rPr lang="en-US" sz="2400" b="1" dirty="0" smtClean="0">
                <a:solidFill>
                  <a:schemeClr val="tx1"/>
                </a:solidFill>
                <a:latin typeface="NikoshBAN" panose="02000000000000000000" pitchFamily="2" charset="0"/>
                <a:cs typeface="NikoshBAN" panose="02000000000000000000" pitchFamily="2" charset="0"/>
              </a:rPr>
              <a:t> </a:t>
            </a:r>
            <a:r>
              <a:rPr lang="en-US" sz="2400" b="1" dirty="0" err="1" smtClean="0">
                <a:solidFill>
                  <a:schemeClr val="tx1"/>
                </a:solidFill>
                <a:latin typeface="NikoshBAN" panose="02000000000000000000" pitchFamily="2" charset="0"/>
                <a:cs typeface="NikoshBAN" panose="02000000000000000000" pitchFamily="2" charset="0"/>
              </a:rPr>
              <a:t>রহমান</a:t>
            </a:r>
            <a:r>
              <a:rPr lang="en-US" sz="2400" b="1" dirty="0" smtClean="0">
                <a:solidFill>
                  <a:schemeClr val="tx1"/>
                </a:solidFill>
                <a:latin typeface="NikoshBAN" panose="02000000000000000000" pitchFamily="2" charset="0"/>
                <a:cs typeface="NikoshBAN" panose="02000000000000000000" pitchFamily="2" charset="0"/>
              </a:rPr>
              <a:t> </a:t>
            </a:r>
            <a:endParaRPr lang="en-US" sz="2400" b="1" dirty="0">
              <a:solidFill>
                <a:schemeClr val="tx1"/>
              </a:solidFill>
              <a:latin typeface="NikoshBAN" panose="02000000000000000000" pitchFamily="2" charset="0"/>
              <a:cs typeface="NikoshBAN" panose="02000000000000000000" pitchFamily="2" charset="0"/>
            </a:endParaRPr>
          </a:p>
        </p:txBody>
      </p:sp>
      <p:sp>
        <p:nvSpPr>
          <p:cNvPr id="9" name="Rectangle 8"/>
          <p:cNvSpPr/>
          <p:nvPr/>
        </p:nvSpPr>
        <p:spPr>
          <a:xfrm>
            <a:off x="6629400" y="5581650"/>
            <a:ext cx="419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b="1" dirty="0" smtClean="0">
                <a:solidFill>
                  <a:schemeClr val="tx1"/>
                </a:solidFill>
                <a:latin typeface="NikoshBAN" panose="02000000000000000000" pitchFamily="2" charset="0"/>
                <a:cs typeface="NikoshBAN" panose="02000000000000000000" pitchFamily="2" charset="0"/>
              </a:rPr>
              <a:t>হোসেন শহীদ সোহরাওয়ার্দী </a:t>
            </a:r>
            <a:r>
              <a:rPr lang="en-US" sz="2400" b="1" dirty="0" smtClean="0">
                <a:solidFill>
                  <a:schemeClr val="tx1"/>
                </a:solidFill>
                <a:latin typeface="NikoshBAN" panose="02000000000000000000" pitchFamily="2" charset="0"/>
                <a:cs typeface="NikoshBAN" panose="02000000000000000000" pitchFamily="2" charset="0"/>
              </a:rPr>
              <a:t> </a:t>
            </a:r>
            <a:endParaRPr lang="en-US" sz="24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748225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5"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0" presetClass="entr" presetSubtype="0" decel="10000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1000" fill="hold"/>
                                        <p:tgtEl>
                                          <p:spTgt spid="9"/>
                                        </p:tgtEl>
                                        <p:attrNameLst>
                                          <p:attrName>ppt_w</p:attrName>
                                        </p:attrNameLst>
                                      </p:cBhvr>
                                      <p:tavLst>
                                        <p:tav tm="0">
                                          <p:val>
                                            <p:strVal val="#ppt_w+.3"/>
                                          </p:val>
                                        </p:tav>
                                        <p:tav tm="100000">
                                          <p:val>
                                            <p:strVal val="#ppt_w"/>
                                          </p:val>
                                        </p:tav>
                                      </p:tavLst>
                                    </p:anim>
                                    <p:anim calcmode="lin" valueType="num">
                                      <p:cBhvr>
                                        <p:cTn id="35" dur="1000" fill="hold"/>
                                        <p:tgtEl>
                                          <p:spTgt spid="9"/>
                                        </p:tgtEl>
                                        <p:attrNameLst>
                                          <p:attrName>ppt_h</p:attrName>
                                        </p:attrNameLst>
                                      </p:cBhvr>
                                      <p:tavLst>
                                        <p:tav tm="0">
                                          <p:val>
                                            <p:strVal val="#ppt_h"/>
                                          </p:val>
                                        </p:tav>
                                        <p:tav tm="100000">
                                          <p:val>
                                            <p:strVal val="#ppt_h"/>
                                          </p:val>
                                        </p:tav>
                                      </p:tavLst>
                                    </p:anim>
                                    <p:animEffect transition="in" filter="fade">
                                      <p:cBhvr>
                                        <p:cTn id="3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9930" t="-4511" r="24656" b="4511"/>
          <a:stretch/>
        </p:blipFill>
        <p:spPr>
          <a:xfrm>
            <a:off x="6324600" y="762000"/>
            <a:ext cx="4495800" cy="4837132"/>
          </a:xfrm>
          <a:prstGeom prst="rect">
            <a:avLst/>
          </a:prstGeom>
        </p:spPr>
      </p:pic>
      <p:sp>
        <p:nvSpPr>
          <p:cNvPr id="7" name="Rectangle 6"/>
          <p:cNvSpPr/>
          <p:nvPr/>
        </p:nvSpPr>
        <p:spPr>
          <a:xfrm>
            <a:off x="2152648" y="5665233"/>
            <a:ext cx="3124202"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b="1" dirty="0" smtClean="0">
                <a:solidFill>
                  <a:schemeClr val="tx1"/>
                </a:solidFill>
                <a:latin typeface="NikoshBAN" panose="02000000000000000000" pitchFamily="2" charset="0"/>
                <a:cs typeface="NikoshBAN" panose="02000000000000000000" pitchFamily="2" charset="0"/>
              </a:rPr>
              <a:t>শেরে বাংলা এ কে ফজলুল হক </a:t>
            </a:r>
            <a:r>
              <a:rPr lang="en-US" sz="2400" b="1" dirty="0" smtClean="0">
                <a:solidFill>
                  <a:schemeClr val="tx1"/>
                </a:solidFill>
                <a:latin typeface="NikoshBAN" panose="02000000000000000000" pitchFamily="2" charset="0"/>
                <a:cs typeface="NikoshBAN" panose="02000000000000000000" pitchFamily="2" charset="0"/>
              </a:rPr>
              <a:t> </a:t>
            </a:r>
            <a:endParaRPr lang="en-US" sz="2400" b="1" dirty="0">
              <a:solidFill>
                <a:schemeClr val="tx1"/>
              </a:solidFill>
              <a:latin typeface="NikoshBAN" panose="02000000000000000000" pitchFamily="2" charset="0"/>
              <a:cs typeface="NikoshBAN" panose="02000000000000000000" pitchFamily="2" charset="0"/>
            </a:endParaRPr>
          </a:p>
        </p:txBody>
      </p:sp>
      <p:sp>
        <p:nvSpPr>
          <p:cNvPr id="9" name="Rectangle 8"/>
          <p:cNvSpPr/>
          <p:nvPr/>
        </p:nvSpPr>
        <p:spPr>
          <a:xfrm>
            <a:off x="7125359" y="5665233"/>
            <a:ext cx="3596377"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b="1" dirty="0" smtClean="0">
                <a:solidFill>
                  <a:schemeClr val="tx1"/>
                </a:solidFill>
                <a:latin typeface="NikoshBAN" panose="02000000000000000000" pitchFamily="2" charset="0"/>
                <a:cs typeface="NikoshBAN" panose="02000000000000000000" pitchFamily="2" charset="0"/>
              </a:rPr>
              <a:t>মাওলানা আবদুল হামিদ খান ভাসানী  </a:t>
            </a:r>
            <a:r>
              <a:rPr lang="en-US" sz="2400" b="1" dirty="0" smtClean="0">
                <a:solidFill>
                  <a:schemeClr val="tx1"/>
                </a:solidFill>
                <a:latin typeface="NikoshBAN" panose="02000000000000000000" pitchFamily="2" charset="0"/>
                <a:cs typeface="NikoshBAN" panose="02000000000000000000" pitchFamily="2" charset="0"/>
              </a:rPr>
              <a:t> </a:t>
            </a:r>
            <a:endParaRPr lang="en-US" sz="2400" b="1" dirty="0">
              <a:solidFill>
                <a:schemeClr val="tx1"/>
              </a:solidFill>
              <a:latin typeface="NikoshBAN" panose="02000000000000000000" pitchFamily="2" charset="0"/>
              <a:cs typeface="NikoshBAN" panose="02000000000000000000" pitchFamily="2" charset="0"/>
            </a:endParaRPr>
          </a:p>
        </p:txBody>
      </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24516" r="50127"/>
          <a:stretch/>
        </p:blipFill>
        <p:spPr>
          <a:xfrm>
            <a:off x="1371600" y="904301"/>
            <a:ext cx="4686299" cy="4694831"/>
          </a:xfrm>
          <a:prstGeom prst="rect">
            <a:avLst/>
          </a:prstGeom>
        </p:spPr>
      </p:pic>
    </p:spTree>
    <p:extLst>
      <p:ext uri="{BB962C8B-B14F-4D97-AF65-F5344CB8AC3E}">
        <p14:creationId xmlns:p14="http://schemas.microsoft.com/office/powerpoint/2010/main" val="33875877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out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Righ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0" presetClass="entr" presetSubtype="0" decel="10000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strVal val="#ppt_w+.3"/>
                                          </p:val>
                                        </p:tav>
                                        <p:tav tm="100000">
                                          <p:val>
                                            <p:strVal val="#ppt_w"/>
                                          </p:val>
                                        </p:tav>
                                      </p:tavLst>
                                    </p:anim>
                                    <p:anim calcmode="lin" valueType="num">
                                      <p:cBhvr>
                                        <p:cTn id="23" dur="1000" fill="hold"/>
                                        <p:tgtEl>
                                          <p:spTgt spid="9"/>
                                        </p:tgtEl>
                                        <p:attrNameLst>
                                          <p:attrName>ppt_h</p:attrName>
                                        </p:attrNameLst>
                                      </p:cBhvr>
                                      <p:tavLst>
                                        <p:tav tm="0">
                                          <p:val>
                                            <p:strVal val="#ppt_h"/>
                                          </p:val>
                                        </p:tav>
                                        <p:tav tm="100000">
                                          <p:val>
                                            <p:strVal val="#ppt_h"/>
                                          </p:val>
                                        </p:tav>
                                      </p:tavLst>
                                    </p:anim>
                                    <p:animEffect transition="in" filter="fade">
                                      <p:cBhvr>
                                        <p:cTn id="2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0"/>
            <a:ext cx="12268200" cy="6858000"/>
            <a:chOff x="-90039" y="76200"/>
            <a:chExt cx="12115800" cy="6858000"/>
          </a:xfrm>
        </p:grpSpPr>
        <p:sp>
          <p:nvSpPr>
            <p:cNvPr id="2" name="Bevel 1"/>
            <p:cNvSpPr/>
            <p:nvPr/>
          </p:nvSpPr>
          <p:spPr>
            <a:xfrm>
              <a:off x="-90039" y="76200"/>
              <a:ext cx="12115800" cy="6858000"/>
            </a:xfrm>
            <a:prstGeom prst="beve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1000">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557660" y="723900"/>
              <a:ext cx="10820400" cy="5562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solidFill>
                  <a:schemeClr val="tx1"/>
                </a:solidFill>
                <a:latin typeface="NikoshBAN" panose="02000000000000000000" pitchFamily="2" charset="0"/>
                <a:cs typeface="NikoshBAN" panose="02000000000000000000" pitchFamily="2" charset="0"/>
              </a:endParaRPr>
            </a:p>
          </p:txBody>
        </p:sp>
      </p:grpSp>
      <p:sp>
        <p:nvSpPr>
          <p:cNvPr id="5" name="Rectangle 4"/>
          <p:cNvSpPr/>
          <p:nvPr/>
        </p:nvSpPr>
        <p:spPr>
          <a:xfrm>
            <a:off x="5105399" y="685800"/>
            <a:ext cx="19050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u="sng" dirty="0" err="1" smtClean="0">
                <a:solidFill>
                  <a:schemeClr val="tx1"/>
                </a:solidFill>
                <a:latin typeface="NikoshBAN" panose="02000000000000000000" pitchFamily="2" charset="0"/>
                <a:cs typeface="NikoshBAN" panose="02000000000000000000" pitchFamily="2" charset="0"/>
              </a:rPr>
              <a:t>উপস্থাপন</a:t>
            </a:r>
            <a:r>
              <a:rPr lang="en-US" sz="3600" b="1" u="sng" dirty="0" smtClean="0">
                <a:solidFill>
                  <a:schemeClr val="tx1"/>
                </a:solidFill>
                <a:latin typeface="NikoshBAN" panose="02000000000000000000" pitchFamily="2" charset="0"/>
                <a:cs typeface="NikoshBAN" panose="02000000000000000000" pitchFamily="2" charset="0"/>
              </a:rPr>
              <a:t> </a:t>
            </a:r>
            <a:endParaRPr lang="en-US" sz="3600" b="1" u="sng" dirty="0">
              <a:solidFill>
                <a:schemeClr val="tx1"/>
              </a:solidFill>
              <a:latin typeface="NikoshBAN" panose="02000000000000000000" pitchFamily="2" charset="0"/>
              <a:cs typeface="NikoshBAN" panose="02000000000000000000" pitchFamily="2" charset="0"/>
            </a:endParaRPr>
          </a:p>
        </p:txBody>
      </p:sp>
      <p:sp>
        <p:nvSpPr>
          <p:cNvPr id="6" name="Rectangle 5"/>
          <p:cNvSpPr/>
          <p:nvPr/>
        </p:nvSpPr>
        <p:spPr>
          <a:xfrm>
            <a:off x="838200" y="1355271"/>
            <a:ext cx="10439400" cy="12355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পাকিস্তান রাষ্ট্র সৃষ্টির পর থেকেই ক্ষামতাসীন শাসকগোষ্ঠী পূর্ব পাকিস্তানের শোষক হয়ে উঠে। ক্ষমতাশীল মুসলিম লীগকে পরাজিত করে বাঙালি অধিকার প্রতিষ্ঠার জন্য প্রধান প্রধান  রাজনৈতিক দল মিলে ১৯৫৪ সালে একটি জোট গঠন করে। এ জোটেই যুক্তপ্রন্ট নামে পরিচিত। </a:t>
            </a:r>
            <a:endParaRPr lang="en-US"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graphicFrame>
        <p:nvGraphicFramePr>
          <p:cNvPr id="9" name="Diagram 8"/>
          <p:cNvGraphicFramePr/>
          <p:nvPr>
            <p:extLst>
              <p:ext uri="{D42A27DB-BD31-4B8C-83A1-F6EECF244321}">
                <p14:modId xmlns:p14="http://schemas.microsoft.com/office/powerpoint/2010/main" val="1330236389"/>
              </p:ext>
            </p:extLst>
          </p:nvPr>
        </p:nvGraphicFramePr>
        <p:xfrm>
          <a:off x="2823490" y="2590800"/>
          <a:ext cx="7006310" cy="3371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870853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checkerboard(across)">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Graphic spid="9" grpId="0">
        <p:bldAsOne/>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659</TotalTime>
  <Words>824</Words>
  <Application>Microsoft Office PowerPoint</Application>
  <PresentationFormat>Widescreen</PresentationFormat>
  <Paragraphs>144</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Microsoft Himalaya</vt:lpstr>
      <vt:lpstr>NikoshBAN</vt:lpstr>
      <vt:lpstr>Times New Roman</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 NET Computers</dc:creator>
  <cp:lastModifiedBy>PC NET Computers</cp:lastModifiedBy>
  <cp:revision>148</cp:revision>
  <dcterms:created xsi:type="dcterms:W3CDTF">2006-08-16T00:00:00Z</dcterms:created>
  <dcterms:modified xsi:type="dcterms:W3CDTF">2020-01-23T13:00:36Z</dcterms:modified>
</cp:coreProperties>
</file>