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93" r:id="rId2"/>
    <p:sldId id="269" r:id="rId3"/>
    <p:sldId id="277" r:id="rId4"/>
    <p:sldId id="281" r:id="rId5"/>
    <p:sldId id="284" r:id="rId6"/>
    <p:sldId id="259" r:id="rId7"/>
    <p:sldId id="292" r:id="rId8"/>
    <p:sldId id="285" r:id="rId9"/>
    <p:sldId id="276" r:id="rId10"/>
    <p:sldId id="275" r:id="rId11"/>
    <p:sldId id="264" r:id="rId12"/>
    <p:sldId id="267" r:id="rId13"/>
    <p:sldId id="274" r:id="rId14"/>
    <p:sldId id="279" r:id="rId15"/>
    <p:sldId id="286" r:id="rId16"/>
    <p:sldId id="280" r:id="rId17"/>
    <p:sldId id="288" r:id="rId18"/>
    <p:sldId id="290" r:id="rId19"/>
    <p:sldId id="289" r:id="rId20"/>
    <p:sldId id="291" r:id="rId21"/>
    <p:sldId id="272" r:id="rId22"/>
    <p:sldId id="27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44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364" autoAdjust="0"/>
  </p:normalViewPr>
  <p:slideViewPr>
    <p:cSldViewPr snapToGrid="0">
      <p:cViewPr varScale="1">
        <p:scale>
          <a:sx n="63" d="100"/>
          <a:sy n="63" d="100"/>
        </p:scale>
        <p:origin x="996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63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24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134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947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332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281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001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75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49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476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82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34FC1-27BF-42C0-9D1B-2EDA132B0BD9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321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0"/>
            <a:ext cx="1182624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924440" y="978750"/>
            <a:ext cx="2343119" cy="685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WELCOME</a:t>
            </a:r>
            <a:r>
              <a:rPr lang="en-US" sz="3600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endParaRPr lang="en-US" sz="3600" dirty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71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4057" y="350929"/>
            <a:ext cx="1915391" cy="764451"/>
          </a:xfrm>
          <a:gradFill>
            <a:gsLst>
              <a:gs pos="49534">
                <a:srgbClr val="3E547F"/>
              </a:gs>
              <a:gs pos="40698">
                <a:srgbClr val="284174"/>
              </a:gs>
              <a:gs pos="24744">
                <a:srgbClr val="002060"/>
              </a:gs>
              <a:gs pos="13300">
                <a:srgbClr val="19356D"/>
              </a:gs>
              <a:gs pos="0">
                <a:srgbClr val="002060"/>
              </a:gs>
              <a:gs pos="58416">
                <a:srgbClr val="55678A"/>
              </a:gs>
              <a:gs pos="100000">
                <a:schemeClr val="accent1">
                  <a:shade val="90000"/>
                  <a:lumMod val="9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TOPIC</a:t>
            </a:r>
            <a:r>
              <a:rPr lang="en-US" sz="4800" b="1" dirty="0">
                <a:latin typeface="Monotype Corsiva" pitchFamily="66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2877" y="3859230"/>
            <a:ext cx="6177747" cy="2368064"/>
          </a:xfrm>
        </p:spPr>
        <p:txBody>
          <a:bodyPr>
            <a:noAutofit/>
          </a:bodyPr>
          <a:lstStyle/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Subject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: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English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Paper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Lesson	: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3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(Part-A)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Period 	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Time 	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5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minutes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Date 		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 January 2020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8680" y="2164139"/>
            <a:ext cx="4066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Future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Continuous</a:t>
            </a:r>
          </a:p>
        </p:txBody>
      </p:sp>
    </p:spTree>
    <p:extLst>
      <p:ext uri="{BB962C8B-B14F-4D97-AF65-F5344CB8AC3E}">
        <p14:creationId xmlns:p14="http://schemas.microsoft.com/office/powerpoint/2010/main" val="46374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3363" y="762001"/>
            <a:ext cx="6816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Try to Learn from the Video</a:t>
            </a:r>
            <a:endParaRPr lang="en-US" sz="3600" dirty="0">
              <a:solidFill>
                <a:srgbClr val="FF0000"/>
              </a:solidFill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0058983"/>
              </p:ext>
            </p:extLst>
          </p:nvPr>
        </p:nvGraphicFramePr>
        <p:xfrm>
          <a:off x="5289550" y="3182938"/>
          <a:ext cx="161448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" name="Packager Shell Object" showAsIcon="1" r:id="rId3" imgW="1613880" imgH="488520" progId="Package">
                  <p:embed/>
                </p:oleObj>
              </mc:Choice>
              <mc:Fallback>
                <p:oleObj name="Packager Shell Object" showAsIcon="1" r:id="rId3" imgW="161388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89550" y="3182938"/>
                        <a:ext cx="1614488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179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16315" y="364034"/>
            <a:ext cx="4115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Continuous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66965" y="2252320"/>
            <a:ext cx="5061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</a:t>
            </a:r>
            <a:r>
              <a:rPr lang="bn-IN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কবিতা আবৃত্তি </a:t>
            </a:r>
            <a:r>
              <a:rPr lang="bn-IN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bn-IN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থাকবো</a:t>
            </a:r>
            <a:r>
              <a:rPr lang="bn-IN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। 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66965" y="3418897"/>
            <a:ext cx="5259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কবিতা আবৃত্তি </a:t>
            </a:r>
            <a:r>
              <a:rPr lang="bn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bn-IN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থাকবো</a:t>
            </a:r>
            <a:r>
              <a:rPr lang="en-US" sz="28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66965" y="2797995"/>
            <a:ext cx="5259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একটি কবিতা আবৃত্তি </a:t>
            </a:r>
            <a:r>
              <a:rPr lang="bn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bn-IN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থাকবো </a:t>
            </a:r>
            <a:r>
              <a:rPr lang="bn-I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না </a:t>
            </a:r>
            <a:r>
              <a:rPr lang="bn-IN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74845" y="4084159"/>
            <a:ext cx="5754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কবিতা আবৃত্তি </a:t>
            </a:r>
            <a:r>
              <a:rPr lang="bn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bn-IN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থাকবো </a:t>
            </a:r>
            <a:r>
              <a:rPr lang="bn-I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না </a:t>
            </a:r>
            <a:r>
              <a:rPr lang="en-US" sz="2800" b="1" dirty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81525" y="4712111"/>
            <a:ext cx="3925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আবৃত্তি </a:t>
            </a:r>
            <a:r>
              <a:rPr lang="bn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bn-IN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থাকবো </a:t>
            </a:r>
            <a:r>
              <a:rPr lang="en-US" sz="28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81525" y="5254487"/>
            <a:ext cx="4140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আবৃত্তি </a:t>
            </a:r>
            <a:r>
              <a:rPr lang="bn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bn-IN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থাকবো </a:t>
            </a:r>
            <a:r>
              <a:rPr lang="bn-I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না </a:t>
            </a:r>
            <a:r>
              <a:rPr lang="en-US" sz="2800" b="1" dirty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9084" y="2842259"/>
            <a:ext cx="861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1214404" y="2826662"/>
            <a:ext cx="2285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shall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be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3274735" y="2797995"/>
            <a:ext cx="3466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poem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=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681" y="3419026"/>
            <a:ext cx="556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18408" y="3387120"/>
            <a:ext cx="3763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poem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 =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379793" y="4022604"/>
            <a:ext cx="508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3421173" y="4022604"/>
            <a:ext cx="3509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poem?=</a:t>
            </a:r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2124062" y="4645076"/>
            <a:ext cx="4557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shall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en-US" sz="3200" dirty="0" smtClean="0"/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       =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384786" y="4634615"/>
            <a:ext cx="498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 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2174643" y="5202948"/>
            <a:ext cx="4755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shall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be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recit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=</a:t>
            </a:r>
            <a:endParaRPr lang="en-US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406681" y="5202949"/>
            <a:ext cx="508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 </a:t>
            </a:r>
            <a:endParaRPr lang="en-US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930146" y="3419026"/>
            <a:ext cx="1170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Shall   </a:t>
            </a:r>
            <a:endParaRPr lang="en-US" sz="3200" dirty="0"/>
          </a:p>
        </p:txBody>
      </p:sp>
      <p:sp>
        <p:nvSpPr>
          <p:cNvPr id="29" name="TextBox 28"/>
          <p:cNvSpPr txBox="1"/>
          <p:nvPr/>
        </p:nvSpPr>
        <p:spPr>
          <a:xfrm>
            <a:off x="951796" y="4039892"/>
            <a:ext cx="1089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hall</a:t>
            </a:r>
            <a:endParaRPr lang="en-US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965330" y="4656036"/>
            <a:ext cx="1158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86551" y="5209058"/>
            <a:ext cx="1158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8513" y="2213220"/>
            <a:ext cx="613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14404" y="2220135"/>
            <a:ext cx="1727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hall be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95141" y="2213220"/>
            <a:ext cx="4045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poem.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=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14749" y="2250109"/>
            <a:ext cx="35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87350" y="3393956"/>
            <a:ext cx="703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endParaRPr lang="en-US" sz="3200" dirty="0"/>
          </a:p>
        </p:txBody>
      </p:sp>
      <p:sp>
        <p:nvSpPr>
          <p:cNvPr id="39" name="TextBox 38"/>
          <p:cNvSpPr txBox="1"/>
          <p:nvPr/>
        </p:nvSpPr>
        <p:spPr>
          <a:xfrm>
            <a:off x="1950349" y="3411226"/>
            <a:ext cx="35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950349" y="4037531"/>
            <a:ext cx="35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62623" y="4050096"/>
            <a:ext cx="1264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7443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2" grpId="0"/>
      <p:bldP spid="12" grpId="0"/>
      <p:bldP spid="14" grpId="0"/>
      <p:bldP spid="15" grpId="0"/>
      <p:bldP spid="16" grpId="0"/>
      <p:bldP spid="4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9" grpId="0"/>
      <p:bldP spid="40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86546" y="2168170"/>
            <a:ext cx="6012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Name these 6 Sentences 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Primary Sentence (Structure)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2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25553" y="2316935"/>
            <a:ext cx="3283537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03.  Interrogative 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6289945" y="1506664"/>
            <a:ext cx="928239" cy="4214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7588806" y="3229897"/>
            <a:ext cx="2964875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(নাবোধক-প্রশ্ন) 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6289944" y="633714"/>
            <a:ext cx="928239" cy="347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18629" y="1385601"/>
            <a:ext cx="3186551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02.  Negative 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25553" y="3272870"/>
            <a:ext cx="4904519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04. </a:t>
            </a:r>
            <a:r>
              <a:rPr lang="bn-BD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Negative-Interrogative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22082" y="4398379"/>
            <a:ext cx="4142519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05.  WH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Interrogative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18629" y="5452142"/>
            <a:ext cx="5791225" cy="6712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06. </a:t>
            </a:r>
            <a:r>
              <a:rPr lang="bn-BD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 Negative-Interrogative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18630" y="475468"/>
            <a:ext cx="3186551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  Affirmative 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606112" y="1385599"/>
            <a:ext cx="2971804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(নাবোধক) </a:t>
            </a:r>
            <a:endParaRPr lang="en-US" sz="3200" b="1" dirty="0">
              <a:solidFill>
                <a:schemeClr val="bg1"/>
              </a:solidFill>
              <a:latin typeface="SutonnyMJ" pitchFamily="2" charset="0"/>
              <a:ea typeface="Calibri" panose="020F0502020204030204" pitchFamily="34" charset="0"/>
              <a:cs typeface="SutonnyMJ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588806" y="2232405"/>
            <a:ext cx="3657600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(প্রশ্নবোধক/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হ্যাঁবোধক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588806" y="4346533"/>
            <a:ext cx="4530467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</a:t>
            </a:r>
            <a:r>
              <a:rPr lang="bn-BD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(প্রশ্নবোধক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/ হ্যাঁবোধক প্রশ্ন) 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algn="ctr"/>
            <a:endParaRPr lang="en-US" sz="3200" b="1" dirty="0">
              <a:solidFill>
                <a:schemeClr val="bg1"/>
              </a:solidFill>
              <a:latin typeface="SutonnyMJ" pitchFamily="2" charset="0"/>
              <a:ea typeface="Calibri" panose="020F0502020204030204" pitchFamily="34" charset="0"/>
              <a:cs typeface="SutonnyMJ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606112" y="5409154"/>
            <a:ext cx="2964877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</a:t>
            </a:r>
            <a:r>
              <a:rPr lang="bn-BD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(নাবোধক-প্রশ্ন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606112" y="475466"/>
            <a:ext cx="2971804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(হ্যাঁবোধক)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6289946" y="2364106"/>
            <a:ext cx="928239" cy="4214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6289947" y="3350962"/>
            <a:ext cx="928239" cy="4214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6289948" y="4481776"/>
            <a:ext cx="928238" cy="4214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6289948" y="5530217"/>
            <a:ext cx="928239" cy="4214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0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8" grpId="0" animBg="1"/>
      <p:bldP spid="9" grpId="0" animBg="1"/>
      <p:bldP spid="10" grpId="0" animBg="1"/>
      <p:bldP spid="11" grpId="0" animBg="1"/>
      <p:bldP spid="12" grpId="0" animBg="1"/>
      <p:bldP spid="20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30" grpId="0" animBg="1"/>
      <p:bldP spid="32" grpId="0" animBg="1"/>
      <p:bldP spid="33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11776" y="920451"/>
            <a:ext cx="2854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Assessment-1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80708" y="3079253"/>
            <a:ext cx="91171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Dear Students ! Tell me-</a:t>
            </a:r>
          </a:p>
          <a:p>
            <a:pPr algn="ctr"/>
            <a:endParaRPr lang="bn-BD" sz="32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questions are there ? Who are they ?</a:t>
            </a:r>
            <a:endParaRPr lang="bn-IN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nswer those questions.</a:t>
            </a:r>
          </a:p>
        </p:txBody>
      </p:sp>
    </p:spTree>
    <p:extLst>
      <p:ext uri="{BB962C8B-B14F-4D97-AF65-F5344CB8AC3E}">
        <p14:creationId xmlns:p14="http://schemas.microsoft.com/office/powerpoint/2010/main" val="93382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24885" y="3141598"/>
            <a:ext cx="88807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Get by Heart and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Practise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these 6 Sentences 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101 Verbs (V123)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71695" y="665018"/>
            <a:ext cx="7987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Let’s Build up our Career. But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ow… ?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71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61241" y="474366"/>
            <a:ext cx="3018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Group Work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7457" y="2484893"/>
            <a:ext cx="7386383" cy="3795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6 sentences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Continuous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following verbs-</a:t>
            </a:r>
          </a:p>
          <a:p>
            <a:pPr algn="ctr">
              <a:lnSpc>
                <a:spcPts val="2000"/>
              </a:lnSpc>
            </a:pPr>
            <a:endParaRPr lang="en-US" sz="32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 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Eat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Draw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760" y="2484893"/>
            <a:ext cx="4053840" cy="40318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4153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84120" y="356571"/>
            <a:ext cx="3615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Individual Work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5212" y="2600322"/>
            <a:ext cx="633706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Continuous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following verbs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objects.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   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  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Drink  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 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Invite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840" y="2600322"/>
            <a:ext cx="4312920" cy="40318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4815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11776" y="920451"/>
            <a:ext cx="2854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Assessment-2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759434" y="3384053"/>
            <a:ext cx="6959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your 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 Book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out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Continuous Tense.</a:t>
            </a:r>
          </a:p>
        </p:txBody>
      </p:sp>
    </p:spTree>
    <p:extLst>
      <p:ext uri="{BB962C8B-B14F-4D97-AF65-F5344CB8AC3E}">
        <p14:creationId xmlns:p14="http://schemas.microsoft.com/office/powerpoint/2010/main" val="216069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2288286" y="1219200"/>
            <a:ext cx="4036314" cy="11811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latin typeface="Monotype Corsiva" pitchFamily="66" charset="0"/>
                <a:cs typeface="Times New Roman" pitchFamily="18" charset="0"/>
              </a:rPr>
              <a:t>Presented by</a:t>
            </a:r>
          </a:p>
        </p:txBody>
      </p:sp>
      <p:sp>
        <p:nvSpPr>
          <p:cNvPr id="3" name="Content Placeholder 2"/>
          <p:cNvSpPr>
            <a:spLocks noGrp="1"/>
          </p:cNvSpPr>
          <p:nvPr/>
        </p:nvSpPr>
        <p:spPr>
          <a:xfrm>
            <a:off x="2288286" y="4114800"/>
            <a:ext cx="7467600" cy="2438400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4200" b="1" dirty="0">
                <a:latin typeface="Monotype Corsiva" pitchFamily="66" charset="0"/>
                <a:cs typeface="Times New Roman" pitchFamily="18" charset="0"/>
              </a:rPr>
              <a:t>M  </a:t>
            </a:r>
            <a:r>
              <a:rPr lang="en-US" sz="4200" b="1" dirty="0" err="1">
                <a:latin typeface="Monotype Corsiva" pitchFamily="66" charset="0"/>
                <a:cs typeface="Times New Roman" pitchFamily="18" charset="0"/>
              </a:rPr>
              <a:t>Humayun</a:t>
            </a:r>
            <a:r>
              <a:rPr lang="en-US" sz="4200" b="1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4200" b="1" dirty="0" err="1">
                <a:latin typeface="Monotype Corsiva" pitchFamily="66" charset="0"/>
                <a:cs typeface="Times New Roman" pitchFamily="18" charset="0"/>
              </a:rPr>
              <a:t>Kabir</a:t>
            </a:r>
            <a:endParaRPr lang="en-US" sz="4200" b="1" dirty="0"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lnSpc>
                <a:spcPts val="500"/>
              </a:lnSpc>
              <a:spcBef>
                <a:spcPts val="0"/>
              </a:spcBef>
              <a:buNone/>
            </a:pPr>
            <a:endParaRPr lang="en-US" sz="4200" b="1" dirty="0"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>
                <a:latin typeface="Monotype Corsiva" pitchFamily="66" charset="0"/>
                <a:cs typeface="Times New Roman" pitchFamily="18" charset="0"/>
              </a:rPr>
              <a:t>English Teacher</a:t>
            </a: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 err="1">
                <a:latin typeface="Monotype Corsiva" pitchFamily="66" charset="0"/>
                <a:cs typeface="Times New Roman" pitchFamily="18" charset="0"/>
              </a:rPr>
              <a:t>Bhayeta</a:t>
            </a:r>
            <a:r>
              <a:rPr lang="en-US" sz="3300" dirty="0">
                <a:latin typeface="Monotype Corsiva" pitchFamily="66" charset="0"/>
                <a:cs typeface="Times New Roman" pitchFamily="18" charset="0"/>
              </a:rPr>
              <a:t> Abdul </a:t>
            </a:r>
            <a:r>
              <a:rPr lang="en-US" sz="3300" dirty="0" err="1">
                <a:latin typeface="Monotype Corsiva" pitchFamily="66" charset="0"/>
                <a:cs typeface="Times New Roman" pitchFamily="18" charset="0"/>
              </a:rPr>
              <a:t>Quddus</a:t>
            </a:r>
            <a:r>
              <a:rPr lang="en-US" sz="3300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Monotype Corsiva" pitchFamily="66" charset="0"/>
                <a:cs typeface="Times New Roman" pitchFamily="18" charset="0"/>
              </a:rPr>
              <a:t>Dakhil</a:t>
            </a:r>
            <a:r>
              <a:rPr lang="en-US" sz="3300" dirty="0">
                <a:latin typeface="Monotype Corsiva" pitchFamily="66" charset="0"/>
                <a:cs typeface="Times New Roman" pitchFamily="18" charset="0"/>
              </a:rPr>
              <a:t> Madrasah, </a:t>
            </a:r>
            <a:r>
              <a:rPr lang="en-US" sz="3300" dirty="0" err="1">
                <a:latin typeface="Monotype Corsiva" pitchFamily="66" charset="0"/>
                <a:cs typeface="Times New Roman" pitchFamily="18" charset="0"/>
              </a:rPr>
              <a:t>Tangail</a:t>
            </a:r>
            <a:r>
              <a:rPr lang="en-US" sz="3300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Monotype Corsiva" pitchFamily="66" charset="0"/>
                <a:cs typeface="Times New Roman" pitchFamily="18" charset="0"/>
              </a:rPr>
              <a:t>Sadar</a:t>
            </a:r>
            <a:endParaRPr lang="en-US" sz="4200" dirty="0"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>
                <a:latin typeface="Monotype Corsiva" pitchFamily="66" charset="0"/>
                <a:cs typeface="Times New Roman" pitchFamily="18" charset="0"/>
              </a:rPr>
              <a:t>Cell : 01727-425565 ; 01924-320532</a:t>
            </a: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>
                <a:latin typeface="Monotype Corsiva" pitchFamily="66" charset="0"/>
                <a:cs typeface="Times New Roman" pitchFamily="18" charset="0"/>
              </a:rPr>
              <a:t>E-mail : hkabir082009@gmail.com</a:t>
            </a: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endParaRPr lang="en-US" sz="3300" dirty="0">
              <a:latin typeface="Monotype Corsiva" pitchFamily="66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Content Placeholder 9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33401"/>
            <a:ext cx="2738628" cy="28193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0614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30419" y="225177"/>
            <a:ext cx="27119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Home Task 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38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31668" y="162100"/>
            <a:ext cx="2854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Home Task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/>
          </a:p>
        </p:txBody>
      </p:sp>
      <p:sp>
        <p:nvSpPr>
          <p:cNvPr id="8" name="Rectangle 7"/>
          <p:cNvSpPr/>
          <p:nvPr/>
        </p:nvSpPr>
        <p:spPr>
          <a:xfrm>
            <a:off x="2700563" y="4777175"/>
            <a:ext cx="592029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  Text Book (English for Today)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42231" y="1655312"/>
            <a:ext cx="7633854" cy="2336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Remember our class at a glance </a:t>
            </a:r>
          </a:p>
          <a:p>
            <a:pPr algn="ctr">
              <a:lnSpc>
                <a:spcPts val="3500"/>
              </a:lnSpc>
            </a:pP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try to find out the </a:t>
            </a:r>
          </a:p>
          <a:p>
            <a:pPr algn="ctr">
              <a:lnSpc>
                <a:spcPts val="35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Continuous</a:t>
            </a:r>
          </a:p>
          <a:p>
            <a:pPr algn="ctr">
              <a:lnSpc>
                <a:spcPts val="3500"/>
              </a:lnSpc>
            </a:pP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your text books and journals</a:t>
            </a:r>
          </a:p>
          <a:p>
            <a:pPr algn="ctr">
              <a:lnSpc>
                <a:spcPts val="3500"/>
              </a:lnSpc>
            </a:pP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make a list.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00563" y="5562501"/>
            <a:ext cx="717552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ts val="3000"/>
              </a:lnSpc>
              <a:buAutoNum type="arabicPeriod" startAt="2"/>
            </a:pP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Newspaper (The Daily Star / Others)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26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3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2" b="2802"/>
          <a:stretch>
            <a:fillRect/>
          </a:stretch>
        </p:blipFill>
        <p:spPr>
          <a:xfrm>
            <a:off x="7178040" y="1281112"/>
            <a:ext cx="4404360" cy="39940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817418" y="3532908"/>
            <a:ext cx="5583382" cy="1062903"/>
          </a:xfrm>
        </p:spPr>
        <p:txBody>
          <a:bodyPr>
            <a:normAutofit fontScale="25000" lnSpcReduction="20000"/>
          </a:bodyPr>
          <a:lstStyle/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400" dirty="0" smtClean="0">
                <a:latin typeface="Monotype Corsiva" pitchFamily="66" charset="0"/>
                <a:cs typeface="Times New Roman" pitchFamily="18" charset="0"/>
              </a:rPr>
              <a:t>May </a:t>
            </a:r>
            <a:r>
              <a:rPr lang="en-US" sz="14400" dirty="0" err="1">
                <a:latin typeface="Monotype Corsiva" pitchFamily="66" charset="0"/>
                <a:cs typeface="Times New Roman" pitchFamily="18" charset="0"/>
              </a:rPr>
              <a:t>Allaah</a:t>
            </a:r>
            <a:r>
              <a:rPr lang="en-US" sz="14400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14400" dirty="0" err="1">
                <a:latin typeface="Monotype Corsiva" pitchFamily="66" charset="0"/>
                <a:cs typeface="Times New Roman" pitchFamily="18" charset="0"/>
              </a:rPr>
              <a:t>swt</a:t>
            </a:r>
            <a:r>
              <a:rPr lang="en-US" sz="14400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14400" dirty="0" smtClean="0">
                <a:latin typeface="Monotype Corsiva" pitchFamily="66" charset="0"/>
                <a:cs typeface="Times New Roman" pitchFamily="18" charset="0"/>
              </a:rPr>
              <a:t>learn and expert in the </a:t>
            </a:r>
            <a:r>
              <a:rPr lang="en-US" sz="144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Future Continuous Tense. </a:t>
            </a:r>
            <a:endParaRPr lang="en-US" sz="5600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72961" y="1281112"/>
            <a:ext cx="3121677" cy="489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Thank You All</a:t>
            </a:r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32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49" y="322697"/>
            <a:ext cx="4947805" cy="92447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Lesson Identity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36202" y="4191000"/>
            <a:ext cx="34762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Six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January 2020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86597" y="2257421"/>
            <a:ext cx="65755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Monotype Corsiva" panose="03010101010201010101" pitchFamily="66" charset="0"/>
                <a:cs typeface="Times New Roman" pitchFamily="18" charset="0"/>
              </a:rPr>
              <a:t> </a:t>
            </a:r>
            <a:r>
              <a:rPr lang="en-US" sz="5400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Future Continuous Tense</a:t>
            </a:r>
            <a:endParaRPr lang="en-US" sz="54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71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29475" y="817205"/>
            <a:ext cx="3784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Learning outcomes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3427189"/>
            <a:ext cx="11143634" cy="226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After we have studied this lesson, we will be able to</a:t>
            </a:r>
          </a:p>
          <a:p>
            <a:pPr algn="just">
              <a:lnSpc>
                <a:spcPts val="1500"/>
              </a:lnSpc>
              <a:spcBef>
                <a:spcPts val="0"/>
              </a:spcBef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ts val="288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know about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Future Continuous Tense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ts val="288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ake the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questions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and their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answers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on 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Future Continuous</a:t>
            </a:r>
            <a:r>
              <a:rPr lang="bn-IN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ts val="288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give the 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name of sentences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and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ts val="288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use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them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properly.</a:t>
            </a:r>
          </a:p>
        </p:txBody>
      </p:sp>
    </p:spTree>
    <p:extLst>
      <p:ext uri="{BB962C8B-B14F-4D97-AF65-F5344CB8AC3E}">
        <p14:creationId xmlns:p14="http://schemas.microsoft.com/office/powerpoint/2010/main" val="87645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8437" y="831273"/>
            <a:ext cx="4826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Check Our V1,2,3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350817" y="3089564"/>
            <a:ext cx="101415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Recite </a:t>
            </a:r>
            <a:r>
              <a:rPr lang="bn-IN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আবৃত্তি করা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recited 		recite</a:t>
            </a:r>
          </a:p>
          <a:p>
            <a:pPr marL="514350" indent="-514350"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Read </a:t>
            </a:r>
            <a:r>
              <a:rPr lang="bn-IN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read 			read </a:t>
            </a:r>
          </a:p>
          <a:p>
            <a:pPr marL="514350" indent="-514350"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Study </a:t>
            </a:r>
            <a:r>
              <a:rPr lang="bn-IN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অধ্যয়ন </a:t>
            </a:r>
            <a:r>
              <a:rPr lang="bn-IN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studied 		studied </a:t>
            </a:r>
          </a:p>
          <a:p>
            <a:pPr marL="514350" indent="-514350"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 </a:t>
            </a:r>
            <a:r>
              <a:rPr lang="bn-IN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 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learned / learnt	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learned / 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learnt</a:t>
            </a:r>
            <a:endParaRPr lang="en-US" sz="320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Teach </a:t>
            </a:r>
            <a:r>
              <a:rPr lang="bn-IN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শেখানো; শিক্ষা দেওয়া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taught 		taught</a:t>
            </a:r>
          </a:p>
        </p:txBody>
      </p:sp>
    </p:spTree>
    <p:extLst>
      <p:ext uri="{BB962C8B-B14F-4D97-AF65-F5344CB8AC3E}">
        <p14:creationId xmlns:p14="http://schemas.microsoft.com/office/powerpoint/2010/main" val="390019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69672" y="2108353"/>
            <a:ext cx="7827818" cy="432426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742950" indent="-742950">
              <a:lnSpc>
                <a:spcPts val="3000"/>
              </a:lnSpc>
              <a:buAutoNum type="arabicPeriod"/>
            </a:pP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			</a:t>
            </a: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	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? </a:t>
            </a:r>
            <a:endParaRPr lang="en-US" sz="3200" dirty="0" smtClean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ts val="3000"/>
              </a:lnSpc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Whom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 ?</a:t>
            </a:r>
            <a:endParaRPr lang="en-US" sz="3200" dirty="0" smtClean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lnSpc>
                <a:spcPts val="3000"/>
              </a:lnSpc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			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ভাবে ?</a:t>
            </a:r>
            <a:endParaRPr lang="en-US" sz="320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ts val="3000"/>
              </a:lnSpc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bn-IN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 ?</a:t>
            </a:r>
            <a:endParaRPr lang="en-US" sz="320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ts val="3000"/>
              </a:lnSpc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bn-IN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কখন ?</a:t>
            </a:r>
            <a:endParaRPr lang="en-US" sz="320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ts val="3000"/>
              </a:lnSpc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2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কেনো ?</a:t>
            </a:r>
            <a:endParaRPr lang="en-US" sz="3200" dirty="0" smtClean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ts val="3000"/>
              </a:lnSpc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bn-IN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		</a:t>
            </a:r>
            <a:r>
              <a:rPr lang="en-US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 ?</a:t>
            </a:r>
            <a:endParaRPr lang="en-US" sz="3200" dirty="0" smtClean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ts val="3000"/>
              </a:lnSpc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bn-IN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		</a:t>
            </a:r>
            <a:r>
              <a:rPr lang="en-US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 কে / কারা ?</a:t>
            </a:r>
            <a:endParaRPr lang="en-US" sz="3200" dirty="0" smtClean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ts val="3000"/>
              </a:lnSpc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Which- 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2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কোন- টি ?</a:t>
            </a:r>
            <a:endParaRPr lang="en-US" sz="3200" dirty="0" smtClean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ts val="3000"/>
              </a:lnSpc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Whose- 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2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কার- টি ?</a:t>
            </a:r>
            <a:endParaRPr lang="en-US" sz="3200" dirty="0" smtClean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ts val="3000"/>
              </a:lnSpc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 Prepositions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32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 Prepositions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701" y="277091"/>
            <a:ext cx="3636818" cy="72043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 Words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99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90655" y="817419"/>
            <a:ext cx="2535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Continuous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369127" y="2798618"/>
            <a:ext cx="882534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Continuous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: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 reciting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poem.</a:t>
            </a:r>
          </a:p>
          <a:p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 Continuous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: I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reciting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poem.</a:t>
            </a:r>
          </a:p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Continuous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: I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shall be reciting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poem. 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53346" y="4706833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m; is; are 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Ving</a:t>
            </a:r>
            <a:endParaRPr lang="en-US" sz="3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; were 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Ving</a:t>
            </a:r>
            <a:endParaRPr lang="en-US" sz="32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hall; will  be 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Ving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69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106680"/>
            <a:ext cx="11948160" cy="67513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849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28110" y="2816517"/>
            <a:ext cx="5929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Start our Today’s Topic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98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1158</TotalTime>
  <Words>446</Words>
  <Application>Microsoft Office PowerPoint</Application>
  <PresentationFormat>Widescreen</PresentationFormat>
  <Paragraphs>142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Calibri Light</vt:lpstr>
      <vt:lpstr>Monotype Corsiva</vt:lpstr>
      <vt:lpstr>NikoshBAN</vt:lpstr>
      <vt:lpstr>SutonnyMJ</vt:lpstr>
      <vt:lpstr>Times New Roman</vt:lpstr>
      <vt:lpstr>Wingdings 2</vt:lpstr>
      <vt:lpstr>Office Theme</vt:lpstr>
      <vt:lpstr>Packager Shell Object</vt:lpstr>
      <vt:lpstr>PowerPoint Presentation</vt:lpstr>
      <vt:lpstr>PowerPoint Presentation</vt:lpstr>
      <vt:lpstr>Lesson Identity</vt:lpstr>
      <vt:lpstr>PowerPoint Presentation</vt:lpstr>
      <vt:lpstr>PowerPoint Presentation</vt:lpstr>
      <vt:lpstr>11 WH Words</vt:lpstr>
      <vt:lpstr>PowerPoint Presentation</vt:lpstr>
      <vt:lpstr>PowerPoint Presentation</vt:lpstr>
      <vt:lpstr>PowerPoint Presentation</vt:lpstr>
      <vt:lpstr>TOPIC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TENSE</dc:title>
  <dc:creator>cR</dc:creator>
  <cp:lastModifiedBy>Windows User</cp:lastModifiedBy>
  <cp:revision>379</cp:revision>
  <dcterms:created xsi:type="dcterms:W3CDTF">2019-09-03T04:51:57Z</dcterms:created>
  <dcterms:modified xsi:type="dcterms:W3CDTF">2020-01-23T05:41:16Z</dcterms:modified>
</cp:coreProperties>
</file>