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B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FAD4F8-1854-4B42-AF1F-F2B0DB43CFC5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C693B74-8F8A-47B7-9A74-D771881EEB14}">
      <dgm:prSet phldrT="[Text]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খাদ্য তৈরিতে উদ্ভিদের যা প্রয়োজন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AEDD6F-31D9-49BA-9C41-9916DBF99C6C}" type="parTrans" cxnId="{C6B5B7D3-4AC7-408B-B779-3B9A751655DB}">
      <dgm:prSet/>
      <dgm:spPr/>
      <dgm:t>
        <a:bodyPr/>
        <a:lstStyle/>
        <a:p>
          <a:endParaRPr lang="en-US"/>
        </a:p>
      </dgm:t>
    </dgm:pt>
    <dgm:pt modelId="{00C69862-BB95-4053-ADD8-11C744C6783A}" type="sibTrans" cxnId="{C6B5B7D3-4AC7-408B-B779-3B9A751655DB}">
      <dgm:prSet/>
      <dgm:spPr/>
      <dgm:t>
        <a:bodyPr/>
        <a:lstStyle/>
        <a:p>
          <a:endParaRPr lang="en-US"/>
        </a:p>
      </dgm:t>
    </dgm:pt>
    <dgm:pt modelId="{E8216909-654D-41E3-A6D1-95A70E48D3E5}">
      <dgm:prSet phldrT="[Text]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সূর্যের আলো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6C5A31-477E-4759-A33A-E86DEA6BDB11}" type="parTrans" cxnId="{8EA9F69F-8F55-42F7-B107-E6AB85CC4611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C556D302-6471-4F23-897F-050A7A712E53}" type="sibTrans" cxnId="{8EA9F69F-8F55-42F7-B107-E6AB85CC4611}">
      <dgm:prSet/>
      <dgm:spPr/>
      <dgm:t>
        <a:bodyPr/>
        <a:lstStyle/>
        <a:p>
          <a:endParaRPr lang="en-US"/>
        </a:p>
      </dgm:t>
    </dgm:pt>
    <dgm:pt modelId="{7265446E-80E7-41DE-83C5-504E380E08B6}">
      <dgm:prSet phldrT="[Text]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564955-8CDA-41AF-8B76-320B7738B054}" type="parTrans" cxnId="{B84C81C0-7C35-400B-A109-4FD08C47F5D2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861D9103-8D8D-4E63-847F-A0D9C6ED7984}" type="sibTrans" cxnId="{B84C81C0-7C35-400B-A109-4FD08C47F5D2}">
      <dgm:prSet/>
      <dgm:spPr/>
      <dgm:t>
        <a:bodyPr/>
        <a:lstStyle/>
        <a:p>
          <a:endParaRPr lang="en-US"/>
        </a:p>
      </dgm:t>
    </dgm:pt>
    <dgm:pt modelId="{95BD7E6B-3BAB-492D-8151-EEB314797425}">
      <dgm:prSet phldrT="[Text]"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বায়ুর কার্বন ডাইঅক্সাইড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39325D-2BF9-4C0A-8C74-65F890BC2FA8}" type="parTrans" cxnId="{A42B64EF-85D1-4E3D-83A7-B0D8FA083B7B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6549AC6A-FDE1-410F-9A6A-34A715145BA0}" type="sibTrans" cxnId="{A42B64EF-85D1-4E3D-83A7-B0D8FA083B7B}">
      <dgm:prSet/>
      <dgm:spPr/>
      <dgm:t>
        <a:bodyPr/>
        <a:lstStyle/>
        <a:p>
          <a:endParaRPr lang="en-US"/>
        </a:p>
      </dgm:t>
    </dgm:pt>
    <dgm:pt modelId="{E222B3B6-E49D-4DA3-B521-7EDA6DF0ADBB}" type="pres">
      <dgm:prSet presAssocID="{67FAD4F8-1854-4B42-AF1F-F2B0DB43CFC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E49ED4C-42A5-4B25-9DF3-0FD5CB8EDC8D}" type="pres">
      <dgm:prSet presAssocID="{7C693B74-8F8A-47B7-9A74-D771881EEB14}" presName="singleCycle" presStyleCnt="0"/>
      <dgm:spPr/>
    </dgm:pt>
    <dgm:pt modelId="{BBC3E155-9587-433D-9B6A-7D2280AD5021}" type="pres">
      <dgm:prSet presAssocID="{7C693B74-8F8A-47B7-9A74-D771881EEB14}" presName="singleCenter" presStyleLbl="node1" presStyleIdx="0" presStyleCnt="4">
        <dgm:presLayoutVars>
          <dgm:chMax val="7"/>
          <dgm:chPref val="7"/>
        </dgm:presLayoutVars>
      </dgm:prSet>
      <dgm:spPr/>
    </dgm:pt>
    <dgm:pt modelId="{610301DF-7F9A-4372-BF68-FF66116E0339}" type="pres">
      <dgm:prSet presAssocID="{FA6C5A31-477E-4759-A33A-E86DEA6BDB11}" presName="Name56" presStyleLbl="parChTrans1D2" presStyleIdx="0" presStyleCnt="3"/>
      <dgm:spPr/>
    </dgm:pt>
    <dgm:pt modelId="{48173907-F9E7-4820-8E3F-FB8475513BC7}" type="pres">
      <dgm:prSet presAssocID="{E8216909-654D-41E3-A6D1-95A70E48D3E5}" presName="text0" presStyleLbl="node1" presStyleIdx="1" presStyleCnt="4">
        <dgm:presLayoutVars>
          <dgm:bulletEnabled val="1"/>
        </dgm:presLayoutVars>
      </dgm:prSet>
      <dgm:spPr/>
    </dgm:pt>
    <dgm:pt modelId="{64A5B0F6-756E-47BF-85CB-DCF77B246BEB}" type="pres">
      <dgm:prSet presAssocID="{24564955-8CDA-41AF-8B76-320B7738B054}" presName="Name56" presStyleLbl="parChTrans1D2" presStyleIdx="1" presStyleCnt="3"/>
      <dgm:spPr/>
    </dgm:pt>
    <dgm:pt modelId="{98789AFC-5E93-4860-B367-9BBA336C342B}" type="pres">
      <dgm:prSet presAssocID="{7265446E-80E7-41DE-83C5-504E380E08B6}" presName="text0" presStyleLbl="node1" presStyleIdx="2" presStyleCnt="4">
        <dgm:presLayoutVars>
          <dgm:bulletEnabled val="1"/>
        </dgm:presLayoutVars>
      </dgm:prSet>
      <dgm:spPr/>
    </dgm:pt>
    <dgm:pt modelId="{78624387-B9DA-42A0-8BB2-5E18D9DDAE35}" type="pres">
      <dgm:prSet presAssocID="{5839325D-2BF9-4C0A-8C74-65F890BC2FA8}" presName="Name56" presStyleLbl="parChTrans1D2" presStyleIdx="2" presStyleCnt="3"/>
      <dgm:spPr/>
    </dgm:pt>
    <dgm:pt modelId="{27BFD9C3-9C34-4C44-9EAD-8ABBC83F5B06}" type="pres">
      <dgm:prSet presAssocID="{95BD7E6B-3BAB-492D-8151-EEB314797425}" presName="text0" presStyleLbl="node1" presStyleIdx="3" presStyleCnt="4">
        <dgm:presLayoutVars>
          <dgm:bulletEnabled val="1"/>
        </dgm:presLayoutVars>
      </dgm:prSet>
      <dgm:spPr/>
    </dgm:pt>
  </dgm:ptLst>
  <dgm:cxnLst>
    <dgm:cxn modelId="{EEACD0DA-422B-47AD-92AA-72D96DBAD320}" type="presOf" srcId="{7C693B74-8F8A-47B7-9A74-D771881EEB14}" destId="{BBC3E155-9587-433D-9B6A-7D2280AD5021}" srcOrd="0" destOrd="0" presId="urn:microsoft.com/office/officeart/2008/layout/RadialCluster"/>
    <dgm:cxn modelId="{F785628C-9A97-4463-B619-5697BD05EDF8}" type="presOf" srcId="{24564955-8CDA-41AF-8B76-320B7738B054}" destId="{64A5B0F6-756E-47BF-85CB-DCF77B246BEB}" srcOrd="0" destOrd="0" presId="urn:microsoft.com/office/officeart/2008/layout/RadialCluster"/>
    <dgm:cxn modelId="{591C4234-63D6-4095-A088-A1710409998D}" type="presOf" srcId="{E8216909-654D-41E3-A6D1-95A70E48D3E5}" destId="{48173907-F9E7-4820-8E3F-FB8475513BC7}" srcOrd="0" destOrd="0" presId="urn:microsoft.com/office/officeart/2008/layout/RadialCluster"/>
    <dgm:cxn modelId="{B84C81C0-7C35-400B-A109-4FD08C47F5D2}" srcId="{7C693B74-8F8A-47B7-9A74-D771881EEB14}" destId="{7265446E-80E7-41DE-83C5-504E380E08B6}" srcOrd="1" destOrd="0" parTransId="{24564955-8CDA-41AF-8B76-320B7738B054}" sibTransId="{861D9103-8D8D-4E63-847F-A0D9C6ED7984}"/>
    <dgm:cxn modelId="{2FAED9AB-E7BC-42C1-8894-B7AD580FF4D1}" type="presOf" srcId="{5839325D-2BF9-4C0A-8C74-65F890BC2FA8}" destId="{78624387-B9DA-42A0-8BB2-5E18D9DDAE35}" srcOrd="0" destOrd="0" presId="urn:microsoft.com/office/officeart/2008/layout/RadialCluster"/>
    <dgm:cxn modelId="{0CE598BC-9D37-432E-92D7-AEF489059F56}" type="presOf" srcId="{67FAD4F8-1854-4B42-AF1F-F2B0DB43CFC5}" destId="{E222B3B6-E49D-4DA3-B521-7EDA6DF0ADBB}" srcOrd="0" destOrd="0" presId="urn:microsoft.com/office/officeart/2008/layout/RadialCluster"/>
    <dgm:cxn modelId="{A42B64EF-85D1-4E3D-83A7-B0D8FA083B7B}" srcId="{7C693B74-8F8A-47B7-9A74-D771881EEB14}" destId="{95BD7E6B-3BAB-492D-8151-EEB314797425}" srcOrd="2" destOrd="0" parTransId="{5839325D-2BF9-4C0A-8C74-65F890BC2FA8}" sibTransId="{6549AC6A-FDE1-410F-9A6A-34A715145BA0}"/>
    <dgm:cxn modelId="{C6B5B7D3-4AC7-408B-B779-3B9A751655DB}" srcId="{67FAD4F8-1854-4B42-AF1F-F2B0DB43CFC5}" destId="{7C693B74-8F8A-47B7-9A74-D771881EEB14}" srcOrd="0" destOrd="0" parTransId="{B8AEDD6F-31D9-49BA-9C41-9916DBF99C6C}" sibTransId="{00C69862-BB95-4053-ADD8-11C744C6783A}"/>
    <dgm:cxn modelId="{6A36A6D2-A478-44EF-9A02-74D4631796E4}" type="presOf" srcId="{7265446E-80E7-41DE-83C5-504E380E08B6}" destId="{98789AFC-5E93-4860-B367-9BBA336C342B}" srcOrd="0" destOrd="0" presId="urn:microsoft.com/office/officeart/2008/layout/RadialCluster"/>
    <dgm:cxn modelId="{8EA9F69F-8F55-42F7-B107-E6AB85CC4611}" srcId="{7C693B74-8F8A-47B7-9A74-D771881EEB14}" destId="{E8216909-654D-41E3-A6D1-95A70E48D3E5}" srcOrd="0" destOrd="0" parTransId="{FA6C5A31-477E-4759-A33A-E86DEA6BDB11}" sibTransId="{C556D302-6471-4F23-897F-050A7A712E53}"/>
    <dgm:cxn modelId="{A5D45FAD-4851-4D49-BDA9-4DAE21F4B9CE}" type="presOf" srcId="{FA6C5A31-477E-4759-A33A-E86DEA6BDB11}" destId="{610301DF-7F9A-4372-BF68-FF66116E0339}" srcOrd="0" destOrd="0" presId="urn:microsoft.com/office/officeart/2008/layout/RadialCluster"/>
    <dgm:cxn modelId="{6498290D-C9A7-4B05-A448-C58E47141B1E}" type="presOf" srcId="{95BD7E6B-3BAB-492D-8151-EEB314797425}" destId="{27BFD9C3-9C34-4C44-9EAD-8ABBC83F5B06}" srcOrd="0" destOrd="0" presId="urn:microsoft.com/office/officeart/2008/layout/RadialCluster"/>
    <dgm:cxn modelId="{31EEB618-3575-4595-AD0B-9B2A2FF1C3DA}" type="presParOf" srcId="{E222B3B6-E49D-4DA3-B521-7EDA6DF0ADBB}" destId="{EE49ED4C-42A5-4B25-9DF3-0FD5CB8EDC8D}" srcOrd="0" destOrd="0" presId="urn:microsoft.com/office/officeart/2008/layout/RadialCluster"/>
    <dgm:cxn modelId="{9678102C-7165-4319-A5E4-8CBE1EE54561}" type="presParOf" srcId="{EE49ED4C-42A5-4B25-9DF3-0FD5CB8EDC8D}" destId="{BBC3E155-9587-433D-9B6A-7D2280AD5021}" srcOrd="0" destOrd="0" presId="urn:microsoft.com/office/officeart/2008/layout/RadialCluster"/>
    <dgm:cxn modelId="{1BAFB6C8-D4F5-4618-AD88-270971B2150B}" type="presParOf" srcId="{EE49ED4C-42A5-4B25-9DF3-0FD5CB8EDC8D}" destId="{610301DF-7F9A-4372-BF68-FF66116E0339}" srcOrd="1" destOrd="0" presId="urn:microsoft.com/office/officeart/2008/layout/RadialCluster"/>
    <dgm:cxn modelId="{5CF86CD4-2C2E-4E4B-ACC3-C9BAA2D966AA}" type="presParOf" srcId="{EE49ED4C-42A5-4B25-9DF3-0FD5CB8EDC8D}" destId="{48173907-F9E7-4820-8E3F-FB8475513BC7}" srcOrd="2" destOrd="0" presId="urn:microsoft.com/office/officeart/2008/layout/RadialCluster"/>
    <dgm:cxn modelId="{A2E2609E-DD79-45C9-AC63-6E5DE048DA24}" type="presParOf" srcId="{EE49ED4C-42A5-4B25-9DF3-0FD5CB8EDC8D}" destId="{64A5B0F6-756E-47BF-85CB-DCF77B246BEB}" srcOrd="3" destOrd="0" presId="urn:microsoft.com/office/officeart/2008/layout/RadialCluster"/>
    <dgm:cxn modelId="{78A03291-3151-4CE8-9A3F-A1DB72E8EE7B}" type="presParOf" srcId="{EE49ED4C-42A5-4B25-9DF3-0FD5CB8EDC8D}" destId="{98789AFC-5E93-4860-B367-9BBA336C342B}" srcOrd="4" destOrd="0" presId="urn:microsoft.com/office/officeart/2008/layout/RadialCluster"/>
    <dgm:cxn modelId="{F68395A7-503F-4014-81A1-804C2CC80672}" type="presParOf" srcId="{EE49ED4C-42A5-4B25-9DF3-0FD5CB8EDC8D}" destId="{78624387-B9DA-42A0-8BB2-5E18D9DDAE35}" srcOrd="5" destOrd="0" presId="urn:microsoft.com/office/officeart/2008/layout/RadialCluster"/>
    <dgm:cxn modelId="{1F8FF2A6-F0CA-4EEB-B0A0-CBE0E9626139}" type="presParOf" srcId="{EE49ED4C-42A5-4B25-9DF3-0FD5CB8EDC8D}" destId="{27BFD9C3-9C34-4C44-9EAD-8ABBC83F5B0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3E155-9587-433D-9B6A-7D2280AD5021}">
      <dsp:nvSpPr>
        <dsp:cNvPr id="0" name=""/>
        <dsp:cNvSpPr/>
      </dsp:nvSpPr>
      <dsp:spPr>
        <a:xfrm>
          <a:off x="5067299" y="3190577"/>
          <a:ext cx="2057400" cy="2057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300" kern="1200" dirty="0">
              <a:latin typeface="NikoshBAN" panose="02000000000000000000" pitchFamily="2" charset="0"/>
              <a:cs typeface="NikoshBAN" panose="02000000000000000000" pitchFamily="2" charset="0"/>
            </a:rPr>
            <a:t>খাদ্য তৈরিতে উদ্ভিদের যা প্রয়োজন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67733" y="3291011"/>
        <a:ext cx="1856532" cy="1856532"/>
      </dsp:txXfrm>
    </dsp:sp>
    <dsp:sp modelId="{610301DF-7F9A-4372-BF68-FF66116E0339}">
      <dsp:nvSpPr>
        <dsp:cNvPr id="0" name=""/>
        <dsp:cNvSpPr/>
      </dsp:nvSpPr>
      <dsp:spPr>
        <a:xfrm rot="16200000">
          <a:off x="5374409" y="2468987"/>
          <a:ext cx="14431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3180" y="0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73907-F9E7-4820-8E3F-FB8475513BC7}">
      <dsp:nvSpPr>
        <dsp:cNvPr id="0" name=""/>
        <dsp:cNvSpPr/>
      </dsp:nvSpPr>
      <dsp:spPr>
        <a:xfrm>
          <a:off x="5406770" y="368938"/>
          <a:ext cx="1378458" cy="13784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সূর্যের আলো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74061" y="436229"/>
        <a:ext cx="1243876" cy="1243876"/>
      </dsp:txXfrm>
    </dsp:sp>
    <dsp:sp modelId="{64A5B0F6-756E-47BF-85CB-DCF77B246BEB}">
      <dsp:nvSpPr>
        <dsp:cNvPr id="0" name=""/>
        <dsp:cNvSpPr/>
      </dsp:nvSpPr>
      <dsp:spPr>
        <a:xfrm rot="1800000">
          <a:off x="7045828" y="5107551"/>
          <a:ext cx="11774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7415" y="0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89AFC-5E93-4860-B367-9BBA336C342B}">
      <dsp:nvSpPr>
        <dsp:cNvPr id="0" name=""/>
        <dsp:cNvSpPr/>
      </dsp:nvSpPr>
      <dsp:spPr>
        <a:xfrm>
          <a:off x="8144372" y="5110603"/>
          <a:ext cx="1378458" cy="13784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11663" y="5177894"/>
        <a:ext cx="1243876" cy="1243876"/>
      </dsp:txXfrm>
    </dsp:sp>
    <dsp:sp modelId="{78624387-B9DA-42A0-8BB2-5E18D9DDAE35}">
      <dsp:nvSpPr>
        <dsp:cNvPr id="0" name=""/>
        <dsp:cNvSpPr/>
      </dsp:nvSpPr>
      <dsp:spPr>
        <a:xfrm rot="9000000">
          <a:off x="3968756" y="5107551"/>
          <a:ext cx="11774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7415" y="0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FD9C3-9C34-4C44-9EAD-8ABBC83F5B06}">
      <dsp:nvSpPr>
        <dsp:cNvPr id="0" name=""/>
        <dsp:cNvSpPr/>
      </dsp:nvSpPr>
      <dsp:spPr>
        <a:xfrm>
          <a:off x="2669169" y="5110603"/>
          <a:ext cx="1378458" cy="13784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বায়ুর কার্বন ডাইঅক্সাইড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36460" y="5177894"/>
        <a:ext cx="1243876" cy="1243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2B61-78A2-4659-AFD9-EDFE93DB3BE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F05-065B-43E2-A2E3-BD186E19C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6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2B61-78A2-4659-AFD9-EDFE93DB3BE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F05-065B-43E2-A2E3-BD186E19C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2B61-78A2-4659-AFD9-EDFE93DB3BE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F05-065B-43E2-A2E3-BD186E19C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3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2B61-78A2-4659-AFD9-EDFE93DB3BE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F05-065B-43E2-A2E3-BD186E19C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9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2B61-78A2-4659-AFD9-EDFE93DB3BE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F05-065B-43E2-A2E3-BD186E19C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0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2B61-78A2-4659-AFD9-EDFE93DB3BE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F05-065B-43E2-A2E3-BD186E19C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3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2B61-78A2-4659-AFD9-EDFE93DB3BE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F05-065B-43E2-A2E3-BD186E19C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2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2B61-78A2-4659-AFD9-EDFE93DB3BE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F05-065B-43E2-A2E3-BD186E19C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2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2B61-78A2-4659-AFD9-EDFE93DB3BE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F05-065B-43E2-A2E3-BD186E19C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2B61-78A2-4659-AFD9-EDFE93DB3BE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F05-065B-43E2-A2E3-BD186E19C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3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2B61-78A2-4659-AFD9-EDFE93DB3BE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F05-065B-43E2-A2E3-BD186E19C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F2B61-78A2-4659-AFD9-EDFE93DB3BE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BF05-065B-43E2-A2E3-BD186E19C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3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weetsorrow_robi@yahoo.co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59" y="303153"/>
            <a:ext cx="9102436" cy="5120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83" y="608052"/>
            <a:ext cx="8523189" cy="4525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8266">
            <a:off x="8516227" y="5655125"/>
            <a:ext cx="2426418" cy="1365621"/>
          </a:xfrm>
          <a:prstGeom prst="rect">
            <a:avLst/>
          </a:prstGeom>
        </p:spPr>
      </p:pic>
      <p:sp>
        <p:nvSpPr>
          <p:cNvPr id="10" name="Trapezoid 9"/>
          <p:cNvSpPr/>
          <p:nvPr/>
        </p:nvSpPr>
        <p:spPr>
          <a:xfrm rot="10800000">
            <a:off x="316484" y="5817873"/>
            <a:ext cx="1052956" cy="1040128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rapezoid 10"/>
          <p:cNvSpPr/>
          <p:nvPr/>
        </p:nvSpPr>
        <p:spPr>
          <a:xfrm rot="10800000">
            <a:off x="10934256" y="5817871"/>
            <a:ext cx="1052956" cy="1040128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55" y="3674745"/>
            <a:ext cx="2143125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8660" y="3674746"/>
            <a:ext cx="2224149" cy="2143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926706">
            <a:off x="2293006" y="894497"/>
            <a:ext cx="7145383" cy="315470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perspectiveContrastingRightFacing"/>
              <a:lightRig rig="harsh" dir="t"/>
            </a:scene3d>
            <a:sp3d extrusionH="57150" prstMaterial="matte">
              <a:bevelT w="101600" h="171450" prst="slope"/>
              <a:bevelB w="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1" b="1" dirty="0" err="1">
                <a:ln/>
                <a:solidFill>
                  <a:srgbClr val="DC54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1" b="1" dirty="0">
              <a:ln/>
              <a:solidFill>
                <a:srgbClr val="DC54D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03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1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013"/>
          <a:stretch/>
        </p:blipFill>
        <p:spPr>
          <a:xfrm>
            <a:off x="530736" y="1319191"/>
            <a:ext cx="5416318" cy="3615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04656" y="393895"/>
            <a:ext cx="547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দেখতে পাচ্ছো?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8053" y="5824025"/>
            <a:ext cx="7385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 এবং পানি ছাড়া উদ্ভিদ বাঁচতে পারে না।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736" y="4935119"/>
            <a:ext cx="54163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আলোতে চারাগাছ।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0822" y="4935119"/>
            <a:ext cx="54163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চারাগাছে পানি দেওয়া হচ্ছে।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22" y="1319190"/>
            <a:ext cx="5416318" cy="3615929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03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8A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ছবিটি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করো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6033" y="5763074"/>
            <a:ext cx="8299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 ও পানি ব্যবহার করে উদ্ভিদ খাদ্য তৈরি করে।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27" y="771362"/>
            <a:ext cx="8011551" cy="4836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03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5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58183" y="779481"/>
            <a:ext cx="6091661" cy="5179666"/>
            <a:chOff x="3212353" y="874824"/>
            <a:chExt cx="6091661" cy="51796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353" y="874824"/>
              <a:ext cx="6091661" cy="5179666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 rot="20380624">
              <a:off x="4355063" y="2941597"/>
              <a:ext cx="1397170" cy="339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7417645">
              <a:off x="7581870" y="2652542"/>
              <a:ext cx="1232606" cy="288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7718816">
              <a:off x="7016818" y="1693593"/>
              <a:ext cx="1232606" cy="288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ight Arrow 15"/>
          <p:cNvSpPr/>
          <p:nvPr/>
        </p:nvSpPr>
        <p:spPr>
          <a:xfrm>
            <a:off x="2081786" y="3285906"/>
            <a:ext cx="1200610" cy="37169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Up Arrow 16"/>
          <p:cNvSpPr/>
          <p:nvPr/>
        </p:nvSpPr>
        <p:spPr>
          <a:xfrm rot="19275736">
            <a:off x="4956409" y="2272142"/>
            <a:ext cx="1305418" cy="88490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rot="19148290">
            <a:off x="3740975" y="1498381"/>
            <a:ext cx="1383988" cy="729771"/>
          </a:xfrm>
          <a:prstGeom prst="curvedDownArrow">
            <a:avLst>
              <a:gd name="adj1" fmla="val 25000"/>
              <a:gd name="adj2" fmla="val 50000"/>
              <a:gd name="adj3" fmla="val 28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102" y="817290"/>
            <a:ext cx="1130912" cy="1107536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 rot="20620455">
            <a:off x="1709985" y="5346289"/>
            <a:ext cx="1721221" cy="421417"/>
          </a:xfrm>
          <a:prstGeom prst="rightArrow">
            <a:avLst/>
          </a:prstGeom>
          <a:solidFill>
            <a:srgbClr val="09B74F"/>
          </a:solidFill>
          <a:ln>
            <a:solidFill>
              <a:srgbClr val="09B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58183" y="91171"/>
            <a:ext cx="3788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লক্ষ্য করো।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704943" y="749508"/>
            <a:ext cx="4927588" cy="52516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155267" y="2231076"/>
            <a:ext cx="4026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তৈরির জন্য উদ্ভিদের সূর্যের আলো, পানি এবং বায়ুর কার্বন ডাইঅক্সাইড প্রয়োজন।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34408" y="5972036"/>
            <a:ext cx="2893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খাদ্য তৈরি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03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1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3" grpId="0" animBg="1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75410963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03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4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C3E155-9587-433D-9B6A-7D2280AD5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BBC3E155-9587-433D-9B6A-7D2280AD5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0301DF-7F9A-4372-BF68-FF66116E0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610301DF-7F9A-4372-BF68-FF66116E03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173907-F9E7-4820-8E3F-FB8475513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48173907-F9E7-4820-8E3F-FB8475513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A5B0F6-756E-47BF-85CB-DCF77B246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64A5B0F6-756E-47BF-85CB-DCF77B246B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789AFC-5E93-4860-B367-9BBA336C3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98789AFC-5E93-4860-B367-9BBA336C3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624387-B9DA-42A0-8BB2-5E18D9DDA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78624387-B9DA-42A0-8BB2-5E18D9DDA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BFD9C3-9C34-4C44-9EAD-8ABBC83F5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27BFD9C3-9C34-4C44-9EAD-8ABBC83F5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08" r="-10308"/>
          <a:stretch/>
        </p:blipFill>
        <p:spPr>
          <a:xfrm flipH="1">
            <a:off x="0" y="1136244"/>
            <a:ext cx="5050302" cy="3140334"/>
          </a:xfrm>
          <a:prstGeom prst="hexagon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7421" y="314603"/>
            <a:ext cx="2152357" cy="920115"/>
          </a:xfrm>
          <a:prstGeom prst="plaque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3183" y="3630247"/>
            <a:ext cx="5148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কীভাবে খাদ্য তৈরি করে?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03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71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mary - 2018 - (B.Version.) - Class-4 Science PDF Web.pdf - Foxit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1176" r="36666" b="6078"/>
          <a:stretch/>
        </p:blipFill>
        <p:spPr>
          <a:xfrm>
            <a:off x="1524000" y="1226127"/>
            <a:ext cx="4610100" cy="5325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Primary - 2018 - (B.Version.) - Class-4 Science PDF Web.pdf - Foxit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8039" r="36666" b="9217"/>
          <a:stretch/>
        </p:blipFill>
        <p:spPr>
          <a:xfrm>
            <a:off x="6248400" y="1219200"/>
            <a:ext cx="4495800" cy="5325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91565" y="83098"/>
            <a:ext cx="1885070" cy="995422"/>
          </a:xfrm>
          <a:prstGeom prst="flowChartTerminator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03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2849" y="309489"/>
            <a:ext cx="2461847" cy="1349633"/>
          </a:xfrm>
          <a:prstGeom prst="cube">
            <a:avLst>
              <a:gd name="adj" fmla="val 25000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036" y="2433710"/>
            <a:ext cx="1054139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তৈরির জন্য উদ্ভিদের কী কী প্রয়োজন?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কিভাবে খাদ্য তৈরি করে?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কী রাতের বেলা খাদ্য তৈরি করে? কেন বা কেন নয়?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তৈরির জন্য উদ্ভিদ বায়ুর এক ধরনের উপাদান গ্রহন করে? এ উপাদানটি কী?</a:t>
            </a:r>
          </a:p>
          <a:p>
            <a:pPr marL="342900" indent="-342900">
              <a:buFont typeface="+mj-lt"/>
              <a:buAutoNum type="arabicPeriod"/>
            </a:pP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03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30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8953" y="337624"/>
            <a:ext cx="4501661" cy="132016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6" y="2158803"/>
            <a:ext cx="5751155" cy="3876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6222" y="2753750"/>
            <a:ext cx="4642338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একটি ইট সবুজ ঘাসের উপর কয়েক দিন রেখে দিলে চাপা পড়া ঘাসের কী ঘটবে? কেন ঘটবে?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03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27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03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25" y="483323"/>
            <a:ext cx="9295150" cy="5075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591" y="5550161"/>
            <a:ext cx="2426418" cy="1365622"/>
          </a:xfrm>
          <a:prstGeom prst="rect">
            <a:avLst/>
          </a:prstGeom>
        </p:spPr>
      </p:pic>
      <p:sp>
        <p:nvSpPr>
          <p:cNvPr id="7" name="Trapezoid 6"/>
          <p:cNvSpPr/>
          <p:nvPr/>
        </p:nvSpPr>
        <p:spPr>
          <a:xfrm rot="10800000">
            <a:off x="316484" y="5817872"/>
            <a:ext cx="1052956" cy="1040128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/>
          <p:cNvSpPr/>
          <p:nvPr/>
        </p:nvSpPr>
        <p:spPr>
          <a:xfrm rot="10800000">
            <a:off x="10934257" y="5817871"/>
            <a:ext cx="1052956" cy="1040128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55" y="3674745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8660" y="3674746"/>
            <a:ext cx="2224149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8" y="789564"/>
            <a:ext cx="8743950" cy="44543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60598" y="3342742"/>
            <a:ext cx="461226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3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5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94"/>
            <a:ext cx="12192000" cy="6875595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spect="1"/>
          </p:cNvSpPr>
          <p:nvPr/>
        </p:nvSpPr>
        <p:spPr>
          <a:xfrm>
            <a:off x="6096001" y="1668142"/>
            <a:ext cx="5361708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তৌফিকুল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মোহনপুর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বিরামপুর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Sweetsorrow_robi@yahoo.com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০১৭১৯২৪৯৭৭৬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10848" r="60044" b="62713"/>
          <a:stretch/>
        </p:blipFill>
        <p:spPr>
          <a:xfrm>
            <a:off x="1352975" y="1585464"/>
            <a:ext cx="3135899" cy="3335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539261" y="2083779"/>
            <a:ext cx="3283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 descr="F:\School\New folder (2)\IMG_20160109_1210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309" y="1574615"/>
            <a:ext cx="3135900" cy="3401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03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2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4" y="512618"/>
            <a:ext cx="4294907" cy="2909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870" y="665018"/>
            <a:ext cx="4294908" cy="2909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7013"/>
          <a:stretch/>
        </p:blipFill>
        <p:spPr>
          <a:xfrm>
            <a:off x="1163783" y="3740728"/>
            <a:ext cx="4358087" cy="2909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045870" y="3740729"/>
            <a:ext cx="4294908" cy="2909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TextBox 8"/>
          <p:cNvSpPr txBox="1"/>
          <p:nvPr/>
        </p:nvSpPr>
        <p:spPr>
          <a:xfrm>
            <a:off x="7125117" y="4595290"/>
            <a:ext cx="4136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7434" y="4595290"/>
            <a:ext cx="4211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চারাগাছে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03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9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35235" y="345387"/>
            <a:ext cx="2410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9131" y="2050469"/>
            <a:ext cx="7322900" cy="2719268"/>
          </a:xfrm>
          <a:prstGeom prst="cube">
            <a:avLst>
              <a:gd name="adj" fmla="val 2211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জীবঃ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890653" y="319633"/>
            <a:ext cx="2299856" cy="733639"/>
          </a:xfrm>
          <a:prstGeom prst="wedgeRectCallout">
            <a:avLst>
              <a:gd name="adj1" fmla="val -21443"/>
              <a:gd name="adj2" fmla="val 96492"/>
            </a:avLst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grpSp>
        <p:nvGrpSpPr>
          <p:cNvPr id="11" name="Group 10"/>
          <p:cNvGrpSpPr/>
          <p:nvPr/>
        </p:nvGrpSpPr>
        <p:grpSpPr>
          <a:xfrm>
            <a:off x="374075" y="345386"/>
            <a:ext cx="1551708" cy="1452971"/>
            <a:chOff x="360218" y="2052226"/>
            <a:chExt cx="1551709" cy="1452971"/>
          </a:xfrm>
        </p:grpSpPr>
        <p:sp>
          <p:nvSpPr>
            <p:cNvPr id="9" name="12-Point Star 8"/>
            <p:cNvSpPr/>
            <p:nvPr/>
          </p:nvSpPr>
          <p:spPr>
            <a:xfrm>
              <a:off x="360218" y="2052226"/>
              <a:ext cx="1551709" cy="1452971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0" name="Oval 9"/>
            <p:cNvSpPr/>
            <p:nvPr/>
          </p:nvSpPr>
          <p:spPr>
            <a:xfrm>
              <a:off x="602672" y="2273020"/>
              <a:ext cx="1066800" cy="101138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1759527" y="1371668"/>
            <a:ext cx="935147" cy="61862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08378" y="1601710"/>
            <a:ext cx="493604" cy="100213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29466" y="1721729"/>
            <a:ext cx="1765" cy="111845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51290" y="1066859"/>
            <a:ext cx="1210564" cy="10081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790684" y="100148"/>
            <a:ext cx="855536" cy="61879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66254" y="1662470"/>
            <a:ext cx="624729" cy="78978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" y="1394723"/>
            <a:ext cx="534658" cy="20698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937" y="1008573"/>
            <a:ext cx="356809" cy="5828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1939" y="409543"/>
            <a:ext cx="486203" cy="3592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6528" y="42352"/>
            <a:ext cx="190517" cy="43510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143036" y="27046"/>
            <a:ext cx="20889" cy="4211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529963" y="97731"/>
            <a:ext cx="130395" cy="37550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ame 19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03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292" y="498764"/>
            <a:ext cx="2729346" cy="1298557"/>
          </a:xfrm>
          <a:prstGeom prst="flowChartTerminator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540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291" y="2299856"/>
            <a:ext cx="10820402" cy="2740164"/>
          </a:xfrm>
          <a:prstGeom prst="fram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03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33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530036"/>
              </p:ext>
            </p:extLst>
          </p:nvPr>
        </p:nvGraphicFramePr>
        <p:xfrm>
          <a:off x="225734" y="2983041"/>
          <a:ext cx="11706436" cy="28781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920">
                  <a:extLst>
                    <a:ext uri="{9D8B030D-6E8A-4147-A177-3AD203B41FA5}">
                      <a16:colId xmlns:a16="http://schemas.microsoft.com/office/drawing/2014/main" val="2720964715"/>
                    </a:ext>
                  </a:extLst>
                </a:gridCol>
                <a:gridCol w="6299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9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0272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টব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পর্যবেক্ষণ থেকে</a:t>
                      </a:r>
                      <a:r>
                        <a:rPr lang="bn-BD" sz="3600" baseline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প্রাপ্ত তথ্য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966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b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সূর্যের</a:t>
                      </a:r>
                      <a:r>
                        <a:rPr lang="bn-IN" sz="3600" b="0" baseline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আলো ও পানি থাকবে। 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0" dirty="0">
                        <a:solidFill>
                          <a:srgbClr val="C0000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0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সূর্যের</a:t>
                      </a:r>
                      <a:r>
                        <a:rPr lang="bn-IN" sz="3600" b="0" baseline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আলো থাকবে না কিন্তু পানি থাকবে।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0" dirty="0">
                        <a:solidFill>
                          <a:srgbClr val="C0000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863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b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সূর্যের</a:t>
                      </a:r>
                      <a:r>
                        <a:rPr lang="bn-IN" sz="3600" b="0" baseline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আলো থাকবে কিন্তু পানি থাকবে না।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0" dirty="0">
                        <a:solidFill>
                          <a:srgbClr val="C0000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14983" y="329785"/>
            <a:ext cx="6608899" cy="920115"/>
          </a:xfrm>
          <a:prstGeom prst="plaque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6854" y="1528996"/>
            <a:ext cx="884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 দেখানো ছকের মতো খাতায় একটি ছক তৈরি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03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9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7250" y="5162843"/>
            <a:ext cx="6357498" cy="615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n w="0"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ছোলার</a:t>
            </a:r>
            <a:r>
              <a:rPr lang="en-US" sz="3600" dirty="0">
                <a:ln w="0"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চারাগাছসহ</a:t>
            </a:r>
            <a:r>
              <a:rPr lang="en-US" sz="3600" dirty="0">
                <a:ln w="0"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ln w="0"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টব</a:t>
            </a:r>
            <a:r>
              <a:rPr lang="en-US" sz="3600" dirty="0">
                <a:ln w="0"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n w="0"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করি</a:t>
            </a:r>
            <a:r>
              <a:rPr lang="en-US" sz="3600" dirty="0">
                <a:ln w="0"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3438" l="9375" r="60313"/>
                    </a14:imgEffect>
                  </a14:imgLayer>
                </a14:imgProps>
              </a:ext>
            </a:extLst>
          </a:blip>
          <a:srcRect l="14154" r="40846" b="6096"/>
          <a:stretch/>
        </p:blipFill>
        <p:spPr>
          <a:xfrm>
            <a:off x="1356156" y="1831499"/>
            <a:ext cx="1128964" cy="23558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3438" l="9375" r="60313"/>
                    </a14:imgEffect>
                  </a14:imgLayer>
                </a14:imgProps>
              </a:ext>
            </a:extLst>
          </a:blip>
          <a:srcRect l="14154" r="40846" b="6096"/>
          <a:stretch/>
        </p:blipFill>
        <p:spPr>
          <a:xfrm>
            <a:off x="5228043" y="1815038"/>
            <a:ext cx="1128964" cy="2355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3438" l="9375" r="60313"/>
                    </a14:imgEffect>
                  </a14:imgLayer>
                </a14:imgProps>
              </a:ext>
            </a:extLst>
          </a:blip>
          <a:srcRect l="14154" r="40846" b="6096"/>
          <a:stretch/>
        </p:blipFill>
        <p:spPr>
          <a:xfrm>
            <a:off x="9211157" y="1835438"/>
            <a:ext cx="1128964" cy="235587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117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 flipH="1" flipV="1">
            <a:off x="6309355" y="4262511"/>
            <a:ext cx="344661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56156" y="4200230"/>
            <a:ext cx="11289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টব-১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6773" y="4187369"/>
            <a:ext cx="11289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টব-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11157" y="4201166"/>
            <a:ext cx="11289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টব-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104" y="252208"/>
            <a:ext cx="1130912" cy="1107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773" y="252208"/>
            <a:ext cx="1130912" cy="11075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969" y="252208"/>
            <a:ext cx="1130912" cy="11075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7039" y="5177992"/>
            <a:ext cx="9384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টব-২ কাঠের বা মোটা কাগজের তৈরি বাক্সের সাহায্যে ঢেকে দিই।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688233" y="1517687"/>
            <a:ext cx="2319811" cy="2746300"/>
            <a:chOff x="4619515" y="1398399"/>
            <a:chExt cx="2746013" cy="2788969"/>
          </a:xfrm>
        </p:grpSpPr>
        <p:sp>
          <p:nvSpPr>
            <p:cNvPr id="10" name="Cube 9"/>
            <p:cNvSpPr/>
            <p:nvPr/>
          </p:nvSpPr>
          <p:spPr>
            <a:xfrm>
              <a:off x="4619515" y="1441894"/>
              <a:ext cx="2746013" cy="2745474"/>
            </a:xfrm>
            <a:prstGeom prst="cube">
              <a:avLst>
                <a:gd name="adj" fmla="val 24489"/>
              </a:avLst>
            </a:prstGeom>
            <a:solidFill>
              <a:schemeClr val="accent1">
                <a:lumMod val="20000"/>
                <a:lumOff val="80000"/>
                <a:alpha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2136339">
              <a:off x="5466833" y="1398399"/>
              <a:ext cx="1051376" cy="72420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17039" y="5199900"/>
            <a:ext cx="910675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টব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১ ও টব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২ এ প্রতিদিন পানি দেব। টব-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৩ এ পানি দেব না।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AutoShape 2" descr="Image result for boy watering can"/>
          <p:cNvSpPr>
            <a:spLocks noChangeAspect="1" noChangeArrowheads="1"/>
          </p:cNvSpPr>
          <p:nvPr/>
        </p:nvSpPr>
        <p:spPr bwMode="auto">
          <a:xfrm>
            <a:off x="155575" y="-1325563"/>
            <a:ext cx="3810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241" l="0" r="100000">
                        <a14:foregroundMark x1="61597" y1="44503" x2="68061" y2="44503"/>
                        <a14:foregroundMark x1="69582" y1="47120" x2="71863" y2="513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93356" y="274209"/>
            <a:ext cx="3542493" cy="33782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241" l="0" r="100000">
                        <a14:foregroundMark x1="61597" y1="44503" x2="68061" y2="44503"/>
                        <a14:foregroundMark x1="69582" y1="47120" x2="71863" y2="513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732233" y="140225"/>
            <a:ext cx="3547008" cy="338254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68257" y="5181931"/>
            <a:ext cx="80043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কয়েক সপ্তাহ পর তিনটি চারা গাছের বৃদ্ধির তুলনা ক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03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2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5" grpId="1"/>
      <p:bldP spid="18" grpId="0"/>
      <p:bldP spid="18" grpId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217168"/>
              </p:ext>
            </p:extLst>
          </p:nvPr>
        </p:nvGraphicFramePr>
        <p:xfrm>
          <a:off x="225734" y="2983041"/>
          <a:ext cx="11706436" cy="32579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920">
                  <a:extLst>
                    <a:ext uri="{9D8B030D-6E8A-4147-A177-3AD203B41FA5}">
                      <a16:colId xmlns:a16="http://schemas.microsoft.com/office/drawing/2014/main" val="2720964715"/>
                    </a:ext>
                  </a:extLst>
                </a:gridCol>
                <a:gridCol w="6299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9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0272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টব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পর্যবেক্ষণ থেকে</a:t>
                      </a:r>
                      <a:r>
                        <a:rPr lang="bn-BD" sz="3600" baseline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প্রাপ্ত তথ্য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966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b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সূর্যের</a:t>
                      </a:r>
                      <a:r>
                        <a:rPr lang="bn-IN" sz="3200" b="0" baseline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আলো ও পানি থাকবে। 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চারাটি</a:t>
                      </a:r>
                      <a:r>
                        <a:rPr lang="en-US" sz="3200" b="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ভালোভাবে</a:t>
                      </a:r>
                      <a:r>
                        <a:rPr lang="en-US" sz="3200" b="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r>
                        <a:rPr lang="en-US" sz="3200" b="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পাচ্ছে</a:t>
                      </a:r>
                      <a:r>
                        <a:rPr lang="en-US" sz="3200" b="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0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সূর্যের</a:t>
                      </a:r>
                      <a:r>
                        <a:rPr lang="bn-IN" sz="3200" b="0" baseline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আলো থাকবে না কিন্তু পানি থাকবে।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চারাটি</a:t>
                      </a:r>
                      <a:r>
                        <a:rPr lang="en-US" sz="32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ভালভাবে</a:t>
                      </a:r>
                      <a:r>
                        <a:rPr lang="en-US" sz="32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r>
                        <a:rPr lang="en-US" sz="3200" b="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পাচ্ছে</a:t>
                      </a:r>
                      <a:r>
                        <a:rPr lang="en-US" sz="3200" b="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3200" b="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sz="3200" b="0" baseline="0" dirty="0" err="1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কান্ড</a:t>
                      </a:r>
                      <a:r>
                        <a:rPr lang="en-US" sz="3200" b="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="0" baseline="0" dirty="0" err="1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পাতার</a:t>
                      </a:r>
                      <a:r>
                        <a:rPr lang="en-US" sz="3200" b="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রং</a:t>
                      </a:r>
                      <a:r>
                        <a:rPr lang="en-US" sz="3200" b="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হলুদ</a:t>
                      </a:r>
                      <a:r>
                        <a:rPr lang="en-US" sz="3200" b="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হয়েছে</a:t>
                      </a:r>
                      <a:r>
                        <a:rPr lang="en-US" sz="3200" b="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863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b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সূর্যের</a:t>
                      </a:r>
                      <a:r>
                        <a:rPr lang="bn-IN" sz="3200" b="0" baseline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আলো থাকবে কিন্তু পানি থাকবে না।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চারাটি</a:t>
                      </a:r>
                      <a:r>
                        <a:rPr lang="en-US" sz="32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শুকিয়ে</a:t>
                      </a:r>
                      <a:r>
                        <a:rPr lang="en-US" sz="32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গেছে</a:t>
                      </a:r>
                      <a:r>
                        <a:rPr lang="en-US" sz="3200" b="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3200" b="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মরে</a:t>
                      </a:r>
                      <a:r>
                        <a:rPr lang="en-US" sz="3200" b="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গেছে</a:t>
                      </a:r>
                      <a:r>
                        <a:rPr lang="en-US" sz="3200" b="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569" y="824458"/>
            <a:ext cx="5781822" cy="92333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19934"/>
              <a:gd name="connsiteY0" fmla="*/ 0 h 21600"/>
              <a:gd name="connsiteX1" fmla="*/ 18125 w 19934"/>
              <a:gd name="connsiteY1" fmla="*/ 0 h 21600"/>
              <a:gd name="connsiteX2" fmla="*/ 19933 w 19934"/>
              <a:gd name="connsiteY2" fmla="*/ 10098 h 21600"/>
              <a:gd name="connsiteX3" fmla="*/ 18125 w 19934"/>
              <a:gd name="connsiteY3" fmla="*/ 21600 h 21600"/>
              <a:gd name="connsiteX4" fmla="*/ 3475 w 19934"/>
              <a:gd name="connsiteY4" fmla="*/ 21600 h 21600"/>
              <a:gd name="connsiteX5" fmla="*/ 0 w 19934"/>
              <a:gd name="connsiteY5" fmla="*/ 10800 h 21600"/>
              <a:gd name="connsiteX6" fmla="*/ 3475 w 19934"/>
              <a:gd name="connsiteY6" fmla="*/ 0 h 21600"/>
              <a:gd name="connsiteX0" fmla="*/ 1563 w 18022"/>
              <a:gd name="connsiteY0" fmla="*/ 0 h 21600"/>
              <a:gd name="connsiteX1" fmla="*/ 16213 w 18022"/>
              <a:gd name="connsiteY1" fmla="*/ 0 h 21600"/>
              <a:gd name="connsiteX2" fmla="*/ 18021 w 18022"/>
              <a:gd name="connsiteY2" fmla="*/ 10098 h 21600"/>
              <a:gd name="connsiteX3" fmla="*/ 16213 w 18022"/>
              <a:gd name="connsiteY3" fmla="*/ 21600 h 21600"/>
              <a:gd name="connsiteX4" fmla="*/ 1563 w 18022"/>
              <a:gd name="connsiteY4" fmla="*/ 21600 h 21600"/>
              <a:gd name="connsiteX5" fmla="*/ 33 w 18022"/>
              <a:gd name="connsiteY5" fmla="*/ 11502 h 21600"/>
              <a:gd name="connsiteX6" fmla="*/ 1563 w 18022"/>
              <a:gd name="connsiteY6" fmla="*/ 0 h 21600"/>
              <a:gd name="connsiteX0" fmla="*/ 1563 w 18762"/>
              <a:gd name="connsiteY0" fmla="*/ 0 h 21600"/>
              <a:gd name="connsiteX1" fmla="*/ 16213 w 18762"/>
              <a:gd name="connsiteY1" fmla="*/ 0 h 21600"/>
              <a:gd name="connsiteX2" fmla="*/ 18762 w 18762"/>
              <a:gd name="connsiteY2" fmla="*/ 10098 h 21600"/>
              <a:gd name="connsiteX3" fmla="*/ 16213 w 18762"/>
              <a:gd name="connsiteY3" fmla="*/ 21600 h 21600"/>
              <a:gd name="connsiteX4" fmla="*/ 1563 w 18762"/>
              <a:gd name="connsiteY4" fmla="*/ 21600 h 21600"/>
              <a:gd name="connsiteX5" fmla="*/ 33 w 18762"/>
              <a:gd name="connsiteY5" fmla="*/ 11502 h 21600"/>
              <a:gd name="connsiteX6" fmla="*/ 1563 w 18762"/>
              <a:gd name="connsiteY6" fmla="*/ 0 h 21600"/>
              <a:gd name="connsiteX0" fmla="*/ 2502 w 19701"/>
              <a:gd name="connsiteY0" fmla="*/ 0 h 21600"/>
              <a:gd name="connsiteX1" fmla="*/ 17152 w 19701"/>
              <a:gd name="connsiteY1" fmla="*/ 0 h 21600"/>
              <a:gd name="connsiteX2" fmla="*/ 19701 w 19701"/>
              <a:gd name="connsiteY2" fmla="*/ 10098 h 21600"/>
              <a:gd name="connsiteX3" fmla="*/ 17152 w 19701"/>
              <a:gd name="connsiteY3" fmla="*/ 21600 h 21600"/>
              <a:gd name="connsiteX4" fmla="*/ 2502 w 19701"/>
              <a:gd name="connsiteY4" fmla="*/ 21600 h 21600"/>
              <a:gd name="connsiteX5" fmla="*/ 0 w 19701"/>
              <a:gd name="connsiteY5" fmla="*/ 11502 h 21600"/>
              <a:gd name="connsiteX6" fmla="*/ 2502 w 19701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1" h="21600">
                <a:moveTo>
                  <a:pt x="2502" y="0"/>
                </a:moveTo>
                <a:lnTo>
                  <a:pt x="17152" y="0"/>
                </a:lnTo>
                <a:cubicBezTo>
                  <a:pt x="19071" y="0"/>
                  <a:pt x="19701" y="4133"/>
                  <a:pt x="19701" y="10098"/>
                </a:cubicBezTo>
                <a:cubicBezTo>
                  <a:pt x="19701" y="16063"/>
                  <a:pt x="19071" y="21600"/>
                  <a:pt x="17152" y="21600"/>
                </a:cubicBezTo>
                <a:lnTo>
                  <a:pt x="2502" y="21600"/>
                </a:lnTo>
                <a:cubicBezTo>
                  <a:pt x="583" y="21600"/>
                  <a:pt x="0" y="17467"/>
                  <a:pt x="0" y="11502"/>
                </a:cubicBezTo>
                <a:cubicBezTo>
                  <a:pt x="0" y="5537"/>
                  <a:pt x="583" y="0"/>
                  <a:pt x="2502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 থেকে প্রাপ্ত তথ্যঃ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03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25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5"/>
          <a:stretch/>
        </p:blipFill>
        <p:spPr>
          <a:xfrm>
            <a:off x="330591" y="2167011"/>
            <a:ext cx="4572000" cy="3389728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6430" y="1426268"/>
            <a:ext cx="1983545" cy="707886"/>
          </a:xfrm>
          <a:custGeom>
            <a:avLst/>
            <a:gdLst>
              <a:gd name="connsiteX0" fmla="*/ 0 w 1997611"/>
              <a:gd name="connsiteY0" fmla="*/ 286708 h 1720215"/>
              <a:gd name="connsiteX1" fmla="*/ 286708 w 1997611"/>
              <a:gd name="connsiteY1" fmla="*/ 0 h 1720215"/>
              <a:gd name="connsiteX2" fmla="*/ 1710903 w 1997611"/>
              <a:gd name="connsiteY2" fmla="*/ 0 h 1720215"/>
              <a:gd name="connsiteX3" fmla="*/ 1997611 w 1997611"/>
              <a:gd name="connsiteY3" fmla="*/ 286708 h 1720215"/>
              <a:gd name="connsiteX4" fmla="*/ 1997611 w 1997611"/>
              <a:gd name="connsiteY4" fmla="*/ 1433507 h 1720215"/>
              <a:gd name="connsiteX5" fmla="*/ 1710903 w 1997611"/>
              <a:gd name="connsiteY5" fmla="*/ 1720215 h 1720215"/>
              <a:gd name="connsiteX6" fmla="*/ 286708 w 1997611"/>
              <a:gd name="connsiteY6" fmla="*/ 1720215 h 1720215"/>
              <a:gd name="connsiteX7" fmla="*/ 0 w 1997611"/>
              <a:gd name="connsiteY7" fmla="*/ 1433507 h 1720215"/>
              <a:gd name="connsiteX8" fmla="*/ 0 w 1997611"/>
              <a:gd name="connsiteY8" fmla="*/ 286708 h 1720215"/>
              <a:gd name="connsiteX0" fmla="*/ 0 w 1997611"/>
              <a:gd name="connsiteY0" fmla="*/ 286708 h 1720215"/>
              <a:gd name="connsiteX1" fmla="*/ 286708 w 1997611"/>
              <a:gd name="connsiteY1" fmla="*/ 0 h 1720215"/>
              <a:gd name="connsiteX2" fmla="*/ 1710903 w 1997611"/>
              <a:gd name="connsiteY2" fmla="*/ 0 h 1720215"/>
              <a:gd name="connsiteX3" fmla="*/ 1997611 w 1997611"/>
              <a:gd name="connsiteY3" fmla="*/ 286708 h 1720215"/>
              <a:gd name="connsiteX4" fmla="*/ 1969476 w 1997611"/>
              <a:gd name="connsiteY4" fmla="*/ 829994 h 1720215"/>
              <a:gd name="connsiteX5" fmla="*/ 1997611 w 1997611"/>
              <a:gd name="connsiteY5" fmla="*/ 1433507 h 1720215"/>
              <a:gd name="connsiteX6" fmla="*/ 1710903 w 1997611"/>
              <a:gd name="connsiteY6" fmla="*/ 1720215 h 1720215"/>
              <a:gd name="connsiteX7" fmla="*/ 286708 w 1997611"/>
              <a:gd name="connsiteY7" fmla="*/ 1720215 h 1720215"/>
              <a:gd name="connsiteX8" fmla="*/ 0 w 1997611"/>
              <a:gd name="connsiteY8" fmla="*/ 1433507 h 1720215"/>
              <a:gd name="connsiteX9" fmla="*/ 0 w 1997611"/>
              <a:gd name="connsiteY9" fmla="*/ 286708 h 1720215"/>
              <a:gd name="connsiteX0" fmla="*/ 0 w 1997611"/>
              <a:gd name="connsiteY0" fmla="*/ 286708 h 1720215"/>
              <a:gd name="connsiteX1" fmla="*/ 286708 w 1997611"/>
              <a:gd name="connsiteY1" fmla="*/ 0 h 1720215"/>
              <a:gd name="connsiteX2" fmla="*/ 1710903 w 1997611"/>
              <a:gd name="connsiteY2" fmla="*/ 0 h 1720215"/>
              <a:gd name="connsiteX3" fmla="*/ 1997611 w 1997611"/>
              <a:gd name="connsiteY3" fmla="*/ 286708 h 1720215"/>
              <a:gd name="connsiteX4" fmla="*/ 1969476 w 1997611"/>
              <a:gd name="connsiteY4" fmla="*/ 829994 h 1720215"/>
              <a:gd name="connsiteX5" fmla="*/ 1997611 w 1997611"/>
              <a:gd name="connsiteY5" fmla="*/ 1433507 h 1720215"/>
              <a:gd name="connsiteX6" fmla="*/ 1753106 w 1997611"/>
              <a:gd name="connsiteY6" fmla="*/ 1706147 h 1720215"/>
              <a:gd name="connsiteX7" fmla="*/ 286708 w 1997611"/>
              <a:gd name="connsiteY7" fmla="*/ 1720215 h 1720215"/>
              <a:gd name="connsiteX8" fmla="*/ 0 w 1997611"/>
              <a:gd name="connsiteY8" fmla="*/ 1433507 h 1720215"/>
              <a:gd name="connsiteX9" fmla="*/ 0 w 1997611"/>
              <a:gd name="connsiteY9" fmla="*/ 286708 h 172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7611" h="1720215">
                <a:moveTo>
                  <a:pt x="0" y="286708"/>
                </a:moveTo>
                <a:cubicBezTo>
                  <a:pt x="158344" y="286708"/>
                  <a:pt x="286708" y="158344"/>
                  <a:pt x="286708" y="0"/>
                </a:cubicBezTo>
                <a:lnTo>
                  <a:pt x="1710903" y="0"/>
                </a:lnTo>
                <a:cubicBezTo>
                  <a:pt x="1710903" y="158344"/>
                  <a:pt x="1839267" y="286708"/>
                  <a:pt x="1997611" y="286708"/>
                </a:cubicBezTo>
                <a:cubicBezTo>
                  <a:pt x="1992922" y="481871"/>
                  <a:pt x="1974165" y="634831"/>
                  <a:pt x="1969476" y="829994"/>
                </a:cubicBezTo>
                <a:cubicBezTo>
                  <a:pt x="1974165" y="1017097"/>
                  <a:pt x="1992922" y="1246404"/>
                  <a:pt x="1997611" y="1433507"/>
                </a:cubicBezTo>
                <a:cubicBezTo>
                  <a:pt x="1839267" y="1433507"/>
                  <a:pt x="1753106" y="1547803"/>
                  <a:pt x="1753106" y="1706147"/>
                </a:cubicBezTo>
                <a:lnTo>
                  <a:pt x="286708" y="1720215"/>
                </a:lnTo>
                <a:cubicBezTo>
                  <a:pt x="286708" y="1561871"/>
                  <a:pt x="158344" y="1433507"/>
                  <a:pt x="0" y="1433507"/>
                </a:cubicBezTo>
                <a:lnTo>
                  <a:pt x="0" y="286708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দলে</a:t>
            </a:r>
            <a:r>
              <a:rPr lang="en-US" sz="4000" b="1" dirty="0"/>
              <a:t> </a:t>
            </a:r>
            <a:r>
              <a:rPr lang="en-US" sz="4000" b="1" dirty="0" err="1"/>
              <a:t>কাজঃ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0474" y="379828"/>
            <a:ext cx="6949440" cy="175432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19934"/>
              <a:gd name="connsiteY0" fmla="*/ 0 h 21600"/>
              <a:gd name="connsiteX1" fmla="*/ 18125 w 19934"/>
              <a:gd name="connsiteY1" fmla="*/ 0 h 21600"/>
              <a:gd name="connsiteX2" fmla="*/ 19933 w 19934"/>
              <a:gd name="connsiteY2" fmla="*/ 10098 h 21600"/>
              <a:gd name="connsiteX3" fmla="*/ 18125 w 19934"/>
              <a:gd name="connsiteY3" fmla="*/ 21600 h 21600"/>
              <a:gd name="connsiteX4" fmla="*/ 3475 w 19934"/>
              <a:gd name="connsiteY4" fmla="*/ 21600 h 21600"/>
              <a:gd name="connsiteX5" fmla="*/ 0 w 19934"/>
              <a:gd name="connsiteY5" fmla="*/ 10800 h 21600"/>
              <a:gd name="connsiteX6" fmla="*/ 3475 w 19934"/>
              <a:gd name="connsiteY6" fmla="*/ 0 h 21600"/>
              <a:gd name="connsiteX0" fmla="*/ 1563 w 18022"/>
              <a:gd name="connsiteY0" fmla="*/ 0 h 21600"/>
              <a:gd name="connsiteX1" fmla="*/ 16213 w 18022"/>
              <a:gd name="connsiteY1" fmla="*/ 0 h 21600"/>
              <a:gd name="connsiteX2" fmla="*/ 18021 w 18022"/>
              <a:gd name="connsiteY2" fmla="*/ 10098 h 21600"/>
              <a:gd name="connsiteX3" fmla="*/ 16213 w 18022"/>
              <a:gd name="connsiteY3" fmla="*/ 21600 h 21600"/>
              <a:gd name="connsiteX4" fmla="*/ 1563 w 18022"/>
              <a:gd name="connsiteY4" fmla="*/ 21600 h 21600"/>
              <a:gd name="connsiteX5" fmla="*/ 33 w 18022"/>
              <a:gd name="connsiteY5" fmla="*/ 11502 h 21600"/>
              <a:gd name="connsiteX6" fmla="*/ 1563 w 18022"/>
              <a:gd name="connsiteY6" fmla="*/ 0 h 21600"/>
              <a:gd name="connsiteX0" fmla="*/ 1563 w 18762"/>
              <a:gd name="connsiteY0" fmla="*/ 0 h 21600"/>
              <a:gd name="connsiteX1" fmla="*/ 16213 w 18762"/>
              <a:gd name="connsiteY1" fmla="*/ 0 h 21600"/>
              <a:gd name="connsiteX2" fmla="*/ 18762 w 18762"/>
              <a:gd name="connsiteY2" fmla="*/ 10098 h 21600"/>
              <a:gd name="connsiteX3" fmla="*/ 16213 w 18762"/>
              <a:gd name="connsiteY3" fmla="*/ 21600 h 21600"/>
              <a:gd name="connsiteX4" fmla="*/ 1563 w 18762"/>
              <a:gd name="connsiteY4" fmla="*/ 21600 h 21600"/>
              <a:gd name="connsiteX5" fmla="*/ 33 w 18762"/>
              <a:gd name="connsiteY5" fmla="*/ 11502 h 21600"/>
              <a:gd name="connsiteX6" fmla="*/ 1563 w 18762"/>
              <a:gd name="connsiteY6" fmla="*/ 0 h 21600"/>
              <a:gd name="connsiteX0" fmla="*/ 2502 w 19701"/>
              <a:gd name="connsiteY0" fmla="*/ 0 h 21600"/>
              <a:gd name="connsiteX1" fmla="*/ 17152 w 19701"/>
              <a:gd name="connsiteY1" fmla="*/ 0 h 21600"/>
              <a:gd name="connsiteX2" fmla="*/ 19701 w 19701"/>
              <a:gd name="connsiteY2" fmla="*/ 10098 h 21600"/>
              <a:gd name="connsiteX3" fmla="*/ 17152 w 19701"/>
              <a:gd name="connsiteY3" fmla="*/ 21600 h 21600"/>
              <a:gd name="connsiteX4" fmla="*/ 2502 w 19701"/>
              <a:gd name="connsiteY4" fmla="*/ 21600 h 21600"/>
              <a:gd name="connsiteX5" fmla="*/ 0 w 19701"/>
              <a:gd name="connsiteY5" fmla="*/ 11502 h 21600"/>
              <a:gd name="connsiteX6" fmla="*/ 2502 w 19701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1" h="21600">
                <a:moveTo>
                  <a:pt x="2502" y="0"/>
                </a:moveTo>
                <a:lnTo>
                  <a:pt x="17152" y="0"/>
                </a:lnTo>
                <a:cubicBezTo>
                  <a:pt x="19071" y="0"/>
                  <a:pt x="19701" y="4133"/>
                  <a:pt x="19701" y="10098"/>
                </a:cubicBezTo>
                <a:cubicBezTo>
                  <a:pt x="19701" y="16063"/>
                  <a:pt x="19071" y="21600"/>
                  <a:pt x="17152" y="21600"/>
                </a:cubicBezTo>
                <a:lnTo>
                  <a:pt x="2502" y="21600"/>
                </a:lnTo>
                <a:cubicBezTo>
                  <a:pt x="583" y="21600"/>
                  <a:pt x="0" y="17467"/>
                  <a:pt x="0" y="11502"/>
                </a:cubicBezTo>
                <a:cubicBezTo>
                  <a:pt x="0" y="5537"/>
                  <a:pt x="583" y="0"/>
                  <a:pt x="2502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 থেকে প্রাপ্ত তথ্যের আলোকে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করে নিচের প্রশ্নগুলোর উত্তর তৈরি করো।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39759" y="2288902"/>
            <a:ext cx="102520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90978" y="2771335"/>
            <a:ext cx="6682154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১নং দলঃ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টব-১ এবং টব-২ এর মধ্যে কোন কোন উপাদানের পার্থক্য রয়েছে?</a:t>
            </a:r>
          </a:p>
          <a:p>
            <a:pPr algn="just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২নং দলঃ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টব-১ এবং টব-২ এর মধ্যে কোনটিতে ছোলার চারা ভালো বৃদ্ধি পেয়েছে? কেন?</a:t>
            </a:r>
          </a:p>
          <a:p>
            <a:pPr algn="just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৩নং দলঃ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টব-১ এবং টব-৩ এর মধ্যে কোন কোন উপাদানের পার্থক্য রয়েছে?</a:t>
            </a:r>
          </a:p>
          <a:p>
            <a:pPr algn="just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৪নং দলঃ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টব-১ এবং টব-৩ এর মধ্যে কোনটিতে ছোলার চারা ভালো বৃদ্ধি পেয়েছে? কেন?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03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26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471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DPE</cp:lastModifiedBy>
  <cp:revision>57</cp:revision>
  <dcterms:created xsi:type="dcterms:W3CDTF">2020-01-10T14:08:17Z</dcterms:created>
  <dcterms:modified xsi:type="dcterms:W3CDTF">2020-01-22T08:37:06Z</dcterms:modified>
</cp:coreProperties>
</file>