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8" r:id="rId4"/>
    <p:sldId id="260" r:id="rId5"/>
    <p:sldId id="261" r:id="rId6"/>
    <p:sldId id="262" r:id="rId7"/>
    <p:sldId id="281" r:id="rId8"/>
    <p:sldId id="263" r:id="rId9"/>
    <p:sldId id="282" r:id="rId10"/>
    <p:sldId id="264" r:id="rId11"/>
    <p:sldId id="266" r:id="rId12"/>
    <p:sldId id="280" r:id="rId13"/>
    <p:sldId id="265" r:id="rId14"/>
    <p:sldId id="283" r:id="rId15"/>
    <p:sldId id="269" r:id="rId16"/>
    <p:sldId id="279" r:id="rId17"/>
    <p:sldId id="270" r:id="rId18"/>
    <p:sldId id="272" r:id="rId19"/>
    <p:sldId id="275" r:id="rId20"/>
    <p:sldId id="276" r:id="rId21"/>
    <p:sldId id="277" r:id="rId22"/>
    <p:sldId id="278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-798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372B042-1CE7-48E6-BB76-6AEB9C86392B}" type="doc">
      <dgm:prSet loTypeId="urn:microsoft.com/office/officeart/2005/8/layout/chart3" loCatId="relationship" qsTypeId="urn:microsoft.com/office/officeart/2005/8/quickstyle/simple1" qsCatId="simple" csTypeId="urn:microsoft.com/office/officeart/2005/8/colors/accent1_2" csCatId="accent1" phldr="1"/>
      <dgm:spPr/>
    </dgm:pt>
    <dgm:pt modelId="{4AAD7FE6-5944-48D9-AD54-600427FF2276}">
      <dgm:prSet phldrT="[Text]"/>
      <dgm:spPr>
        <a:solidFill>
          <a:srgbClr val="00B050"/>
        </a:solidFill>
      </dgm:spPr>
      <dgm:t>
        <a:bodyPr/>
        <a:lstStyle/>
        <a:p>
          <a:r>
            <a:rPr lang="bn-IN" dirty="0" smtClean="0"/>
            <a:t>২০ভাগ</a:t>
          </a:r>
        </a:p>
        <a:p>
          <a:r>
            <a:rPr lang="bn-IN" dirty="0" smtClean="0"/>
            <a:t>কৃষি</a:t>
          </a:r>
          <a:endParaRPr lang="en-US" dirty="0"/>
        </a:p>
      </dgm:t>
    </dgm:pt>
    <dgm:pt modelId="{E0FC1136-1FC7-4394-ABD8-44D934AFDDC6}" type="parTrans" cxnId="{AB6396C8-CFE4-4BE1-BAEF-B2FBB137B393}">
      <dgm:prSet/>
      <dgm:spPr/>
      <dgm:t>
        <a:bodyPr/>
        <a:lstStyle/>
        <a:p>
          <a:endParaRPr lang="en-US"/>
        </a:p>
      </dgm:t>
    </dgm:pt>
    <dgm:pt modelId="{2B88D861-FEAF-4467-8AE7-E381B3E8C349}" type="sibTrans" cxnId="{AB6396C8-CFE4-4BE1-BAEF-B2FBB137B393}">
      <dgm:prSet/>
      <dgm:spPr/>
      <dgm:t>
        <a:bodyPr/>
        <a:lstStyle/>
        <a:p>
          <a:endParaRPr lang="en-US"/>
        </a:p>
      </dgm:t>
    </dgm:pt>
    <dgm:pt modelId="{9BAB140E-069D-4C3B-A0E9-A3EC8C2DF1D5}">
      <dgm:prSet phldrT="[Text]"/>
      <dgm:spPr/>
      <dgm:t>
        <a:bodyPr/>
        <a:lstStyle/>
        <a:p>
          <a:r>
            <a:rPr lang="bn-IN" dirty="0" smtClean="0"/>
            <a:t>মোট অর্থনীতির</a:t>
          </a:r>
        </a:p>
        <a:p>
          <a:r>
            <a:rPr lang="bn-IN" dirty="0" smtClean="0"/>
            <a:t>(১০০%)</a:t>
          </a:r>
          <a:endParaRPr lang="en-US" dirty="0"/>
        </a:p>
      </dgm:t>
    </dgm:pt>
    <dgm:pt modelId="{39668B53-2A08-4521-B5A2-9513CA54EF1F}" type="parTrans" cxnId="{04B4CC6F-6D62-40CD-B313-6B3DB2208B01}">
      <dgm:prSet/>
      <dgm:spPr/>
      <dgm:t>
        <a:bodyPr/>
        <a:lstStyle/>
        <a:p>
          <a:endParaRPr lang="en-US"/>
        </a:p>
      </dgm:t>
    </dgm:pt>
    <dgm:pt modelId="{DCC582F1-6C37-4F06-A345-777D11B28390}" type="sibTrans" cxnId="{04B4CC6F-6D62-40CD-B313-6B3DB2208B01}">
      <dgm:prSet/>
      <dgm:spPr/>
      <dgm:t>
        <a:bodyPr/>
        <a:lstStyle/>
        <a:p>
          <a:endParaRPr lang="en-US"/>
        </a:p>
      </dgm:t>
    </dgm:pt>
    <dgm:pt modelId="{A5047EE3-981B-431A-BD6E-3B550689D883}" type="pres">
      <dgm:prSet presAssocID="{F372B042-1CE7-48E6-BB76-6AEB9C86392B}" presName="compositeShape" presStyleCnt="0">
        <dgm:presLayoutVars>
          <dgm:chMax val="7"/>
          <dgm:dir/>
          <dgm:resizeHandles val="exact"/>
        </dgm:presLayoutVars>
      </dgm:prSet>
      <dgm:spPr/>
    </dgm:pt>
    <dgm:pt modelId="{5A718B87-6085-4825-906E-D362186B5CF1}" type="pres">
      <dgm:prSet presAssocID="{F372B042-1CE7-48E6-BB76-6AEB9C86392B}" presName="wedge1" presStyleLbl="node1" presStyleIdx="0" presStyleCnt="2"/>
      <dgm:spPr/>
      <dgm:t>
        <a:bodyPr/>
        <a:lstStyle/>
        <a:p>
          <a:endParaRPr lang="en-US"/>
        </a:p>
      </dgm:t>
    </dgm:pt>
    <dgm:pt modelId="{A097C3B3-F13B-4982-824B-960FBE5F2B63}" type="pres">
      <dgm:prSet presAssocID="{F372B042-1CE7-48E6-BB76-6AEB9C86392B}" presName="wedge1Tx" presStyleLbl="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B721F3A-FFA2-4BD0-A5BC-407CA34B496B}" type="pres">
      <dgm:prSet presAssocID="{F372B042-1CE7-48E6-BB76-6AEB9C86392B}" presName="wedge2" presStyleLbl="node1" presStyleIdx="1" presStyleCnt="2" custScaleX="123634" custScaleY="116579"/>
      <dgm:spPr/>
      <dgm:t>
        <a:bodyPr/>
        <a:lstStyle/>
        <a:p>
          <a:endParaRPr lang="en-US"/>
        </a:p>
      </dgm:t>
    </dgm:pt>
    <dgm:pt modelId="{44DB7A77-7D0E-4106-A1E9-646F59552628}" type="pres">
      <dgm:prSet presAssocID="{F372B042-1CE7-48E6-BB76-6AEB9C86392B}" presName="wedge2Tx" presStyleLbl="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07B57A1-A5D1-496D-8359-1C413919556A}" type="presOf" srcId="{4AAD7FE6-5944-48D9-AD54-600427FF2276}" destId="{5A718B87-6085-4825-906E-D362186B5CF1}" srcOrd="0" destOrd="0" presId="urn:microsoft.com/office/officeart/2005/8/layout/chart3"/>
    <dgm:cxn modelId="{7AEFE0C4-A07F-4320-A978-20432F54289C}" type="presOf" srcId="{9BAB140E-069D-4C3B-A0E9-A3EC8C2DF1D5}" destId="{44DB7A77-7D0E-4106-A1E9-646F59552628}" srcOrd="1" destOrd="0" presId="urn:microsoft.com/office/officeart/2005/8/layout/chart3"/>
    <dgm:cxn modelId="{9636F75E-61D4-4D9F-96B3-33BFC5C0197C}" type="presOf" srcId="{9BAB140E-069D-4C3B-A0E9-A3EC8C2DF1D5}" destId="{FB721F3A-FFA2-4BD0-A5BC-407CA34B496B}" srcOrd="0" destOrd="0" presId="urn:microsoft.com/office/officeart/2005/8/layout/chart3"/>
    <dgm:cxn modelId="{04B4CC6F-6D62-40CD-B313-6B3DB2208B01}" srcId="{F372B042-1CE7-48E6-BB76-6AEB9C86392B}" destId="{9BAB140E-069D-4C3B-A0E9-A3EC8C2DF1D5}" srcOrd="1" destOrd="0" parTransId="{39668B53-2A08-4521-B5A2-9513CA54EF1F}" sibTransId="{DCC582F1-6C37-4F06-A345-777D11B28390}"/>
    <dgm:cxn modelId="{AB6396C8-CFE4-4BE1-BAEF-B2FBB137B393}" srcId="{F372B042-1CE7-48E6-BB76-6AEB9C86392B}" destId="{4AAD7FE6-5944-48D9-AD54-600427FF2276}" srcOrd="0" destOrd="0" parTransId="{E0FC1136-1FC7-4394-ABD8-44D934AFDDC6}" sibTransId="{2B88D861-FEAF-4467-8AE7-E381B3E8C349}"/>
    <dgm:cxn modelId="{6F21C136-B501-4AA8-BA67-0965A61457E2}" type="presOf" srcId="{F372B042-1CE7-48E6-BB76-6AEB9C86392B}" destId="{A5047EE3-981B-431A-BD6E-3B550689D883}" srcOrd="0" destOrd="0" presId="urn:microsoft.com/office/officeart/2005/8/layout/chart3"/>
    <dgm:cxn modelId="{7CBA16C9-E6CB-4C59-B21A-0DC4A7F75B62}" type="presOf" srcId="{4AAD7FE6-5944-48D9-AD54-600427FF2276}" destId="{A097C3B3-F13B-4982-824B-960FBE5F2B63}" srcOrd="1" destOrd="0" presId="urn:microsoft.com/office/officeart/2005/8/layout/chart3"/>
    <dgm:cxn modelId="{DB41AD28-2516-4D54-A6AB-425ED1F744C2}" type="presParOf" srcId="{A5047EE3-981B-431A-BD6E-3B550689D883}" destId="{5A718B87-6085-4825-906E-D362186B5CF1}" srcOrd="0" destOrd="0" presId="urn:microsoft.com/office/officeart/2005/8/layout/chart3"/>
    <dgm:cxn modelId="{1167DA42-5EBA-415E-8FE9-7B7BEEFD499B}" type="presParOf" srcId="{A5047EE3-981B-431A-BD6E-3B550689D883}" destId="{A097C3B3-F13B-4982-824B-960FBE5F2B63}" srcOrd="1" destOrd="0" presId="urn:microsoft.com/office/officeart/2005/8/layout/chart3"/>
    <dgm:cxn modelId="{08C39266-16C2-4667-9C2C-24AF21B628E4}" type="presParOf" srcId="{A5047EE3-981B-431A-BD6E-3B550689D883}" destId="{FB721F3A-FFA2-4BD0-A5BC-407CA34B496B}" srcOrd="2" destOrd="0" presId="urn:microsoft.com/office/officeart/2005/8/layout/chart3"/>
    <dgm:cxn modelId="{C67C02E0-6215-4B73-A937-793DFD4B496C}" type="presParOf" srcId="{A5047EE3-981B-431A-BD6E-3B550689D883}" destId="{44DB7A77-7D0E-4106-A1E9-646F59552628}" srcOrd="3" destOrd="0" presId="urn:microsoft.com/office/officeart/2005/8/layout/char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A718B87-6085-4825-906E-D362186B5CF1}">
      <dsp:nvSpPr>
        <dsp:cNvPr id="0" name=""/>
        <dsp:cNvSpPr/>
      </dsp:nvSpPr>
      <dsp:spPr>
        <a:xfrm>
          <a:off x="2218728" y="216192"/>
          <a:ext cx="2270021" cy="2270021"/>
        </a:xfrm>
        <a:prstGeom prst="pie">
          <a:avLst>
            <a:gd name="adj1" fmla="val 16200000"/>
            <a:gd name="adj2" fmla="val 5400000"/>
          </a:avLst>
        </a:prstGeom>
        <a:solidFill>
          <a:srgbClr val="00B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400" kern="1200" dirty="0" smtClean="0"/>
            <a:t>২০ভাগ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400" kern="1200" dirty="0" smtClean="0"/>
            <a:t>কৃষি</a:t>
          </a:r>
          <a:endParaRPr lang="en-US" sz="2400" kern="1200" dirty="0"/>
        </a:p>
      </dsp:txBody>
      <dsp:txXfrm>
        <a:off x="3353739" y="553993"/>
        <a:ext cx="797210" cy="1594420"/>
      </dsp:txXfrm>
    </dsp:sp>
    <dsp:sp modelId="{FB721F3A-FFA2-4BD0-A5BC-407CA34B496B}">
      <dsp:nvSpPr>
        <dsp:cNvPr id="0" name=""/>
        <dsp:cNvSpPr/>
      </dsp:nvSpPr>
      <dsp:spPr>
        <a:xfrm>
          <a:off x="1896431" y="28019"/>
          <a:ext cx="2806518" cy="2646368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400" kern="1200" dirty="0" smtClean="0"/>
            <a:t>মোট অর্থনীতির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400" kern="1200" dirty="0" smtClean="0"/>
            <a:t>(১০০%)</a:t>
          </a:r>
          <a:endParaRPr lang="en-US" sz="2400" kern="1200" dirty="0"/>
        </a:p>
      </dsp:txBody>
      <dsp:txXfrm>
        <a:off x="2297362" y="421823"/>
        <a:ext cx="985622" cy="185875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art3">
  <dgm:title val=""/>
  <dgm:desc val=""/>
  <dgm:catLst>
    <dgm:cat type="relationship" pri="27000"/>
    <dgm:cat type="cycle" pri="8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presOf/>
    <dgm:shape xmlns:r="http://schemas.openxmlformats.org/officeDocument/2006/relationships" r:blip="">
      <dgm:adjLst/>
    </dgm:shape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205"/>
          <dgm:constr type="t" for="ch" forName="wedge1Tx" refType="h" fact="0.205"/>
          <dgm:constr type="w" for="ch" forName="wedge1Tx" refType="w" fact="0.59"/>
          <dgm:constr type="h" for="ch" forName="wedge1Tx" refType="h" fact="0.59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52"/>
          <dgm:constr type="t" for="ch" forName="wedge1Tx" refType="h" fact="0.205"/>
          <dgm:constr type="w" for="ch" forName="wedge1Tx" refType="w" fact="0.295"/>
          <dgm:constr type="h" for="ch" forName="wedge1Tx" refType="h" fact="0.59"/>
          <dgm:constr type="l" for="ch" forName="wedge2" refType="w" fact="0.08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wedge2Tx" refType="w" fact="0.2"/>
          <dgm:constr type="t" for="ch" forName="wedge2Tx" refType="h" fact="0.205"/>
          <dgm:constr type="w" for="ch" forName="wedge2Tx" refType="w" fact="0.295"/>
          <dgm:constr type="h" for="ch" forName="wedge2Tx" refType="h" fact="0.59"/>
          <dgm:constr type="primFontSz" for="ch" ptType="node" op="equ"/>
        </dgm:constrLst>
      </dgm:if>
      <dgm:if name="Name3" axis="ch" ptType="node" func="cnt" op="equ" val="3">
        <dgm:choose name="Name4">
          <dgm:if name="Name5" func="var" arg="dir" op="equ" val="norm">
            <dgm:constrLst>
              <dgm:constr type="l" for="ch" forName="wedge1" refType="w" fact="0.1233"/>
              <dgm:constr type="t" for="ch" forName="wedge1" refType="w" fact="0.055"/>
              <dgm:constr type="w" for="ch" forName="wedge1" refType="w" fact="0.84"/>
              <dgm:constr type="h" for="ch" forName="wedge1" refType="h" fact="0.84"/>
              <dgm:constr type="l" for="ch" forName="wedge1Tx" refType="w" fact="0.58"/>
              <dgm:constr type="t" for="ch" forName="wedge1Tx" refType="h" fact="0.21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"/>
              <dgm:constr type="t" for="ch" forName="wedge3Tx" refType="h" fact="0.245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if>
          <dgm:else name="Name6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45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367"/>
              <dgm:constr type="t" for="ch" forName="wedge3" refType="w" fact="0.055"/>
              <dgm:constr type="w" for="ch" forName="wedge3" refType="w" fact="0.84"/>
              <dgm:constr type="h" for="ch" forName="wedge3" refType="h" fact="0.84"/>
              <dgm:constr type="l" for="ch" forName="wedge3Tx" refType="w" fact="0.14"/>
              <dgm:constr type="t" for="ch" forName="wedge3Tx" refType="h" fact="0.21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else>
        </dgm:choose>
      </dgm:if>
      <dgm:if name="Name7" axis="ch" ptType="node" func="cnt" op="equ" val="4">
        <dgm:choose name="Name8">
          <dgm:if name="Name9" func="var" arg="dir" op="equ" val="norm">
            <dgm:constrLst>
              <dgm:constr type="l" for="ch" forName="wedge1" refType="w" fact="0.1154"/>
              <dgm:constr type="t" for="ch" forName="wedge1" refType="w" fact="0.0446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75"/>
              <dgm:constr type="t" for="ch" forName="wedge4Tx" refType="h" fact="0.235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if>
          <dgm:else name="Name10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5"/>
              <dgm:constr type="t" for="ch" forName="wedge1Tx" refType="h" fact="0.235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446"/>
              <dgm:constr type="t" for="ch" forName="wedge4" refType="h" fact="0.0446"/>
              <dgm:constr type="w" for="ch" forName="wedge4" refType="w" fact="0.84"/>
              <dgm:constr type="h" for="ch" forName="wedge4" refType="h" fact="0.84"/>
              <dgm:constr type="l" for="ch" forName="wedge4Tx" refType="w" fact="0.145"/>
              <dgm:constr type="t" for="ch" forName="wedge4Tx" refType="h" fact="0.2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else>
        </dgm:choose>
      </dgm:if>
      <dgm:if name="Name11" axis="ch" ptType="node" func="cnt" op="equ" val="5">
        <dgm:choose name="Name12">
          <dgm:if name="Name13" func="var" arg="dir" op="equ" val="norm">
            <dgm:constrLst>
              <dgm:constr type="l" for="ch" forName="wedge1" refType="w" fact="0.1094"/>
              <dgm:constr type="t" for="ch" forName="wedge1" refType="w" fact="0.0395"/>
              <dgm:constr type="w" for="ch" forName="wedge1" refType="w" fact="0.84"/>
              <dgm:constr type="h" for="ch" forName="wedge1" refType="h" fact="0.84"/>
              <dgm:constr type="l" for="ch" forName="wedge1Tx" refType="w" fact="0.54"/>
              <dgm:constr type="t" for="ch" forName="wedge1Tx" refType="h" fact="0.165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2025"/>
              <dgm:constr type="t" for="ch" forName="wedge5Tx" refType="h" fact="0.208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if>
          <dgm:else name="Name14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"/>
              <dgm:constr type="t" for="ch" forName="wedge1Tx" refType="h" fact="0.208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506"/>
              <dgm:constr type="t" for="ch" forName="wedge5" refType="h" fact="0.0395"/>
              <dgm:constr type="w" for="ch" forName="wedge5" refType="w" fact="0.84"/>
              <dgm:constr type="h" for="ch" forName="wedge5" refType="h" fact="0.84"/>
              <dgm:constr type="l" for="ch" forName="wedge5Tx" refType="w" fact="0.18"/>
              <dgm:constr type="t" for="ch" forName="wedge5Tx" refType="h" fact="0.165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else>
        </dgm:choose>
      </dgm:if>
      <dgm:if name="Name15" axis="ch" ptType="node" func="cnt" op="equ" val="6">
        <dgm:choose name="Name16">
          <dgm:if name="Name17" func="var" arg="dir" op="equ" val="norm">
            <dgm:constrLst>
              <dgm:constr type="l" for="ch" forName="wedge1" refType="w" fact="0.105"/>
              <dgm:constr type="t" for="ch" forName="wedge1" refType="w" fact="0.0367"/>
              <dgm:constr type="w" for="ch" forName="wedge1" refType="w" fact="0.84"/>
              <dgm:constr type="h" for="ch" forName="wedge1" refType="h" fact="0.84"/>
              <dgm:constr type="l" for="ch" forName="wedge1Tx" refType="w" fact="0.534"/>
              <dgm:constr type="t" for="ch" forName="wedge1Tx" refType="h" fact="0.126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246"/>
              <dgm:constr type="t" for="ch" forName="wedge6Tx" refType="h" fact="0.1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if>
          <dgm:else name="Name18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9"/>
              <dgm:constr type="t" for="ch" forName="wedge1Tx" refType="h" fact="0.1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55"/>
              <dgm:constr type="t" for="ch" forName="wedge6" refType="h" fact="0.0367"/>
              <dgm:constr type="w" for="ch" forName="wedge6" refType="w" fact="0.84"/>
              <dgm:constr type="h" for="ch" forName="wedge6" refType="h" fact="0.84"/>
              <dgm:constr type="l" for="ch" forName="wedge6Tx" refType="w" fact="0.221"/>
              <dgm:constr type="t" for="ch" forName="wedge6Tx" refType="h" fact="0.126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else>
        </dgm:choose>
      </dgm:if>
      <dgm:else name="Name19">
        <dgm:choose name="Name20">
          <dgm:if name="Name21" func="var" arg="dir" op="equ" val="norm">
            <dgm:constrLst>
              <dgm:constr type="l" for="ch" forName="wedge1" refType="w" fact="0.1017"/>
              <dgm:constr type="t" for="ch" forName="wedge1" refType="w" fact="0.035"/>
              <dgm:constr type="w" for="ch" forName="wedge1" refType="w" fact="0.84"/>
              <dgm:constr type="h" for="ch" forName="wedge1" refType="h" fact="0.84"/>
              <dgm:constr type="l" for="ch" forName="wedge1Tx" refType="w" fact="0.53"/>
              <dgm:constr type="t" for="ch" forName="wedge1Tx" refType="h" fact="0.115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8"/>
              <dgm:constr type="t" for="ch" forName="wedge7" refType="h" fact="0.08"/>
              <dgm:constr type="w" for="ch" forName="wedge7" refType="w" fact="0.84"/>
              <dgm:constr type="h" for="ch" forName="wedge7" refType="h" fact="0.84"/>
              <dgm:constr type="l" for="ch" forName="wedge7Tx" refType="w" fact="0.262"/>
              <dgm:constr type="t" for="ch" forName="wedge7Tx" refType="h" fact="0.16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if>
          <dgm:else name="Name22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8"/>
              <dgm:constr type="t" for="ch" forName="wedge1Tx" refType="h" fact="0.16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583"/>
              <dgm:constr type="t" for="ch" forName="wedge7" refType="h" fact="0.035"/>
              <dgm:constr type="w" for="ch" forName="wedge7" refType="w" fact="0.84"/>
              <dgm:constr type="h" for="ch" forName="wedge7" refType="h" fact="0.84"/>
              <dgm:constr type="l" for="ch" forName="wedge7Tx" refType="w" fact="0.2403"/>
              <dgm:constr type="t" for="ch" forName="wedge7Tx" refType="h" fact="0.115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else>
        </dgm:choose>
      </dgm:else>
    </dgm:choose>
    <dgm:ruleLst/>
    <dgm:choose name="Name23">
      <dgm:if name="Name24" axis="ch" ptType="node" func="cnt" op="gte" val="1">
        <dgm:layoutNode name="wedge1">
          <dgm:alg type="sp"/>
          <dgm:choose name="Name25">
            <dgm:if name="Name26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27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28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29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30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31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32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33">
            <dgm:if name="Name34" func="var" arg="dir" op="equ" val="norm">
              <dgm:presOf axis="ch desOrSelf" ptType="node node" st="1 1" cnt="1 0"/>
            </dgm:if>
            <dgm:else name="Name35">
              <dgm:choose name="Name36">
                <dgm:if name="Name37" axis="ch" ptType="node" func="cnt" op="equ" val="1">
                  <dgm:presOf axis="ch desOrSelf" ptType="node node" st="1 1" cnt="1 0"/>
                </dgm:if>
                <dgm:if name="Name38" axis="ch" ptType="node" func="cnt" op="equ" val="2">
                  <dgm:presOf axis="ch desOrSelf" ptType="node node" st="2 1" cnt="1 0"/>
                </dgm:if>
                <dgm:if name="Name39" axis="ch" ptType="node" func="cnt" op="equ" val="3">
                  <dgm:presOf axis="ch desOrSelf" ptType="node node" st="3 1" cnt="1 0"/>
                </dgm:if>
                <dgm:if name="Name40" axis="ch" ptType="node" func="cnt" op="equ" val="4">
                  <dgm:presOf axis="ch desOrSelf" ptType="node node" st="4 1" cnt="1 0"/>
                </dgm:if>
                <dgm:if name="Name41" axis="ch" ptType="node" func="cnt" op="equ" val="5">
                  <dgm:presOf axis="ch desOrSelf" ptType="node node" st="5 1" cnt="1 0"/>
                </dgm:if>
                <dgm:if name="Name42" axis="ch" ptType="node" func="cnt" op="equ" val="6">
                  <dgm:presOf axis="ch desOrSelf" ptType="node node" st="6 1" cnt="1 0"/>
                </dgm:if>
                <dgm:else name="Name43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44">
            <dgm:if name="Name45" func="var" arg="dir" op="equ" val="norm">
              <dgm:presOf axis="ch desOrSelf" ptType="node node" st="1 1" cnt="1 0"/>
            </dgm:if>
            <dgm:else name="Name46">
              <dgm:choose name="Name47">
                <dgm:if name="Name48" axis="ch" ptType="node" func="cnt" op="equ" val="1">
                  <dgm:presOf axis="ch desOrSelf" ptType="node node" st="1 1" cnt="1 0"/>
                </dgm:if>
                <dgm:if name="Name49" axis="ch" ptType="node" func="cnt" op="equ" val="2">
                  <dgm:presOf axis="ch desOrSelf" ptType="node node" st="2 1" cnt="1 0"/>
                </dgm:if>
                <dgm:if name="Name50" axis="ch" ptType="node" func="cnt" op="equ" val="3">
                  <dgm:presOf axis="ch desOrSelf" ptType="node node" st="3 1" cnt="1 0"/>
                </dgm:if>
                <dgm:if name="Name51" axis="ch" ptType="node" func="cnt" op="equ" val="4">
                  <dgm:presOf axis="ch desOrSelf" ptType="node node" st="4 1" cnt="1 0"/>
                </dgm:if>
                <dgm:if name="Name52" axis="ch" ptType="node" func="cnt" op="equ" val="5">
                  <dgm:presOf axis="ch desOrSelf" ptType="node node" st="5 1" cnt="1 0"/>
                </dgm:if>
                <dgm:if name="Name53" axis="ch" ptType="node" func="cnt" op="equ" val="6">
                  <dgm:presOf axis="ch desOrSelf" ptType="node node" st="6 1" cnt="1 0"/>
                </dgm:if>
                <dgm:else name="Name54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55"/>
    </dgm:choose>
    <dgm:choose name="Name56">
      <dgm:if name="Name57" axis="ch" ptType="node" func="cnt" op="gte" val="2">
        <dgm:layoutNode name="wedge2">
          <dgm:alg type="sp"/>
          <dgm:choose name="Name58">
            <dgm:if name="Name59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60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61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62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63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64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65">
            <dgm:if name="Name66" func="var" arg="dir" op="equ" val="norm">
              <dgm:presOf axis="ch desOrSelf" ptType="node node" st="2 1" cnt="1 0"/>
            </dgm:if>
            <dgm:else name="Name67">
              <dgm:choose name="Name68">
                <dgm:if name="Name69" axis="ch" ptType="node" func="cnt" op="equ" val="2">
                  <dgm:presOf axis="ch desOrSelf" ptType="node node" st="1 1" cnt="1 0"/>
                </dgm:if>
                <dgm:if name="Name70" axis="ch" ptType="node" func="cnt" op="equ" val="3">
                  <dgm:presOf axis="ch desOrSelf" ptType="node node" st="2 1" cnt="1 0"/>
                </dgm:if>
                <dgm:if name="Name71" axis="ch" ptType="node" func="cnt" op="equ" val="4">
                  <dgm:presOf axis="ch desOrSelf" ptType="node node" st="3 1" cnt="1 0"/>
                </dgm:if>
                <dgm:if name="Name72" axis="ch" ptType="node" func="cnt" op="equ" val="5">
                  <dgm:presOf axis="ch desOrSelf" ptType="node node" st="4 1" cnt="1 0"/>
                </dgm:if>
                <dgm:if name="Name73" axis="ch" ptType="node" func="cnt" op="equ" val="6">
                  <dgm:presOf axis="ch desOrSelf" ptType="node node" st="5 1" cnt="1 0"/>
                </dgm:if>
                <dgm:else name="Name74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75">
            <dgm:if name="Name76" func="var" arg="dir" op="equ" val="norm">
              <dgm:presOf axis="ch desOrSelf" ptType="node node" st="2 1" cnt="1 0"/>
            </dgm:if>
            <dgm:else name="Name77">
              <dgm:choose name="Name78">
                <dgm:if name="Name79" axis="ch" ptType="node" func="cnt" op="equ" val="2">
                  <dgm:presOf axis="ch desOrSelf" ptType="node node" st="1 1" cnt="1 0"/>
                </dgm:if>
                <dgm:if name="Name80" axis="ch" ptType="node" func="cnt" op="equ" val="3">
                  <dgm:presOf axis="ch desOrSelf" ptType="node node" st="2 1" cnt="1 0"/>
                </dgm:if>
                <dgm:if name="Name81" axis="ch" ptType="node" func="cnt" op="equ" val="4">
                  <dgm:presOf axis="ch desOrSelf" ptType="node node" st="3 1" cnt="1 0"/>
                </dgm:if>
                <dgm:if name="Name82" axis="ch" ptType="node" func="cnt" op="equ" val="5">
                  <dgm:presOf axis="ch desOrSelf" ptType="node node" st="4 1" cnt="1 0"/>
                </dgm:if>
                <dgm:if name="Name83" axis="ch" ptType="node" func="cnt" op="equ" val="6">
                  <dgm:presOf axis="ch desOrSelf" ptType="node node" st="5 1" cnt="1 0"/>
                </dgm:if>
                <dgm:else name="Name84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85"/>
    </dgm:choose>
    <dgm:choose name="Name86">
      <dgm:if name="Name87" axis="ch" ptType="node" func="cnt" op="gte" val="3">
        <dgm:layoutNode name="wedge3">
          <dgm:alg type="sp"/>
          <dgm:choose name="Name88">
            <dgm:if name="Name89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90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91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92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93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94">
            <dgm:if name="Name95" func="var" arg="dir" op="equ" val="norm">
              <dgm:presOf axis="ch desOrSelf" ptType="node node" st="3 1" cnt="1 0"/>
            </dgm:if>
            <dgm:else name="Name96">
              <dgm:choose name="Name97">
                <dgm:if name="Name98" axis="ch" ptType="node" func="cnt" op="equ" val="3">
                  <dgm:presOf axis="ch desOrSelf" ptType="node node" st="1 1" cnt="1 0"/>
                </dgm:if>
                <dgm:if name="Name99" axis="ch" ptType="node" func="cnt" op="equ" val="4">
                  <dgm:presOf axis="ch desOrSelf" ptType="node node" st="2 1" cnt="1 0"/>
                </dgm:if>
                <dgm:if name="Name100" axis="ch" ptType="node" func="cnt" op="equ" val="5">
                  <dgm:presOf axis="ch desOrSelf" ptType="node node" st="3 1" cnt="1 0"/>
                </dgm:if>
                <dgm:if name="Name101" axis="ch" ptType="node" func="cnt" op="equ" val="6">
                  <dgm:presOf axis="ch desOrSelf" ptType="node node" st="4 1" cnt="1 0"/>
                </dgm:if>
                <dgm:else name="Name102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03">
            <dgm:if name="Name104" func="var" arg="dir" op="equ" val="norm">
              <dgm:presOf axis="ch desOrSelf" ptType="node node" st="3 1" cnt="1 0"/>
            </dgm:if>
            <dgm:else name="Name105">
              <dgm:choose name="Name106">
                <dgm:if name="Name107" axis="ch" ptType="node" func="cnt" op="equ" val="3">
                  <dgm:presOf axis="ch desOrSelf" ptType="node node" st="1 1" cnt="1 0"/>
                </dgm:if>
                <dgm:if name="Name108" axis="ch" ptType="node" func="cnt" op="equ" val="4">
                  <dgm:presOf axis="ch desOrSelf" ptType="node node" st="2 1" cnt="1 0"/>
                </dgm:if>
                <dgm:if name="Name109" axis="ch" ptType="node" func="cnt" op="equ" val="5">
                  <dgm:presOf axis="ch desOrSelf" ptType="node node" st="3 1" cnt="1 0"/>
                </dgm:if>
                <dgm:if name="Name110" axis="ch" ptType="node" func="cnt" op="equ" val="6">
                  <dgm:presOf axis="ch desOrSelf" ptType="node node" st="4 1" cnt="1 0"/>
                </dgm:if>
                <dgm:else name="Name111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12"/>
    </dgm:choose>
    <dgm:choose name="Name113">
      <dgm:if name="Name114" axis="ch" ptType="node" func="cnt" op="gte" val="4">
        <dgm:layoutNode name="wedge4">
          <dgm:alg type="sp"/>
          <dgm:choose name="Name115">
            <dgm:if name="Name116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17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18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19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20">
            <dgm:if name="Name121" func="var" arg="dir" op="equ" val="norm">
              <dgm:presOf axis="ch desOrSelf" ptType="node node" st="4 1" cnt="1 0"/>
            </dgm:if>
            <dgm:else name="Name122">
              <dgm:choose name="Name123">
                <dgm:if name="Name124" axis="ch" ptType="node" func="cnt" op="equ" val="4">
                  <dgm:presOf axis="ch desOrSelf" ptType="node node" st="1 1" cnt="1 0"/>
                </dgm:if>
                <dgm:if name="Name125" axis="ch" ptType="node" func="cnt" op="equ" val="5">
                  <dgm:presOf axis="ch desOrSelf" ptType="node node" st="2 1" cnt="1 0"/>
                </dgm:if>
                <dgm:if name="Name126" axis="ch" ptType="node" func="cnt" op="equ" val="6">
                  <dgm:presOf axis="ch desOrSelf" ptType="node node" st="3 1" cnt="1 0"/>
                </dgm:if>
                <dgm:else name="Name127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28">
            <dgm:if name="Name129" func="var" arg="dir" op="equ" val="norm">
              <dgm:presOf axis="ch desOrSelf" ptType="node node" st="4 1" cnt="1 0"/>
            </dgm:if>
            <dgm:else name="Name130">
              <dgm:choose name="Name131">
                <dgm:if name="Name132" axis="ch" ptType="node" func="cnt" op="equ" val="4">
                  <dgm:presOf axis="ch desOrSelf" ptType="node node" st="1 1" cnt="1 0"/>
                </dgm:if>
                <dgm:if name="Name133" axis="ch" ptType="node" func="cnt" op="equ" val="5">
                  <dgm:presOf axis="ch desOrSelf" ptType="node node" st="2 1" cnt="1 0"/>
                </dgm:if>
                <dgm:if name="Name134" axis="ch" ptType="node" func="cnt" op="equ" val="6">
                  <dgm:presOf axis="ch desOrSelf" ptType="node node" st="3 1" cnt="1 0"/>
                </dgm:if>
                <dgm:else name="Name135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36"/>
    </dgm:choose>
    <dgm:choose name="Name137">
      <dgm:if name="Name138" axis="ch" ptType="node" func="cnt" op="gte" val="5">
        <dgm:layoutNode name="wedge5">
          <dgm:alg type="sp"/>
          <dgm:choose name="Name139">
            <dgm:if name="Name140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41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42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43">
            <dgm:if name="Name144" func="var" arg="dir" op="equ" val="norm">
              <dgm:presOf axis="ch desOrSelf" ptType="node node" st="5 1" cnt="1 0"/>
            </dgm:if>
            <dgm:else name="Name145">
              <dgm:choose name="Name146">
                <dgm:if name="Name147" axis="ch" ptType="node" func="cnt" op="equ" val="5">
                  <dgm:presOf axis="ch desOrSelf" ptType="node node" st="1 1" cnt="1 0"/>
                </dgm:if>
                <dgm:if name="Name148" axis="ch" ptType="node" func="cnt" op="equ" val="6">
                  <dgm:presOf axis="ch desOrSelf" ptType="node node" st="2 1" cnt="1 0"/>
                </dgm:if>
                <dgm:else name="Name149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0">
            <dgm:if name="Name151" func="var" arg="dir" op="equ" val="norm">
              <dgm:presOf axis="ch desOrSelf" ptType="node node" st="5 1" cnt="1 0"/>
            </dgm:if>
            <dgm:else name="Name152">
              <dgm:choose name="Name153">
                <dgm:if name="Name154" axis="ch" ptType="node" func="cnt" op="equ" val="5">
                  <dgm:presOf axis="ch desOrSelf" ptType="node node" st="1 1" cnt="1 0"/>
                </dgm:if>
                <dgm:if name="Name155" axis="ch" ptType="node" func="cnt" op="equ" val="6">
                  <dgm:presOf axis="ch desOrSelf" ptType="node node" st="2 1" cnt="1 0"/>
                </dgm:if>
                <dgm:else name="Name156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57"/>
    </dgm:choose>
    <dgm:choose name="Name158">
      <dgm:if name="Name159" axis="ch" ptType="node" func="cnt" op="gte" val="6">
        <dgm:layoutNode name="wedge6">
          <dgm:alg type="sp"/>
          <dgm:choose name="Name160">
            <dgm:if name="Name161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62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63">
            <dgm:if name="Name164" func="var" arg="dir" op="equ" val="norm">
              <dgm:presOf axis="ch desOrSelf" ptType="node node" st="6 1" cnt="1 0"/>
            </dgm:if>
            <dgm:else name="Name165">
              <dgm:choose name="Name166">
                <dgm:if name="Name167" axis="ch" ptType="node" func="cnt" op="equ" val="6">
                  <dgm:presOf axis="ch desOrSelf" ptType="node node" st="1 1" cnt="1 0"/>
                </dgm:if>
                <dgm:else name="Name168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9">
            <dgm:if name="Name170" func="var" arg="dir" op="equ" val="norm">
              <dgm:presOf axis="ch desOrSelf" ptType="node node" st="6 1" cnt="1 0"/>
            </dgm:if>
            <dgm:else name="Name171">
              <dgm:choose name="Name172">
                <dgm:if name="Name173" axis="ch" ptType="node" func="cnt" op="equ" val="6">
                  <dgm:presOf axis="ch desOrSelf" ptType="node node" st="1 1" cnt="1 0"/>
                </dgm:if>
                <dgm:else name="Name174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75"/>
    </dgm:choose>
    <dgm:choose name="Name176">
      <dgm:if name="Name177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78">
            <dgm:if name="Name179" func="var" arg="dir" op="equ" val="norm">
              <dgm:presOf axis="ch desOrSelf" ptType="node node" st="7 1" cnt="1 0"/>
            </dgm:if>
            <dgm:else name="Name180">
              <dgm:presOf axis="ch desOrSelf" ptType="node node" st="1 1" cnt="1 0"/>
            </dgm:else>
          </dgm:choose>
          <dgm:constrLst/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81">
            <dgm:if name="Name182" func="var" arg="dir" op="equ" val="norm">
              <dgm:presOf axis="ch desOrSelf" ptType="node node" st="7 1" cnt="1 0"/>
            </dgm:if>
            <dgm:else name="Name183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8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D4A68-320C-4CE2-9D36-5DF25BEDE390}" type="datetimeFigureOut">
              <a:rPr lang="en-US" smtClean="0"/>
              <a:pPr/>
              <a:t>1/24/2020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D03F4-2DDB-4869-9276-A145C890732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549856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D4A68-320C-4CE2-9D36-5DF25BEDE390}" type="datetimeFigureOut">
              <a:rPr lang="en-US" smtClean="0"/>
              <a:pPr/>
              <a:t>1/24/2020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D03F4-2DDB-4869-9276-A145C890732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847895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D4A68-320C-4CE2-9D36-5DF25BEDE390}" type="datetimeFigureOut">
              <a:rPr lang="en-US" smtClean="0"/>
              <a:pPr/>
              <a:t>1/24/2020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D03F4-2DDB-4869-9276-A145C890732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855381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D4A68-320C-4CE2-9D36-5DF25BEDE390}" type="datetimeFigureOut">
              <a:rPr lang="en-US" smtClean="0"/>
              <a:pPr/>
              <a:t>1/24/2020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D03F4-2DDB-4869-9276-A145C890732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036766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D4A68-320C-4CE2-9D36-5DF25BEDE390}" type="datetimeFigureOut">
              <a:rPr lang="en-US" smtClean="0"/>
              <a:pPr/>
              <a:t>1/24/2020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D03F4-2DDB-4869-9276-A145C890732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803668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D4A68-320C-4CE2-9D36-5DF25BEDE390}" type="datetimeFigureOut">
              <a:rPr lang="en-US" smtClean="0"/>
              <a:pPr/>
              <a:t>1/24/2020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D03F4-2DDB-4869-9276-A145C890732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818943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D4A68-320C-4CE2-9D36-5DF25BEDE390}" type="datetimeFigureOut">
              <a:rPr lang="en-US" smtClean="0"/>
              <a:pPr/>
              <a:t>1/24/2020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D03F4-2DDB-4869-9276-A145C890732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601676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D4A68-320C-4CE2-9D36-5DF25BEDE390}" type="datetimeFigureOut">
              <a:rPr lang="en-US" smtClean="0"/>
              <a:pPr/>
              <a:t>1/24/2020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D03F4-2DDB-4869-9276-A145C890732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041112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D4A68-320C-4CE2-9D36-5DF25BEDE390}" type="datetimeFigureOut">
              <a:rPr lang="en-US" smtClean="0"/>
              <a:pPr/>
              <a:t>1/24/2020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D03F4-2DDB-4869-9276-A145C890732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803087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D4A68-320C-4CE2-9D36-5DF25BEDE390}" type="datetimeFigureOut">
              <a:rPr lang="en-US" smtClean="0"/>
              <a:pPr/>
              <a:t>1/24/2020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D03F4-2DDB-4869-9276-A145C890732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553322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D4A68-320C-4CE2-9D36-5DF25BEDE390}" type="datetimeFigureOut">
              <a:rPr lang="en-US" smtClean="0"/>
              <a:pPr/>
              <a:t>1/24/2020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D03F4-2DDB-4869-9276-A145C890732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657998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5D4A68-320C-4CE2-9D36-5DF25BEDE390}" type="datetimeFigureOut">
              <a:rPr lang="en-US" smtClean="0"/>
              <a:pPr/>
              <a:t>1/24/2020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CD03F4-2DDB-4869-9276-A145C890732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09334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3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1.xml"/><Relationship Id="rId6" Type="http://schemas.openxmlformats.org/officeDocument/2006/relationships/image" Target="../media/image18.jpeg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3.jpe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9116" y="332509"/>
            <a:ext cx="6809873" cy="1011382"/>
          </a:xfr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bn-IN" sz="6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6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949116" y="2258292"/>
            <a:ext cx="6809873" cy="3796146"/>
          </a:xfrm>
        </p:spPr>
      </p:pic>
    </p:spTree>
    <p:extLst>
      <p:ext uri="{BB962C8B-B14F-4D97-AF65-F5344CB8AC3E}">
        <p14:creationId xmlns:p14="http://schemas.microsoft.com/office/powerpoint/2010/main" xmlns="" val="4225453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5829" y="5500255"/>
            <a:ext cx="8576077" cy="900545"/>
          </a:xfrm>
          <a:solidFill>
            <a:schemeClr val="accent4">
              <a:lumMod val="20000"/>
              <a:lumOff val="80000"/>
            </a:schemeClr>
          </a:solidFill>
          <a:ln w="19050">
            <a:solidFill>
              <a:srgbClr val="00B050"/>
            </a:solidFill>
          </a:ln>
        </p:spPr>
        <p:txBody>
          <a:bodyPr>
            <a:normAutofit/>
          </a:bodyPr>
          <a:lstStyle/>
          <a:p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বাংলাদেশে প্রধানত এই তিন ধরনের ধান চাষ হয়।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65627" y="1286786"/>
            <a:ext cx="3113646" cy="229547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478982" y="1286786"/>
            <a:ext cx="3380509" cy="225925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363236" y="1286786"/>
            <a:ext cx="3492291" cy="225925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597430" y="4090840"/>
            <a:ext cx="1094508" cy="52322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আউশ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915701" y="4090840"/>
            <a:ext cx="932410" cy="5232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বোরো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830687" y="4122160"/>
            <a:ext cx="932410" cy="5847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মন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44218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animBg="1"/>
      <p:bldP spid="11" grpId="0" animBg="1"/>
      <p:bldP spid="1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5224" y="1135146"/>
            <a:ext cx="6945798" cy="970745"/>
          </a:xfrm>
          <a:solidFill>
            <a:schemeClr val="accent3">
              <a:lumMod val="40000"/>
              <a:lumOff val="60000"/>
            </a:schemeClr>
          </a:solidFill>
          <a:ln w="19050">
            <a:solidFill>
              <a:srgbClr val="0070C0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sz="6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গম</a:t>
            </a:r>
            <a:endParaRPr lang="en-US" sz="6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825224" y="2556004"/>
            <a:ext cx="6945798" cy="39786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069940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2509" y="4978688"/>
            <a:ext cx="10349346" cy="1565563"/>
          </a:xfrm>
          <a:solidFill>
            <a:schemeClr val="accent2">
              <a:lumMod val="20000"/>
              <a:lumOff val="80000"/>
            </a:schemeClr>
          </a:solidFill>
          <a:ln w="19050">
            <a:solidFill>
              <a:srgbClr val="C00000"/>
            </a:solidFill>
          </a:ln>
        </p:spPr>
        <p:txBody>
          <a:bodyPr>
            <a:noAutofit/>
          </a:bodyPr>
          <a:lstStyle/>
          <a:p>
            <a:r>
              <a:rPr lang="bn-IN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বাংলাদেশে গমের আটার তৈরি বিভিন্ন খাবারের চাহিদা দিন দিন বাড়ছে।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718928" y="3359371"/>
            <a:ext cx="2446626" cy="1245632"/>
          </a:xfrm>
          <a:prstGeom prst="rect">
            <a:avLst/>
          </a:prstGeom>
          <a:ln>
            <a:solidFill>
              <a:srgbClr val="FF0000"/>
            </a:solidFill>
          </a:ln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695223" y="1682648"/>
            <a:ext cx="2530783" cy="1303038"/>
          </a:xfrm>
          <a:prstGeom prst="rect">
            <a:avLst/>
          </a:prstGeom>
          <a:ln>
            <a:solidFill>
              <a:srgbClr val="FF0000"/>
            </a:solidFill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624111" y="199653"/>
            <a:ext cx="2541443" cy="1342032"/>
          </a:xfrm>
          <a:prstGeom prst="rect">
            <a:avLst/>
          </a:prstGeom>
          <a:ln>
            <a:solidFill>
              <a:srgbClr val="FF0000"/>
            </a:solidFill>
          </a:ln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32509" y="870669"/>
            <a:ext cx="4904509" cy="3173116"/>
          </a:xfrm>
          <a:prstGeom prst="rect">
            <a:avLst/>
          </a:prstGeom>
          <a:ln>
            <a:solidFill>
              <a:srgbClr val="C00000"/>
            </a:solidFill>
          </a:ln>
        </p:spPr>
      </p:pic>
      <p:cxnSp>
        <p:nvCxnSpPr>
          <p:cNvPr id="8" name="Straight Arrow Connector 7"/>
          <p:cNvCxnSpPr/>
          <p:nvPr/>
        </p:nvCxnSpPr>
        <p:spPr>
          <a:xfrm>
            <a:off x="5542546" y="2544607"/>
            <a:ext cx="1740550" cy="12533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03609518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27839" y="5602142"/>
            <a:ext cx="6664372" cy="978767"/>
          </a:xfrm>
          <a:solidFill>
            <a:schemeClr val="accent1">
              <a:lumMod val="20000"/>
              <a:lumOff val="80000"/>
            </a:schemeClr>
          </a:solidFill>
          <a:ln w="19050">
            <a:solidFill>
              <a:srgbClr val="C00000"/>
            </a:solidFill>
          </a:ln>
        </p:spPr>
        <p:txBody>
          <a:bodyPr>
            <a:normAutofit/>
          </a:bodyPr>
          <a:lstStyle/>
          <a:p>
            <a:pPr algn="ctr"/>
            <a:r>
              <a:rPr lang="bn-IN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শীতকালে গমের চাষ হয়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427839" y="526472"/>
            <a:ext cx="6608955" cy="4350327"/>
          </a:xfrm>
          <a:prstGeom prst="rect">
            <a:avLst/>
          </a:prstGeom>
          <a:ln>
            <a:solidFill>
              <a:srgbClr val="FFC000"/>
            </a:solidFill>
          </a:ln>
        </p:spPr>
      </p:pic>
    </p:spTree>
    <p:extLst>
      <p:ext uri="{BB962C8B-B14F-4D97-AF65-F5344CB8AC3E}">
        <p14:creationId xmlns:p14="http://schemas.microsoft.com/office/powerpoint/2010/main" xmlns="" val="2764510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0090" y="5481927"/>
            <a:ext cx="8652164" cy="1006474"/>
          </a:xfrm>
          <a:solidFill>
            <a:schemeClr val="accent1">
              <a:lumMod val="40000"/>
              <a:lumOff val="60000"/>
            </a:schemeClr>
          </a:solidFill>
          <a:ln w="19050">
            <a:solidFill>
              <a:srgbClr val="00B050"/>
            </a:solidFill>
          </a:ln>
        </p:spPr>
        <p:txBody>
          <a:bodyPr/>
          <a:lstStyle/>
          <a:p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বাংলাদেশের উত্তর ও পশ্চিম অঞ্চলে গম চাষ হয়।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574471" y="354516"/>
            <a:ext cx="3075709" cy="4231338"/>
          </a:xfrm>
          <a:prstGeom prst="rect">
            <a:avLst/>
          </a:prstGeom>
        </p:spPr>
      </p:pic>
      <p:sp>
        <p:nvSpPr>
          <p:cNvPr id="4" name="5-Point Star 3"/>
          <p:cNvSpPr/>
          <p:nvPr/>
        </p:nvSpPr>
        <p:spPr>
          <a:xfrm>
            <a:off x="3865418" y="516695"/>
            <a:ext cx="914400" cy="914400"/>
          </a:xfrm>
          <a:prstGeom prst="star5">
            <a:avLst/>
          </a:prstGeom>
          <a:solidFill>
            <a:srgbClr val="FFC000"/>
          </a:solidFill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5-Point Star 5"/>
          <p:cNvSpPr/>
          <p:nvPr/>
        </p:nvSpPr>
        <p:spPr>
          <a:xfrm>
            <a:off x="3768436" y="1601120"/>
            <a:ext cx="914400" cy="914400"/>
          </a:xfrm>
          <a:prstGeom prst="star5">
            <a:avLst/>
          </a:prstGeom>
          <a:solidFill>
            <a:srgbClr val="FF0000"/>
          </a:solidFill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8534399" y="1277954"/>
            <a:ext cx="2161310" cy="646331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উত্তর অঞ্চল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534400" y="2271008"/>
            <a:ext cx="2161309" cy="646331"/>
          </a:xfrm>
          <a:prstGeom prst="rect">
            <a:avLst/>
          </a:prstGeom>
          <a:solidFill>
            <a:srgbClr val="FF000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পশ্চিম অঞ্চল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27801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9" grpId="0" animBg="1"/>
      <p:bldP spid="1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236" y="365126"/>
            <a:ext cx="5971309" cy="978765"/>
          </a:xfrm>
          <a:solidFill>
            <a:schemeClr val="accent3">
              <a:lumMod val="20000"/>
              <a:lumOff val="80000"/>
            </a:schemeClr>
          </a:solidFill>
          <a:ln w="19050">
            <a:solidFill>
              <a:srgbClr val="FF0000"/>
            </a:solidFill>
          </a:ln>
        </p:spPr>
        <p:txBody>
          <a:bodyPr/>
          <a:lstStyle/>
          <a:p>
            <a:pPr algn="ctr"/>
            <a:r>
              <a:rPr lang="bn-IN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ডাল</a:t>
            </a:r>
            <a:endParaRPr lang="en-US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549236" y="2413415"/>
            <a:ext cx="5860837" cy="36144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991966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3200" y="5193452"/>
            <a:ext cx="7315200" cy="951055"/>
          </a:xfrm>
          <a:solidFill>
            <a:schemeClr val="accent3">
              <a:lumMod val="40000"/>
              <a:lumOff val="60000"/>
            </a:schemeClr>
          </a:solidFill>
          <a:ln w="19050">
            <a:solidFill>
              <a:srgbClr val="C00000"/>
            </a:solidFill>
          </a:ln>
        </p:spPr>
        <p:txBody>
          <a:bodyPr>
            <a:normAutofit/>
          </a:bodyPr>
          <a:lstStyle/>
          <a:p>
            <a:pPr algn="ctr"/>
            <a:r>
              <a:rPr lang="bn-IN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বিভিন্ন ধরনের ডাল আছে।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84909" y="1712332"/>
            <a:ext cx="2672574" cy="2001851"/>
          </a:xfrm>
          <a:prstGeom prst="rect">
            <a:avLst/>
          </a:prstGeom>
          <a:ln>
            <a:solidFill>
              <a:srgbClr val="92D050"/>
            </a:solidFill>
          </a:ln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657601" y="1559933"/>
            <a:ext cx="3394687" cy="2154250"/>
          </a:xfrm>
          <a:prstGeom prst="rect">
            <a:avLst/>
          </a:prstGeom>
          <a:ln>
            <a:solidFill>
              <a:srgbClr val="FFC000"/>
            </a:solidFill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492837" y="1288473"/>
            <a:ext cx="2701636" cy="2313709"/>
          </a:xfrm>
          <a:prstGeom prst="rect">
            <a:avLst/>
          </a:prstGeom>
          <a:ln>
            <a:solidFill>
              <a:srgbClr val="FFC000"/>
            </a:solidFill>
          </a:ln>
        </p:spPr>
      </p:pic>
      <p:sp>
        <p:nvSpPr>
          <p:cNvPr id="6" name="TextBox 5"/>
          <p:cNvSpPr txBox="1"/>
          <p:nvPr/>
        </p:nvSpPr>
        <p:spPr>
          <a:xfrm>
            <a:off x="1387903" y="4168897"/>
            <a:ext cx="866586" cy="5847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ছোলা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635160" y="4044437"/>
            <a:ext cx="728040" cy="5847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মুগ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914724" y="4161430"/>
            <a:ext cx="880440" cy="5847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মসুর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65112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7" grpId="0" animBg="1"/>
      <p:bldP spid="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6563" y="5529491"/>
            <a:ext cx="8901545" cy="968292"/>
          </a:xfrm>
          <a:solidFill>
            <a:schemeClr val="tx2">
              <a:lumMod val="20000"/>
              <a:lumOff val="80000"/>
            </a:schemeClr>
          </a:solidFill>
          <a:ln w="19050">
            <a:solidFill>
              <a:srgbClr val="00B050"/>
            </a:solidFill>
          </a:ln>
        </p:spPr>
        <p:txBody>
          <a:bodyPr>
            <a:normAutofit/>
          </a:bodyPr>
          <a:lstStyle/>
          <a:p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বাংলাদেশের উত্তর ও পশ্চিম অঞ্চলে ডাল চাষ হয়।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 flipH="1">
            <a:off x="9635836" y="1292731"/>
            <a:ext cx="1655618" cy="58477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উত্তর অঞ্চল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 flipH="1">
            <a:off x="9635834" y="2312267"/>
            <a:ext cx="1905002" cy="58477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bn-IN" sz="3200" dirty="0" smtClean="0"/>
              <a:t>পশ্চিম 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অঞ্চল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574473" y="623455"/>
            <a:ext cx="3560618" cy="4364181"/>
          </a:xfrm>
          <a:prstGeom prst="rect">
            <a:avLst/>
          </a:prstGeom>
        </p:spPr>
      </p:pic>
      <p:sp>
        <p:nvSpPr>
          <p:cNvPr id="14" name="Title 1"/>
          <p:cNvSpPr txBox="1">
            <a:spLocks/>
          </p:cNvSpPr>
          <p:nvPr/>
        </p:nvSpPr>
        <p:spPr>
          <a:xfrm>
            <a:off x="838200" y="5454389"/>
            <a:ext cx="10328564" cy="102799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rgbClr val="00B050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বাংলাদেশের উত্তর ও পশ্চিম অঞ্চলে গম উৎপাদন বেশি হয়।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5-Point Star 11"/>
          <p:cNvSpPr/>
          <p:nvPr/>
        </p:nvSpPr>
        <p:spPr>
          <a:xfrm>
            <a:off x="4059382" y="608053"/>
            <a:ext cx="914400" cy="914400"/>
          </a:xfrm>
          <a:prstGeom prst="star5">
            <a:avLst/>
          </a:prstGeom>
          <a:solidFill>
            <a:srgbClr val="FFC000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5-Point Star 20"/>
          <p:cNvSpPr/>
          <p:nvPr/>
        </p:nvSpPr>
        <p:spPr>
          <a:xfrm>
            <a:off x="4059382" y="1585118"/>
            <a:ext cx="914400" cy="914400"/>
          </a:xfrm>
          <a:prstGeom prst="star5">
            <a:avLst/>
          </a:prstGeom>
          <a:solidFill>
            <a:srgbClr val="C00000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46422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12" grpId="0" animBg="1"/>
      <p:bldP spid="21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87782" y="258904"/>
            <a:ext cx="6844145" cy="1052945"/>
          </a:xfrm>
          <a:solidFill>
            <a:schemeClr val="accent1">
              <a:lumMod val="40000"/>
              <a:lumOff val="60000"/>
            </a:schemeClr>
          </a:solidFill>
          <a:ln w="28575">
            <a:solidFill>
              <a:srgbClr val="7030A0"/>
            </a:solidFill>
          </a:ln>
        </p:spPr>
        <p:txBody>
          <a:bodyPr/>
          <a:lstStyle/>
          <a:p>
            <a:pPr algn="ctr"/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পাঠ্য বইয়ের ৩০ নং পৃষ্ঠা বের কর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9980" r="19796"/>
          <a:stretch/>
        </p:blipFill>
        <p:spPr>
          <a:xfrm>
            <a:off x="3075707" y="1644362"/>
            <a:ext cx="4281057" cy="4881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33478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64873" y="1122363"/>
            <a:ext cx="6109854" cy="1038946"/>
          </a:xfrm>
          <a:solidFill>
            <a:schemeClr val="accent3">
              <a:lumMod val="20000"/>
              <a:lumOff val="80000"/>
            </a:schemeClr>
          </a:solidFill>
          <a:ln w="19050">
            <a:solidFill>
              <a:srgbClr val="7030A0"/>
            </a:solidFill>
          </a:ln>
        </p:spPr>
        <p:txBody>
          <a:bodyPr/>
          <a:lstStyle/>
          <a:p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এসো বলি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64873" y="3214111"/>
            <a:ext cx="6206836" cy="1981344"/>
          </a:xfrm>
          <a:solidFill>
            <a:schemeClr val="accent2">
              <a:lumMod val="20000"/>
              <a:lumOff val="80000"/>
            </a:schemeClr>
          </a:solidFill>
          <a:ln w="19050">
            <a:solidFill>
              <a:srgbClr val="C00000"/>
            </a:solidFill>
          </a:ln>
        </p:spPr>
        <p:txBody>
          <a:bodyPr>
            <a:noAutofit/>
          </a:bodyPr>
          <a:lstStyle/>
          <a:p>
            <a:pPr algn="l"/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 তুমি কোন ফসল উৎপন্ন হতে দেখেছ ?</a:t>
            </a:r>
          </a:p>
          <a:p>
            <a:pPr algn="l"/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 ফসল কথায় বিক্রি করা হয় ?</a:t>
            </a:r>
          </a:p>
          <a:p>
            <a:pPr algn="l"/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৩।কৃষিজাত কোন খাবার খেতে তুমি পছন্দ কর ?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50699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53218"/>
            <a:ext cx="9645748" cy="4107767"/>
          </a:xfrm>
          <a:noFill/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  <a:scene3d>
              <a:camera prst="perspectiveFront"/>
              <a:lightRig rig="threePt" dir="t"/>
            </a:scene3d>
          </a:bodyPr>
          <a:lstStyle/>
          <a:p>
            <a:pPr algn="l"/>
            <a:r>
              <a:rPr lang="bn-IN" sz="4400" dirty="0" smtClean="0">
                <a:ln w="9525">
                  <a:solidFill>
                    <a:schemeClr val="tx1"/>
                  </a:solidFill>
                  <a:prstDash val="solid"/>
                </a:ln>
                <a:latin typeface="NikoshBAN" panose="02000000000000000000" pitchFamily="2" charset="0"/>
                <a:cs typeface="NikoshBAN" panose="02000000000000000000" pitchFamily="2" charset="0"/>
              </a:rPr>
              <a:t>জিল্লুর হোসাইন </a:t>
            </a:r>
            <a:br>
              <a:rPr lang="bn-IN" sz="4400" dirty="0" smtClean="0">
                <a:ln w="9525">
                  <a:solidFill>
                    <a:schemeClr val="tx1"/>
                  </a:solidFill>
                  <a:prstDash val="solid"/>
                </a:ln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IN" sz="4400" dirty="0" smtClean="0">
                <a:ln w="9525">
                  <a:solidFill>
                    <a:schemeClr val="tx1"/>
                  </a:solidFill>
                  <a:prstDash val="solid"/>
                </a:ln>
                <a:latin typeface="NikoshBAN" panose="02000000000000000000" pitchFamily="2" charset="0"/>
                <a:cs typeface="NikoshBAN" panose="02000000000000000000" pitchFamily="2" charset="0"/>
              </a:rPr>
              <a:t>সহকারি শিক্ষক </a:t>
            </a:r>
            <a:br>
              <a:rPr lang="bn-IN" sz="4400" dirty="0" smtClean="0">
                <a:ln w="9525">
                  <a:solidFill>
                    <a:schemeClr val="tx1"/>
                  </a:solidFill>
                  <a:prstDash val="solid"/>
                </a:ln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IN" sz="4400" dirty="0" smtClean="0">
                <a:ln w="9525">
                  <a:solidFill>
                    <a:schemeClr val="tx1"/>
                  </a:solidFill>
                  <a:prstDash val="solid"/>
                </a:ln>
                <a:latin typeface="NikoshBAN" panose="02000000000000000000" pitchFamily="2" charset="0"/>
                <a:cs typeface="NikoshBAN" panose="02000000000000000000" pitchFamily="2" charset="0"/>
              </a:rPr>
              <a:t>গোপালপুর সরকারি প্রাথমিক বিদ্যালয়  </a:t>
            </a:r>
            <a:br>
              <a:rPr lang="bn-IN" sz="4400" dirty="0" smtClean="0">
                <a:ln w="9525">
                  <a:solidFill>
                    <a:schemeClr val="tx1"/>
                  </a:solidFill>
                  <a:prstDash val="solid"/>
                </a:ln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IN" sz="4400" dirty="0" smtClean="0">
                <a:ln w="9525">
                  <a:solidFill>
                    <a:schemeClr val="tx1"/>
                  </a:solidFill>
                  <a:prstDash val="solid"/>
                </a:ln>
                <a:latin typeface="NikoshBAN" panose="02000000000000000000" pitchFamily="2" charset="0"/>
                <a:cs typeface="NikoshBAN" panose="02000000000000000000" pitchFamily="2" charset="0"/>
              </a:rPr>
              <a:t>সদর, দিনাজপুর ।   </a:t>
            </a:r>
            <a:r>
              <a:rPr lang="en-US" sz="4400" dirty="0" smtClean="0">
                <a:ln w="9525">
                  <a:solidFill>
                    <a:schemeClr val="tx1"/>
                  </a:solidFill>
                  <a:prstDash val="solid"/>
                </a:ln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en-US" sz="4400" dirty="0" smtClean="0">
                <a:ln w="9525">
                  <a:solidFill>
                    <a:schemeClr val="tx1"/>
                  </a:solidFill>
                  <a:prstDash val="solid"/>
                </a:ln>
                <a:latin typeface="NikoshBAN" panose="02000000000000000000" pitchFamily="2" charset="0"/>
                <a:cs typeface="NikoshBAN" panose="02000000000000000000" pitchFamily="2" charset="0"/>
              </a:rPr>
            </a:br>
            <a:endParaRPr lang="en-US" sz="4400" dirty="0">
              <a:ln w="9525">
                <a:solidFill>
                  <a:schemeClr val="tx1"/>
                </a:solidFill>
                <a:prstDash val="solid"/>
              </a:ln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10818" y="4487594"/>
            <a:ext cx="8004517" cy="2110153"/>
          </a:xfrm>
          <a:solidFill>
            <a:schemeClr val="bg2">
              <a:lumMod val="75000"/>
            </a:schemeClr>
          </a:solidFill>
          <a:ln w="28575"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শ্রেণিঃপঞ্চম     বিষয়ঃবাংলাদেশ ও বিশ্বপরিচয়</a:t>
            </a:r>
          </a:p>
          <a:p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পাঠঃ বাংলাদেশের অর্থনীতিঃ কৃষি ও শিল্প</a:t>
            </a:r>
          </a:p>
          <a:p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পাঠ্যাংশঃ চাল , গম ও ডাল</a:t>
            </a:r>
          </a:p>
        </p:txBody>
      </p:sp>
      <p:pic>
        <p:nvPicPr>
          <p:cNvPr id="4" name="Picture 3" descr="11111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42765" y="379807"/>
            <a:ext cx="2825919" cy="1997633"/>
          </a:xfrm>
          <a:prstGeom prst="rect">
            <a:avLst/>
          </a:prstGeom>
          <a:ln w="19050">
            <a:solidFill>
              <a:srgbClr val="FF0000"/>
            </a:solidFill>
          </a:ln>
        </p:spPr>
      </p:pic>
    </p:spTree>
    <p:extLst>
      <p:ext uri="{BB962C8B-B14F-4D97-AF65-F5344CB8AC3E}">
        <p14:creationId xmlns:p14="http://schemas.microsoft.com/office/powerpoint/2010/main" xmlns="" val="1468097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64527" y="124835"/>
            <a:ext cx="4862945" cy="831130"/>
          </a:xfrm>
          <a:solidFill>
            <a:schemeClr val="accent4">
              <a:lumMod val="40000"/>
              <a:lumOff val="60000"/>
            </a:schemeClr>
          </a:solidFill>
          <a:ln w="19050">
            <a:solidFill>
              <a:srgbClr val="C00000"/>
            </a:solidFill>
          </a:ln>
        </p:spPr>
        <p:txBody>
          <a:bodyPr>
            <a:normAutofit fontScale="90000"/>
          </a:bodyPr>
          <a:lstStyle/>
          <a:p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দলীয় কাজ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52255" y="1682942"/>
            <a:ext cx="6733310" cy="762001"/>
          </a:xfrm>
          <a:solidFill>
            <a:schemeClr val="accent1">
              <a:lumMod val="20000"/>
              <a:lumOff val="80000"/>
            </a:schemeClr>
          </a:solidFill>
          <a:ln w="19050">
            <a:solidFill>
              <a:srgbClr val="002060"/>
            </a:solidFill>
          </a:ln>
        </p:spPr>
        <p:txBody>
          <a:bodyPr>
            <a:noAutofit/>
          </a:bodyPr>
          <a:lstStyle/>
          <a:p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দলের নাম ধান, গম ও </a:t>
            </a:r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ডাল 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735574552"/>
              </p:ext>
            </p:extLst>
          </p:nvPr>
        </p:nvGraphicFramePr>
        <p:xfrm>
          <a:off x="1463964" y="3088793"/>
          <a:ext cx="8128000" cy="1737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426691">
                  <a:extLst>
                    <a:ext uri="{9D8B030D-6E8A-4147-A177-3AD203B41FA5}">
                      <a16:colId xmlns:a16="http://schemas.microsoft.com/office/drawing/2014/main" xmlns="" val="3334693194"/>
                    </a:ext>
                  </a:extLst>
                </a:gridCol>
                <a:gridCol w="1413163">
                  <a:extLst>
                    <a:ext uri="{9D8B030D-6E8A-4147-A177-3AD203B41FA5}">
                      <a16:colId xmlns:a16="http://schemas.microsoft.com/office/drawing/2014/main" xmlns="" val="150155083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xmlns="" val="57286924"/>
                    </a:ext>
                  </a:extLst>
                </a:gridCol>
                <a:gridCol w="1916546">
                  <a:extLst>
                    <a:ext uri="{9D8B030D-6E8A-4147-A177-3AD203B41FA5}">
                      <a16:colId xmlns:a16="http://schemas.microsoft.com/office/drawing/2014/main" xmlns="" val="310221039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sz="32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sz="32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ধান</a:t>
                      </a:r>
                      <a:endParaRPr lang="en-US" sz="32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sz="32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গম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sz="32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ডাল</a:t>
                      </a:r>
                      <a:endParaRPr lang="en-US" sz="32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9611326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bn-IN" sz="32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আমরা</a:t>
                      </a:r>
                      <a:r>
                        <a:rPr lang="bn-IN" sz="32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কিভাবে এটি খাই</a:t>
                      </a:r>
                      <a:endParaRPr lang="en-US" sz="32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1559484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bn-IN" sz="32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এটি</a:t>
                      </a:r>
                      <a:r>
                        <a:rPr lang="bn-IN" sz="32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কোথায় উৎপাদিত হয়</a:t>
                      </a:r>
                      <a:endParaRPr lang="en-US" sz="32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6871861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560970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uiExpand="1" build="p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21527" y="1122363"/>
            <a:ext cx="6774874" cy="872692"/>
          </a:xfrm>
          <a:solidFill>
            <a:schemeClr val="accent3">
              <a:lumMod val="40000"/>
              <a:lumOff val="60000"/>
            </a:schemeClr>
          </a:solidFill>
          <a:ln w="19050">
            <a:solidFill>
              <a:srgbClr val="FF0000"/>
            </a:solidFill>
          </a:ln>
        </p:spPr>
        <p:txBody>
          <a:bodyPr>
            <a:normAutofit fontScale="90000"/>
          </a:bodyPr>
          <a:lstStyle/>
          <a:p>
            <a:r>
              <a:rPr lang="bn-IN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21527" y="3408075"/>
            <a:ext cx="6774874" cy="1413308"/>
          </a:xfrm>
          <a:solidFill>
            <a:schemeClr val="accent4">
              <a:lumMod val="20000"/>
              <a:lumOff val="80000"/>
            </a:schemeClr>
          </a:solidFill>
          <a:ln w="19050">
            <a:solidFill>
              <a:srgbClr val="00B050"/>
            </a:solidFill>
          </a:ln>
        </p:spPr>
        <p:txBody>
          <a:bodyPr>
            <a:normAutofit/>
          </a:bodyPr>
          <a:lstStyle/>
          <a:p>
            <a:pPr algn="l"/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 কোন শস্যটি আমাদের দেশে বেশি উৎপাদিত হয়?</a:t>
            </a:r>
          </a:p>
          <a:p>
            <a:pPr algn="l"/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আমাদের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প্রধান খাদ্যশস্য কোনটি?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69267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72146" y="406690"/>
            <a:ext cx="6400800" cy="964910"/>
          </a:xfrm>
          <a:solidFill>
            <a:schemeClr val="tx2">
              <a:lumMod val="40000"/>
              <a:lumOff val="60000"/>
            </a:schemeClr>
          </a:solidFill>
          <a:ln w="19050">
            <a:solidFill>
              <a:srgbClr val="7030A0"/>
            </a:solidFill>
          </a:ln>
        </p:spPr>
        <p:txBody>
          <a:bodyPr>
            <a:normAutofit/>
          </a:bodyPr>
          <a:lstStyle/>
          <a:p>
            <a:pPr algn="ctr"/>
            <a:r>
              <a:rPr lang="bn-IN" sz="6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6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272146" y="2521528"/>
            <a:ext cx="6400800" cy="3969972"/>
          </a:xfrm>
        </p:spPr>
      </p:pic>
    </p:spTree>
    <p:extLst>
      <p:ext uri="{BB962C8B-B14F-4D97-AF65-F5344CB8AC3E}">
        <p14:creationId xmlns:p14="http://schemas.microsoft.com/office/powerpoint/2010/main" xmlns="" val="2067988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75709" y="720436"/>
            <a:ext cx="5084618" cy="1039092"/>
          </a:xfrm>
          <a:solidFill>
            <a:schemeClr val="bg2">
              <a:lumMod val="75000"/>
            </a:schemeClr>
          </a:solidFill>
          <a:ln w="28575">
            <a:solidFill>
              <a:srgbClr val="00B0F0"/>
            </a:solidFill>
          </a:ln>
        </p:spPr>
        <p:txBody>
          <a:bodyPr>
            <a:normAutofit/>
          </a:bodyPr>
          <a:lstStyle/>
          <a:p>
            <a:r>
              <a:rPr lang="bn-IN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US" sz="4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27018" y="2812472"/>
            <a:ext cx="9144000" cy="1565564"/>
          </a:xfrm>
          <a:ln w="38100"/>
          <a:effectLst>
            <a:reflection blurRad="6350" stA="50000" endA="300" endPos="55000" dir="5400000" sy="-100000" algn="bl" rotWithShape="0"/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/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১৫.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৩.১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বাংলাদেশের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প্রধান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প্রধান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কৃষিজাত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দ্রব্য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সম্পর্কে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algn="l"/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১৫.৩.২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বাংলাদেশ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কৃষি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প্রধান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দেশ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55473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14944" y="365126"/>
            <a:ext cx="8285019" cy="1103456"/>
          </a:xfrm>
          <a:ln w="28575"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bn-IN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চাল , গম ও ডাল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743454" y="2639609"/>
            <a:ext cx="3410275" cy="2468279"/>
          </a:xfrm>
          <a:prstGeom prst="rect">
            <a:avLst/>
          </a:prstGeom>
          <a:ln>
            <a:solidFill>
              <a:srgbClr val="FF0000"/>
            </a:solidFill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0532" y="2571961"/>
            <a:ext cx="3380510" cy="2535928"/>
          </a:xfrm>
          <a:prstGeom prst="rect">
            <a:avLst/>
          </a:prstGeom>
          <a:ln>
            <a:solidFill>
              <a:srgbClr val="002060"/>
            </a:solidFill>
          </a:ln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714223" y="2571961"/>
            <a:ext cx="3856050" cy="25359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915925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2798" y="5283489"/>
            <a:ext cx="7301346" cy="1048038"/>
          </a:xfrm>
          <a:solidFill>
            <a:schemeClr val="accent1">
              <a:lumMod val="20000"/>
              <a:lumOff val="80000"/>
            </a:schemeClr>
          </a:solidFill>
          <a:ln w="28575">
            <a:solidFill>
              <a:srgbClr val="C00000"/>
            </a:solidFill>
          </a:ln>
        </p:spPr>
        <p:txBody>
          <a:bodyPr>
            <a:normAutofit/>
          </a:bodyPr>
          <a:lstStyle/>
          <a:p>
            <a:pPr algn="ctr"/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বাংলাদেশ একটি কৃষি প্রধান দেশ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352798" y="789709"/>
            <a:ext cx="7301346" cy="38377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546136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2655" y="5264727"/>
            <a:ext cx="8783781" cy="1039091"/>
          </a:xfrm>
          <a:solidFill>
            <a:schemeClr val="accent2">
              <a:lumMod val="20000"/>
              <a:lumOff val="80000"/>
            </a:schemeClr>
          </a:solidFill>
          <a:ln w="28575">
            <a:solidFill>
              <a:srgbClr val="00B050"/>
            </a:solidFill>
          </a:ln>
        </p:spPr>
        <p:txBody>
          <a:bodyPr>
            <a:normAutofit/>
          </a:bodyPr>
          <a:lstStyle/>
          <a:p>
            <a:pPr algn="ctr"/>
            <a:r>
              <a:rPr lang="bn-IN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বাংলাদেশ একটি উর্বর ব-দ্বীপ অঞ্চল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996546" y="626996"/>
            <a:ext cx="3391037" cy="392214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93273" y="626996"/>
            <a:ext cx="3754582" cy="4317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749846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555" y="5366615"/>
            <a:ext cx="11657445" cy="1117311"/>
          </a:xfrm>
          <a:solidFill>
            <a:schemeClr val="tx2">
              <a:lumMod val="20000"/>
              <a:lumOff val="80000"/>
            </a:schemeClr>
          </a:solidFill>
          <a:ln w="19050">
            <a:solidFill>
              <a:srgbClr val="00B050"/>
            </a:solidFill>
          </a:ln>
        </p:spPr>
        <p:txBody>
          <a:bodyPr>
            <a:noAutofit/>
          </a:bodyPr>
          <a:lstStyle/>
          <a:p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মোট জাতীয় অর্থনীতির ১০০ ভাগের প্রায় ২০ ভাগ আসে কৃষি থেকে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graphicFrame>
        <p:nvGraphicFramePr>
          <p:cNvPr id="10" name="Diagram 9"/>
          <p:cNvGraphicFramePr/>
          <p:nvPr>
            <p:extLst>
              <p:ext uri="{D42A27DB-BD31-4B8C-83A1-F6EECF244321}">
                <p14:modId xmlns:p14="http://schemas.microsoft.com/office/powerpoint/2010/main" xmlns="" val="1118740691"/>
              </p:ext>
            </p:extLst>
          </p:nvPr>
        </p:nvGraphicFramePr>
        <p:xfrm>
          <a:off x="2336801" y="2257521"/>
          <a:ext cx="6599382" cy="27024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1435796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Graphic spid="10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44436" y="5546726"/>
            <a:ext cx="7855528" cy="1020329"/>
          </a:xfrm>
          <a:solidFill>
            <a:schemeClr val="accent5">
              <a:lumMod val="20000"/>
              <a:lumOff val="80000"/>
            </a:schemeClr>
          </a:solidFill>
          <a:ln w="19050">
            <a:solidFill>
              <a:srgbClr val="C00000"/>
            </a:solidFill>
          </a:ln>
        </p:spPr>
        <p:txBody>
          <a:bodyPr/>
          <a:lstStyle/>
          <a:p>
            <a:pPr algn="ctr"/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ভাত বাংলাদেশের মানুষের প্রধান খাদ্য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349115" y="831274"/>
            <a:ext cx="7750849" cy="43598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232340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69128" y="5486400"/>
            <a:ext cx="7578436" cy="845127"/>
          </a:xfrm>
          <a:solidFill>
            <a:schemeClr val="accent1">
              <a:lumMod val="40000"/>
              <a:lumOff val="60000"/>
            </a:schemeClr>
          </a:solidFill>
          <a:ln w="19050">
            <a:solidFill>
              <a:srgbClr val="92D050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তাই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ধান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আমাদের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প্রধান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ফসল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020292" y="856385"/>
            <a:ext cx="5348965" cy="4006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608032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1">
      <a:majorFont>
        <a:latin typeface="Nikosh"/>
        <a:ea typeface=""/>
        <a:cs typeface="Nikosh"/>
      </a:majorFont>
      <a:minorFont>
        <a:latin typeface="Nikosh"/>
        <a:ea typeface=""/>
        <a:cs typeface="Nikos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681</TotalTime>
  <Words>239</Words>
  <Application>Microsoft Office PowerPoint</Application>
  <PresentationFormat>Custom</PresentationFormat>
  <Paragraphs>53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স্বাগতম</vt:lpstr>
      <vt:lpstr>জিল্লুর হোসাইন  সহকারি শিক্ষক  গোপালপুর সরকারি প্রাথমিক বিদ্যালয়   সদর, দিনাজপুর ।    </vt:lpstr>
      <vt:lpstr>শিখনফল</vt:lpstr>
      <vt:lpstr>চাল , গম ও ডাল</vt:lpstr>
      <vt:lpstr>বাংলাদেশ একটি কৃষি প্রধান দেশ</vt:lpstr>
      <vt:lpstr>বাংলাদেশ একটি উর্বর ব-দ্বীপ অঞ্চল</vt:lpstr>
      <vt:lpstr> মোট জাতীয় অর্থনীতির ১০০ ভাগের প্রায় ২০ ভাগ আসে কৃষি থেকে।</vt:lpstr>
      <vt:lpstr>ভাত বাংলাদেশের মানুষের প্রধান খাদ্য</vt:lpstr>
      <vt:lpstr> তাই ধান আমাদের প্রধান ফসল।</vt:lpstr>
      <vt:lpstr>বাংলাদেশে প্রধানত এই তিন ধরনের ধান চাষ হয়।</vt:lpstr>
      <vt:lpstr>গম</vt:lpstr>
      <vt:lpstr>বাংলাদেশে গমের আটার তৈরি বিভিন্ন খাবারের চাহিদা দিন দিন বাড়ছে।</vt:lpstr>
      <vt:lpstr>শীতকালে গমের চাষ হয়</vt:lpstr>
      <vt:lpstr>বাংলাদেশের উত্তর ও পশ্চিম অঞ্চলে গম চাষ হয়।</vt:lpstr>
      <vt:lpstr>ডাল</vt:lpstr>
      <vt:lpstr> বিভিন্ন ধরনের ডাল আছে।</vt:lpstr>
      <vt:lpstr>বাংলাদেশের উত্তর ও পশ্চিম অঞ্চলে ডাল চাষ হয়।</vt:lpstr>
      <vt:lpstr>পাঠ্য বইয়ের ৩০ নং পৃষ্ঠা বের কর</vt:lpstr>
      <vt:lpstr>এসো বলি</vt:lpstr>
      <vt:lpstr>দলীয় কাজ</vt:lpstr>
      <vt:lpstr>মূল্যায়ন</vt:lpstr>
      <vt:lpstr>ধন্যবাদ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DPE</dc:creator>
  <cp:lastModifiedBy>Zillur</cp:lastModifiedBy>
  <cp:revision>178</cp:revision>
  <dcterms:created xsi:type="dcterms:W3CDTF">2019-03-15T17:42:22Z</dcterms:created>
  <dcterms:modified xsi:type="dcterms:W3CDTF">2020-01-24T14:49:46Z</dcterms:modified>
</cp:coreProperties>
</file>