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7" r:id="rId2"/>
    <p:sldId id="260" r:id="rId3"/>
    <p:sldId id="283" r:id="rId4"/>
    <p:sldId id="261" r:id="rId5"/>
    <p:sldId id="263" r:id="rId6"/>
    <p:sldId id="264" r:id="rId7"/>
    <p:sldId id="259" r:id="rId8"/>
    <p:sldId id="280" r:id="rId9"/>
    <p:sldId id="271" r:id="rId10"/>
    <p:sldId id="272" r:id="rId11"/>
    <p:sldId id="273" r:id="rId12"/>
    <p:sldId id="281" r:id="rId13"/>
    <p:sldId id="274" r:id="rId14"/>
    <p:sldId id="282" r:id="rId15"/>
    <p:sldId id="275" r:id="rId16"/>
    <p:sldId id="278" r:id="rId17"/>
    <p:sldId id="270" r:id="rId18"/>
    <p:sldId id="268" r:id="rId19"/>
    <p:sldId id="285" r:id="rId20"/>
    <p:sldId id="276" r:id="rId21"/>
    <p:sldId id="26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806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1EBFD-15D6-48A0-AF9F-F667CFD6C0BC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E34D8-4230-4CE9-BE28-AE9DF6DC8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354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E34D8-4230-4CE9-BE28-AE9DF6DC8C7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34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E34D8-4230-4CE9-BE28-AE9DF6DC8C7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85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E34D8-4230-4CE9-BE28-AE9DF6DC8C7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66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E34D8-4230-4CE9-BE28-AE9DF6DC8C7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5442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E34D8-4230-4CE9-BE28-AE9DF6DC8C7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7126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E34D8-4230-4CE9-BE28-AE9DF6DC8C7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6956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E34D8-4230-4CE9-BE28-AE9DF6DC8C7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5480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E34D8-4230-4CE9-BE28-AE9DF6DC8C7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0779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E34D8-4230-4CE9-BE28-AE9DF6DC8C7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340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g"/><Relationship Id="rId3" Type="http://schemas.openxmlformats.org/officeDocument/2006/relationships/image" Target="../media/image15.jpg"/><Relationship Id="rId7" Type="http://schemas.openxmlformats.org/officeDocument/2006/relationships/image" Target="../media/image19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g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jpg"/><Relationship Id="rId5" Type="http://schemas.openxmlformats.org/officeDocument/2006/relationships/image" Target="../media/image25.jpg"/><Relationship Id="rId4" Type="http://schemas.openxmlformats.org/officeDocument/2006/relationships/image" Target="../media/image24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jpg"/><Relationship Id="rId4" Type="http://schemas.openxmlformats.org/officeDocument/2006/relationships/image" Target="../media/image29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jpg"/><Relationship Id="rId4" Type="http://schemas.openxmlformats.org/officeDocument/2006/relationships/image" Target="../media/image33.jp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jpg"/><Relationship Id="rId3" Type="http://schemas.openxmlformats.org/officeDocument/2006/relationships/image" Target="../media/image35.jpg"/><Relationship Id="rId7" Type="http://schemas.openxmlformats.org/officeDocument/2006/relationships/image" Target="../media/image39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jpg"/><Relationship Id="rId5" Type="http://schemas.openxmlformats.org/officeDocument/2006/relationships/image" Target="../media/image37.jpg"/><Relationship Id="rId4" Type="http://schemas.openxmlformats.org/officeDocument/2006/relationships/image" Target="../media/image36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jpg"/><Relationship Id="rId5" Type="http://schemas.openxmlformats.org/officeDocument/2006/relationships/image" Target="../media/image42.jpg"/><Relationship Id="rId4" Type="http://schemas.openxmlformats.org/officeDocument/2006/relationships/image" Target="../media/image34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28600"/>
            <a:ext cx="8686800" cy="6400800"/>
          </a:xfrm>
          <a:prstGeom prst="rect">
            <a:avLst/>
          </a:prstGeom>
          <a:noFill/>
          <a:ln w="76200">
            <a:solidFill>
              <a:srgbClr val="7030A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82550" h="38100" prst="coolSlant"/>
            </a:sp3d>
          </a:bodyPr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 rot="19727188">
            <a:off x="-787200" y="871205"/>
            <a:ext cx="8670246" cy="4935645"/>
          </a:xfrm>
          <a:prstGeom prst="ellipse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16600" b="1" dirty="0" smtClean="0">
                <a:ln w="11430"/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 </a:t>
            </a:r>
            <a:r>
              <a:rPr lang="en-US" sz="16600" b="1" dirty="0" err="1" smtClean="0">
                <a:ln w="11430"/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16600" b="1" dirty="0" smtClean="0">
                <a:ln w="11430"/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6600" b="1" dirty="0">
              <a:ln w="11430"/>
              <a:blipFill dpi="0"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101600">
            <a:solidFill>
              <a:srgbClr val="92D05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82550" h="38100" prst="coolSlant"/>
            </a:sp3d>
          </a:bodyPr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87"/>
          <a:stretch/>
        </p:blipFill>
        <p:spPr>
          <a:xfrm>
            <a:off x="4495800" y="-76200"/>
            <a:ext cx="4648200" cy="69869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-114300" y="-76200"/>
            <a:ext cx="4610100" cy="6986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524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2405 L -0.64184 0.0240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083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5434E-6 L 0.6125 0.0018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625" y="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47800" y="4953000"/>
            <a:ext cx="6248400" cy="1524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7030A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বৃষ্টি এলো –বহু প্রতীক্ষিত বৃষ্টি !-পদ্মা মেঘনার</a:t>
            </a:r>
          </a:p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দুপাশে আবাদি গ্রামে,বৃষ্টি এলো পুবের হাওয়ায়,                         বিদগ্ধ আকাশ,মাঠ ঢেকে গেল কাজল ছায়ায়; 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67573"/>
            <a:ext cx="9011729" cy="6714227"/>
          </a:xfrm>
          <a:prstGeom prst="rect">
            <a:avLst/>
          </a:prstGeom>
          <a:noFill/>
          <a:ln w="101600">
            <a:solidFill>
              <a:srgbClr val="00B05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8600" y="211347"/>
            <a:ext cx="8727058" cy="6418053"/>
          </a:xfrm>
          <a:prstGeom prst="rect">
            <a:avLst/>
          </a:prstGeom>
          <a:noFill/>
          <a:ln w="101600">
            <a:solidFill>
              <a:srgbClr val="7030A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81000"/>
            <a:ext cx="3124201" cy="21522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599" y="381000"/>
            <a:ext cx="3124201" cy="21522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599" y="2702597"/>
            <a:ext cx="3124201" cy="209800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709"/>
          <a:stretch/>
        </p:blipFill>
        <p:spPr>
          <a:xfrm>
            <a:off x="1219199" y="2702597"/>
            <a:ext cx="3124201" cy="209800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256550"/>
            <a:ext cx="4038600" cy="30250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35015"/>
            <a:ext cx="4038600" cy="30321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970479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86800" cy="6400800"/>
          </a:xfrm>
          <a:prstGeom prst="rect">
            <a:avLst/>
          </a:prstGeom>
          <a:noFill/>
          <a:ln w="76200">
            <a:solidFill>
              <a:srgbClr val="7030A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990600" y="4876800"/>
            <a:ext cx="7162800" cy="1099868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7030A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বিদ্যুৎ-রূপসী পরি মেঘে মেঘে হয়েছে সওয়ার।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07"/>
          <a:stretch/>
        </p:blipFill>
        <p:spPr>
          <a:xfrm>
            <a:off x="381000" y="920150"/>
            <a:ext cx="4117091" cy="34994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909" y="914400"/>
            <a:ext cx="4117091" cy="34994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76200" y="84826"/>
            <a:ext cx="8991600" cy="6696974"/>
          </a:xfrm>
          <a:prstGeom prst="rect">
            <a:avLst/>
          </a:prstGeom>
          <a:noFill/>
          <a:ln w="101600">
            <a:solidFill>
              <a:srgbClr val="00B05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238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228600"/>
            <a:ext cx="8686800" cy="6400800"/>
          </a:xfrm>
          <a:prstGeom prst="rect">
            <a:avLst/>
          </a:prstGeom>
          <a:noFill/>
          <a:ln w="76200">
            <a:solidFill>
              <a:srgbClr val="7030A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101600">
            <a:solidFill>
              <a:srgbClr val="00B05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828800" y="5257800"/>
            <a:ext cx="5326811" cy="110130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 দিগন্তের পথে অপরূপ আভা দেখে তার  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বর্ষণমুখর দিনে অরণ্যের কেয়া শিহরায় ,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84875"/>
            <a:ext cx="3886200" cy="46205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84876"/>
            <a:ext cx="4042195" cy="46205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596" y="1066800"/>
            <a:ext cx="3833004" cy="37099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5594" y="1066800"/>
            <a:ext cx="4038601" cy="37099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762265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4958" y="5334000"/>
            <a:ext cx="6417442" cy="1219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রৌদ্র-দগ্ধ ধানক্ষেত আজ তার স্পর্শ পেতে চায়, নদীর ফাটলে বন্যা আনে পূর্ণ প্রাণের জোয়ার। 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101600">
            <a:solidFill>
              <a:srgbClr val="00B05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000" y="362937"/>
            <a:ext cx="4118725" cy="23802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24400" y="362937"/>
            <a:ext cx="4038600" cy="23802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2895601"/>
            <a:ext cx="4118725" cy="22859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Rectangle 7"/>
          <p:cNvSpPr/>
          <p:nvPr/>
        </p:nvSpPr>
        <p:spPr>
          <a:xfrm>
            <a:off x="228600" y="228600"/>
            <a:ext cx="8686800" cy="6400800"/>
          </a:xfrm>
          <a:prstGeom prst="rect">
            <a:avLst/>
          </a:prstGeom>
          <a:noFill/>
          <a:ln w="76200">
            <a:solidFill>
              <a:srgbClr val="7030A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48"/>
          <a:stretch/>
        </p:blipFill>
        <p:spPr>
          <a:xfrm>
            <a:off x="4724400" y="2895602"/>
            <a:ext cx="4038600" cy="22859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01164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101600">
            <a:solidFill>
              <a:srgbClr val="00B05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92D050"/>
                </a:solidFill>
              </a:ln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228600"/>
            <a:ext cx="8686800" cy="6400800"/>
          </a:xfrm>
          <a:prstGeom prst="rect">
            <a:avLst/>
          </a:prstGeom>
          <a:noFill/>
          <a:ln w="101600">
            <a:solidFill>
              <a:srgbClr val="7030A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92D050"/>
                </a:solidFill>
              </a:ln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486400"/>
            <a:ext cx="4572000" cy="9906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রুগ্ন বৃদ্ধ ভিখারির রগ-উঠা হাতের মতন 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রুক্ষ মাঠ আসমান শোনে সেই বর্ষণের সুর,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80999"/>
            <a:ext cx="3751168" cy="23711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971800"/>
            <a:ext cx="3751169" cy="23087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09" y="2971800"/>
            <a:ext cx="3736791" cy="23087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09" y="381001"/>
            <a:ext cx="3736791" cy="23711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976124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0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4681537"/>
            <a:ext cx="5715000" cy="881063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715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তৃষিত বনের সাথে জেগে ওঠে তৃষ্ণাতপ্ত মন,                    পাড়ি দিয়ে যেতে চায় বহু পথ, প্রান্তর বন্ধুর,      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101600">
            <a:solidFill>
              <a:srgbClr val="00B05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83403"/>
            <a:ext cx="4038600" cy="33599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83403"/>
            <a:ext cx="4000500" cy="33587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983403"/>
            <a:ext cx="4038600" cy="33599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Rectangle 9"/>
          <p:cNvSpPr/>
          <p:nvPr/>
        </p:nvSpPr>
        <p:spPr>
          <a:xfrm>
            <a:off x="1524000" y="4681536"/>
            <a:ext cx="5867400" cy="103346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715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যেখানে বিস্মৃত দিন পড়ে আছে নিঃসঙ্গ নির্জন ।</a:t>
            </a:r>
          </a:p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সেখানে বর্ষার মেঘ জাগে আজ বিষণ্ণ মেদুর।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228600"/>
            <a:ext cx="8686800" cy="6400800"/>
          </a:xfrm>
          <a:prstGeom prst="rect">
            <a:avLst/>
          </a:prstGeom>
          <a:noFill/>
          <a:ln w="76200">
            <a:solidFill>
              <a:srgbClr val="7030A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978877"/>
            <a:ext cx="4038600" cy="336326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48021"/>
            <a:ext cx="4000500" cy="37753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748021"/>
            <a:ext cx="4038600" cy="37753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587428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00"/>
                            </p:stCondLst>
                            <p:childTnLst>
                              <p:par>
                                <p:cTn id="8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200400" y="381000"/>
            <a:ext cx="2590800" cy="762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76200">
            <a:solidFill>
              <a:srgbClr val="7030A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শব্দার্থ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727290" y="1524000"/>
            <a:ext cx="3035710" cy="921775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57150">
            <a:solidFill>
              <a:srgbClr val="7030A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আরোহী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7200" y="2895600"/>
            <a:ext cx="2743200" cy="9144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57150">
            <a:solidFill>
              <a:srgbClr val="7030A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তৃষ্ণাতপ্ত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57200" y="4267200"/>
            <a:ext cx="2743200" cy="9144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57150">
            <a:solidFill>
              <a:srgbClr val="7030A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নির্জন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57200" y="1524000"/>
            <a:ext cx="2743200" cy="92177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57150">
            <a:solidFill>
              <a:srgbClr val="7030A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সওয়ার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710037" y="2895600"/>
            <a:ext cx="3035710" cy="9144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57150">
            <a:solidFill>
              <a:srgbClr val="7030A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পিপাসায়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কাতর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27290" y="4267200"/>
            <a:ext cx="3035710" cy="9144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57150">
            <a:solidFill>
              <a:srgbClr val="7030A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জনশূন্য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101600">
            <a:solidFill>
              <a:srgbClr val="00B05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8600" y="241540"/>
            <a:ext cx="8686800" cy="6374920"/>
          </a:xfrm>
          <a:prstGeom prst="rect">
            <a:avLst/>
          </a:prstGeom>
          <a:noFill/>
          <a:ln w="76200">
            <a:solidFill>
              <a:srgbClr val="7030A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55" t="35883" b="24428"/>
          <a:stretch/>
        </p:blipFill>
        <p:spPr>
          <a:xfrm>
            <a:off x="3429000" y="1295400"/>
            <a:ext cx="2064589" cy="12263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999" y="2667000"/>
            <a:ext cx="2032001" cy="1219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23"/>
          <a:stretch/>
        </p:blipFill>
        <p:spPr>
          <a:xfrm>
            <a:off x="3428999" y="4038600"/>
            <a:ext cx="2064590" cy="12522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6" name="Rounded Rectangle 15"/>
          <p:cNvSpPr/>
          <p:nvPr/>
        </p:nvSpPr>
        <p:spPr>
          <a:xfrm>
            <a:off x="457200" y="5562600"/>
            <a:ext cx="2743200" cy="9144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57150">
            <a:solidFill>
              <a:srgbClr val="7030A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বন্ধুর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727290" y="5562600"/>
            <a:ext cx="3035710" cy="9144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57150">
            <a:solidFill>
              <a:srgbClr val="7030A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অসমতল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5410200"/>
            <a:ext cx="2064589" cy="1066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93204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6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101600">
            <a:solidFill>
              <a:srgbClr val="92D05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2743200" y="304800"/>
            <a:ext cx="3733800" cy="8382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2743200"/>
            <a:ext cx="1981200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228600" y="228600"/>
            <a:ext cx="8686800" cy="6400800"/>
          </a:xfrm>
          <a:prstGeom prst="rect">
            <a:avLst/>
          </a:prstGeom>
          <a:noFill/>
          <a:ln w="76200">
            <a:solidFill>
              <a:srgbClr val="7030A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3962400"/>
            <a:ext cx="3276600" cy="2438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7030A0"/>
            </a:solidFill>
            <a:prstDash val="dashDot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দল-পদ্মা 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‘বৃষ্টি এলো – বহু প্রতীক্ষিত বৃষ্টি,উক্তিটি বুঝিয়ে লিখ ? 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1371600"/>
            <a:ext cx="3276600" cy="2438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7030A0"/>
            </a:solidFill>
            <a:prstDash val="dashDot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দল-মেঘনা  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‘বিদ্যুৎ-রূপসী পরী মেঘে মেঘে হয়েছে সওয়ার,বলতে কবি কী বুঝিয়েছেন ? </a:t>
            </a:r>
          </a:p>
        </p:txBody>
      </p:sp>
      <p:sp>
        <p:nvSpPr>
          <p:cNvPr id="9" name="Rectangle 8"/>
          <p:cNvSpPr/>
          <p:nvPr/>
        </p:nvSpPr>
        <p:spPr>
          <a:xfrm>
            <a:off x="5562600" y="1371600"/>
            <a:ext cx="3276600" cy="2438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7030A0"/>
            </a:solidFill>
            <a:prstDash val="dashDot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দল-মেঘ  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‘তৃষিত বনের সাথে জেগে উঠে তৃষ্ণাতপ্ত মন,বলতে কবি কী বুঝাতে   চেয়েছেন  ?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562600" y="3962400"/>
            <a:ext cx="3276600" cy="2438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7030A0"/>
            </a:solidFill>
            <a:prstDash val="dashDot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দল-বৃষ্টি  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‘সেখানে বর্ষার মেঘ জাগে আজ বিষণ্ণ মেদুর ,উক্তিটি বুঝিয়ে লিখ ? </a:t>
            </a:r>
          </a:p>
        </p:txBody>
      </p:sp>
    </p:spTree>
    <p:extLst>
      <p:ext uri="{BB962C8B-B14F-4D97-AF65-F5344CB8AC3E}">
        <p14:creationId xmlns:p14="http://schemas.microsoft.com/office/powerpoint/2010/main" val="4006472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5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101600">
            <a:solidFill>
              <a:srgbClr val="00B05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3276600" y="357996"/>
            <a:ext cx="2895600" cy="93740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57150">
            <a:solidFill>
              <a:srgbClr val="7030A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48575" y="4800600"/>
            <a:ext cx="8298610" cy="1524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7030A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সওয়ার শব্দের অর্থ কী ?</a:t>
            </a:r>
          </a:p>
          <a:p>
            <a:pPr algn="ctr"/>
            <a:r>
              <a:rPr lang="bn-IN" sz="28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(ক)উপরে উঠা  (খ)আহরণ  (গ)আরোহী  (ঘ)বসানো   </a:t>
            </a:r>
            <a:endParaRPr lang="en-US" sz="2800" dirty="0">
              <a:solidFill>
                <a:schemeClr val="accent5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48575" y="3117012"/>
            <a:ext cx="8298610" cy="1531188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7030A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২।“বৃষ্টি”কবিতাটিতে কোন কোন নদীর কথা বলা হয়েছে? </a:t>
            </a:r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(ক)কর্ণফুলী,মেঘনা (খ)পদ্মা,মেঘনা (গ) যমুনা,পদ্মা (ঘ)যমুনা,কর্ণফুলী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48574" y="1444926"/>
            <a:ext cx="8295735" cy="152687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7030A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‘সাত সাগরের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মাঝি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ফররুখ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আহমদের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কোন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রচনা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 প্রবন্ধ    (খ) নাটক    (গ) উপন্যাস   (ঘ) কাব্যগ্রন্থ</a:t>
            </a:r>
            <a:endParaRPr lang="en-US" sz="2800" dirty="0">
              <a:solidFill>
                <a:schemeClr val="accent5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228600"/>
            <a:ext cx="8686800" cy="6400799"/>
          </a:xfrm>
          <a:prstGeom prst="rect">
            <a:avLst/>
          </a:prstGeom>
          <a:noFill/>
          <a:ln w="76200">
            <a:solidFill>
              <a:srgbClr val="7030A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>
            <a:off x="4993962" y="5734229"/>
            <a:ext cx="202338" cy="483051"/>
          </a:xfrm>
          <a:prstGeom prst="upArrow">
            <a:avLst/>
          </a:prstGeom>
          <a:solidFill>
            <a:srgbClr val="FF0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Up Arrow 11"/>
          <p:cNvSpPr/>
          <p:nvPr/>
        </p:nvSpPr>
        <p:spPr>
          <a:xfrm>
            <a:off x="3124200" y="4038600"/>
            <a:ext cx="202338" cy="483051"/>
          </a:xfrm>
          <a:prstGeom prst="upArrow">
            <a:avLst/>
          </a:prstGeom>
          <a:solidFill>
            <a:srgbClr val="FF0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" name="Up Arrow 14"/>
          <p:cNvSpPr/>
          <p:nvPr/>
        </p:nvSpPr>
        <p:spPr>
          <a:xfrm>
            <a:off x="6274662" y="2362200"/>
            <a:ext cx="202338" cy="483051"/>
          </a:xfrm>
          <a:prstGeom prst="upArrow">
            <a:avLst/>
          </a:prstGeom>
          <a:solidFill>
            <a:srgbClr val="FF0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0182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9" grpId="0" animBg="1"/>
      <p:bldP spid="14" grpId="0" animBg="1"/>
      <p:bldP spid="12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9008852" cy="6705600"/>
          </a:xfrm>
          <a:prstGeom prst="rect">
            <a:avLst/>
          </a:prstGeom>
          <a:noFill/>
          <a:ln w="101600">
            <a:solidFill>
              <a:srgbClr val="00B05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11347" y="228600"/>
            <a:ext cx="8725619" cy="6400800"/>
          </a:xfrm>
          <a:prstGeom prst="rect">
            <a:avLst/>
          </a:prstGeom>
          <a:noFill/>
          <a:ln w="76200">
            <a:solidFill>
              <a:srgbClr val="7030A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20151" y="381000"/>
            <a:ext cx="7385649" cy="191506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উদ্দীপকটি পড় এবং ৪ থেকে ৬ নম্বর প্রশ্নের উত্তর দাও ? </a:t>
            </a:r>
          </a:p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গুরুগর্জনে নীপমঞ্জরী শিহরে , </a:t>
            </a:r>
          </a:p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শিখী দম্পতি কেকা কল্লোলে বিহরে                                                   দিগবধূচিত হরষা </a:t>
            </a:r>
          </a:p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ঘনগৌরবে আসে উম্মাদ বরষা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362200"/>
            <a:ext cx="7385649" cy="1219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উদ্দীপকের সাথে তোমার পাঠ্যবইয়ের কোন কবিতার ভাবগত মিল রয়েছে ? </a:t>
            </a:r>
          </a:p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(ক)আমার সন্তান  (খ)পল্লিজননী  (গ) বৃষ্টি  (ঘ)আমার পরিচয়</a:t>
            </a:r>
          </a:p>
          <a:p>
            <a:pPr algn="ctr"/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4829624" y="2971800"/>
            <a:ext cx="275776" cy="402444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3657600"/>
            <a:ext cx="7385649" cy="1071971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নীপমঞ্জুরী ‘বৃষ্টি’ কবিতার কোন চরিত্রের  প্রতীক  ? </a:t>
            </a:r>
          </a:p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(ক)তৃষিত বন  (খ)কাজল ছায়া   (গ) বৃষ্টি  (ঘ) কেয়া</a:t>
            </a:r>
          </a:p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800600"/>
            <a:ext cx="7385649" cy="163571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৬। উদ্দীপকের গুরুগর্জনের মধ্য দিয়ে ‘বৃষ্টি’ কবিতায় বোঝায়--   </a:t>
            </a:r>
            <a:endParaRPr lang="bn-IN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!) কাজল ছায়াকে  !!) কালো মেঘকে !!!) বিদ্যুৎ রূপসী পরীকে  </a:t>
            </a:r>
          </a:p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!  (খ) !!   (গ) !!  , !!!  (ঘ) ! , !! </a:t>
            </a:r>
          </a:p>
          <a:p>
            <a:pPr algn="ctr"/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Up Arrow 11"/>
          <p:cNvSpPr/>
          <p:nvPr/>
        </p:nvSpPr>
        <p:spPr>
          <a:xfrm>
            <a:off x="5286824" y="4267200"/>
            <a:ext cx="275776" cy="402444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>
            <a:off x="4267200" y="5922156"/>
            <a:ext cx="275776" cy="402444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087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0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86800" cy="6400800"/>
          </a:xfrm>
          <a:prstGeom prst="rect">
            <a:avLst/>
          </a:prstGeom>
          <a:noFill/>
          <a:ln w="76200">
            <a:solidFill>
              <a:srgbClr val="7030A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648200" y="1676400"/>
            <a:ext cx="0" cy="4878859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419600" y="1676400"/>
            <a:ext cx="0" cy="48768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101600">
            <a:solidFill>
              <a:srgbClr val="00B05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Callout 9"/>
          <p:cNvSpPr/>
          <p:nvPr/>
        </p:nvSpPr>
        <p:spPr>
          <a:xfrm>
            <a:off x="3657600" y="381001"/>
            <a:ext cx="2286000" cy="762000"/>
          </a:xfrm>
          <a:prstGeom prst="wedgeEllipseCallout">
            <a:avLst/>
          </a:prstGeom>
          <a:solidFill>
            <a:schemeClr val="accent2">
              <a:lumMod val="75000"/>
            </a:schemeClr>
          </a:solidFill>
          <a:ln w="38100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00599" y="3810000"/>
            <a:ext cx="4042229" cy="266905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7030A0"/>
            </a:solidFill>
            <a:prstDash val="sysDash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পাঠ-পরিচিতি</a:t>
            </a:r>
            <a:r>
              <a:rPr lang="bn-IN" sz="24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৯ম/১০ম-শ্রেণি 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বিষয়-বাংলা ১ম 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পাঠ-কবিতা 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ছাত্র/ছাত্রীর-সংখ্যা- ৭০ 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সময়- ৫০ মিনিট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 -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13</a:t>
            </a:r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01</a:t>
            </a:r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-২০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20</a:t>
            </a:r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00600" y="1295400"/>
            <a:ext cx="4042228" cy="2438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7030A0"/>
            </a:solidFill>
            <a:prstDash val="sysDash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শিক্ষক-পরিচিতি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শহিদুল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(সহঃ শিক্ষক -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)  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গাড়ীদহ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শেরপুর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বগুড়া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৭২৪৬২২২০৯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635" y="3962400"/>
            <a:ext cx="1031194" cy="1381320"/>
          </a:xfrm>
          <a:prstGeom prst="rect">
            <a:avLst/>
          </a:prstGeom>
          <a:ln>
            <a:solidFill>
              <a:srgbClr val="7030A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3" name="Rounded Rectangle 2"/>
          <p:cNvSpPr/>
          <p:nvPr/>
        </p:nvSpPr>
        <p:spPr>
          <a:xfrm>
            <a:off x="533400" y="1676400"/>
            <a:ext cx="3657600" cy="4802658"/>
          </a:xfrm>
          <a:prstGeom prst="round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prstDash val="sysDash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728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eparation 3"/>
          <p:cNvSpPr/>
          <p:nvPr/>
        </p:nvSpPr>
        <p:spPr>
          <a:xfrm>
            <a:off x="1295400" y="475891"/>
            <a:ext cx="6629399" cy="895709"/>
          </a:xfrm>
          <a:prstGeom prst="flowChartPreparation">
            <a:avLst/>
          </a:prstGeom>
          <a:solidFill>
            <a:schemeClr val="accent3">
              <a:lumMod val="75000"/>
            </a:schemeClr>
          </a:solidFill>
          <a:ln w="50800">
            <a:solidFill>
              <a:srgbClr val="7030A0"/>
            </a:solidFill>
            <a:prstDash val="sysDash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38400" y="2971800"/>
            <a:ext cx="4252823" cy="1903562"/>
          </a:xfrm>
          <a:prstGeom prst="rect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81200" y="1524000"/>
            <a:ext cx="5181600" cy="14478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10200" y="3429000"/>
            <a:ext cx="914400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743200" y="3429000"/>
            <a:ext cx="914400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152181" y="3200400"/>
            <a:ext cx="419819" cy="1391728"/>
          </a:xfrm>
          <a:prstGeom prst="rect">
            <a:avLst/>
          </a:prstGeom>
          <a:solidFill>
            <a:srgbClr val="FFC000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609381" y="3200400"/>
            <a:ext cx="419819" cy="1391728"/>
          </a:xfrm>
          <a:prstGeom prst="rect">
            <a:avLst/>
          </a:prstGeom>
          <a:solidFill>
            <a:srgbClr val="FFC000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101600">
            <a:solidFill>
              <a:srgbClr val="00B05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28600" y="228600"/>
            <a:ext cx="8686800" cy="6324600"/>
          </a:xfrm>
          <a:prstGeom prst="rect">
            <a:avLst/>
          </a:prstGeom>
          <a:noFill/>
          <a:ln w="101600">
            <a:solidFill>
              <a:srgbClr val="7030A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90600" y="5030638"/>
            <a:ext cx="7162801" cy="98916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v"/>
              <a:tabLst>
                <a:tab pos="2863850" algn="l"/>
              </a:tabLst>
            </a:pPr>
            <a:r>
              <a:rPr lang="bn-IN" dirty="0" smtClean="0">
                <a:solidFill>
                  <a:schemeClr val="tx1"/>
                </a:solidFill>
              </a:rPr>
              <a:t>‘বৃষ্টি’ কবিতায় আকাশকে ‘বিদগ্ধ আকাশ বলা হয়েছে কেন ?-তা </a:t>
            </a:r>
          </a:p>
          <a:p>
            <a:pPr algn="ctr">
              <a:tabLst>
                <a:tab pos="2863850" algn="l"/>
              </a:tabLst>
            </a:pPr>
            <a:r>
              <a:rPr lang="bn-IN" dirty="0" smtClean="0">
                <a:solidFill>
                  <a:schemeClr val="tx1"/>
                </a:solidFill>
              </a:rPr>
              <a:t>বুঝিয়ে লিখ ?  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504" y="3200400"/>
            <a:ext cx="1415696" cy="14347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27594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500"/>
                            </p:stCondLst>
                            <p:childTnLst>
                              <p:par>
                                <p:cTn id="3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101600">
            <a:solidFill>
              <a:srgbClr val="00B05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Terminator 2"/>
          <p:cNvSpPr/>
          <p:nvPr/>
        </p:nvSpPr>
        <p:spPr>
          <a:xfrm rot="19469704">
            <a:off x="416303" y="1883212"/>
            <a:ext cx="6871627" cy="2846339"/>
          </a:xfrm>
          <a:prstGeom prst="flowChartTerminator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99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199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99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228600"/>
            <a:ext cx="8686800" cy="6400799"/>
          </a:xfrm>
          <a:prstGeom prst="rect">
            <a:avLst/>
          </a:prstGeom>
          <a:noFill/>
          <a:ln w="76200">
            <a:solidFill>
              <a:srgbClr val="7030A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699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3" presetClass="emph" presetSubtype="6" repeatCount="indefinite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24201" y="2104844"/>
            <a:ext cx="5562599" cy="86839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 তোমাকে পাওয়ার জন্যে,হে স্বাধীনতা’ কবিতাটির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লেখকের নাম কী ?  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228600"/>
            <a:ext cx="8686800" cy="6400800"/>
          </a:xfrm>
          <a:prstGeom prst="rect">
            <a:avLst/>
          </a:prstGeom>
          <a:noFill/>
          <a:ln w="76200">
            <a:solidFill>
              <a:srgbClr val="7030A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" y="76199"/>
            <a:ext cx="8991600" cy="6705601"/>
          </a:xfrm>
          <a:prstGeom prst="rect">
            <a:avLst/>
          </a:prstGeom>
          <a:noFill/>
          <a:ln w="101600">
            <a:solidFill>
              <a:srgbClr val="00B05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Callout 5"/>
          <p:cNvSpPr/>
          <p:nvPr/>
        </p:nvSpPr>
        <p:spPr>
          <a:xfrm>
            <a:off x="2904946" y="468702"/>
            <a:ext cx="3550488" cy="1360098"/>
          </a:xfrm>
          <a:prstGeom prst="downArrowCallout">
            <a:avLst/>
          </a:prstGeom>
          <a:solidFill>
            <a:schemeClr val="accent3">
              <a:lumMod val="75000"/>
            </a:schemeClr>
          </a:solidFill>
          <a:ln w="57150">
            <a:solidFill>
              <a:srgbClr val="7030A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 জ্ঞান যাচাই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00200"/>
            <a:ext cx="1791419" cy="21029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Rectangle 7"/>
          <p:cNvSpPr/>
          <p:nvPr/>
        </p:nvSpPr>
        <p:spPr>
          <a:xfrm>
            <a:off x="3200401" y="4541808"/>
            <a:ext cx="5562599" cy="86839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শহরের বুকে দানবের মতো চিৎকার করতে করতে কী এসেছিল ?  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993030"/>
            <a:ext cx="1791419" cy="21029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472324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126" y="1662064"/>
            <a:ext cx="6602278" cy="36862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Rectangle 1"/>
          <p:cNvSpPr/>
          <p:nvPr/>
        </p:nvSpPr>
        <p:spPr>
          <a:xfrm>
            <a:off x="1981200" y="457200"/>
            <a:ext cx="5029200" cy="6858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ছবিগুলো মনোযোগ দিয়ে দেখি ।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5638800"/>
            <a:ext cx="6629400" cy="6858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 দেখে বলো আকাশ থেকে কী পড়ছে </a:t>
            </a:r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6995" y="1371600"/>
            <a:ext cx="5290008" cy="3962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371600"/>
            <a:ext cx="5288279" cy="39969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Rectangle 8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101600">
            <a:solidFill>
              <a:srgbClr val="00B05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8600" y="228600"/>
            <a:ext cx="8686800" cy="6400800"/>
          </a:xfrm>
          <a:prstGeom prst="rect">
            <a:avLst/>
          </a:prstGeom>
          <a:noFill/>
          <a:ln w="76200">
            <a:solidFill>
              <a:srgbClr val="7030A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018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101600">
            <a:solidFill>
              <a:srgbClr val="00B05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143000" y="1981200"/>
            <a:ext cx="6858000" cy="990600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 শিরোনাম--  </a:t>
            </a:r>
            <a:endParaRPr lang="en-US" sz="60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09800" y="2819400"/>
            <a:ext cx="4800600" cy="990600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কবিতা-“বৃষ্টি”</a:t>
            </a:r>
            <a:endParaRPr lang="en-US" sz="54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667000" y="3657600"/>
            <a:ext cx="4343400" cy="990600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কবি-ফররুখ আহমদ </a:t>
            </a:r>
            <a:endParaRPr lang="en-US" sz="44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228600"/>
            <a:ext cx="8686800" cy="6400800"/>
          </a:xfrm>
          <a:prstGeom prst="rect">
            <a:avLst/>
          </a:prstGeom>
          <a:noFill/>
          <a:ln w="76200">
            <a:solidFill>
              <a:srgbClr val="7030A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2543175"/>
            <a:ext cx="1691277" cy="12668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652" y="3578542"/>
            <a:ext cx="1914525" cy="114871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3868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101600">
            <a:solidFill>
              <a:srgbClr val="00B05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371600" y="1905000"/>
            <a:ext cx="6324600" cy="9906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7030A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কবি পরিচিতি বলতে পারবে ।  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371600" y="2971800"/>
            <a:ext cx="6324600" cy="9906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7030A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কবিতাটি শুদ্ধ উচ্চারণে আবৃত্তি করতে পারবে 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371600" y="5105400"/>
            <a:ext cx="6324600" cy="9906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7030A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কবিতার বিষয়বস্তু বর্ণনা করতে পারবে 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743200" y="762000"/>
            <a:ext cx="3733800" cy="9906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/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228600"/>
            <a:ext cx="8686800" cy="6400800"/>
          </a:xfrm>
          <a:prstGeom prst="rect">
            <a:avLst/>
          </a:prstGeom>
          <a:noFill/>
          <a:ln w="76200">
            <a:solidFill>
              <a:srgbClr val="7030A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371600" y="4038600"/>
            <a:ext cx="6324600" cy="9906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7030A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কঠিন শব্দের অর্থ বলতে ও লিখতে পারবে 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780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3047999" cy="32719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Rounded Rectangle 3"/>
          <p:cNvSpPr/>
          <p:nvPr/>
        </p:nvSpPr>
        <p:spPr>
          <a:xfrm>
            <a:off x="3581400" y="1355081"/>
            <a:ext cx="5202836" cy="1311919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7030A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জন্মঃ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১৯১৮সালের ১০ই জুন মাগুরা জেলার মাঝআইল গ্রামে।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581400" y="2747828"/>
            <a:ext cx="5187846" cy="98597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7030A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পিতা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-খান</a:t>
            </a:r>
            <a:r>
              <a:rPr lang="bn-IN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সাবের সৈয়দ হাতেম আলী।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" y="90714"/>
            <a:ext cx="8962572" cy="6691086"/>
          </a:xfrm>
          <a:prstGeom prst="rect">
            <a:avLst/>
          </a:prstGeom>
          <a:noFill/>
          <a:ln w="101600">
            <a:solidFill>
              <a:srgbClr val="00B05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28600" y="228600"/>
            <a:ext cx="8668657" cy="6389914"/>
          </a:xfrm>
          <a:prstGeom prst="rect">
            <a:avLst/>
          </a:prstGeom>
          <a:noFill/>
          <a:ln w="76200">
            <a:solidFill>
              <a:srgbClr val="7030A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ine Callout 2 10"/>
          <p:cNvSpPr/>
          <p:nvPr/>
        </p:nvSpPr>
        <p:spPr>
          <a:xfrm>
            <a:off x="4791528" y="469899"/>
            <a:ext cx="3133272" cy="825501"/>
          </a:xfrm>
          <a:prstGeom prst="borderCallout2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নামঃ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ফররুখ  আহমদ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81000" y="3774972"/>
            <a:ext cx="8388246" cy="1940028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7030A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u="sng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 জীবনঃ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মাধ্যমিক-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খুলনা জেলা স্কুল। </a:t>
            </a:r>
            <a:r>
              <a:rPr lang="bn-IN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উচ্চমাধ্যমিক-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রিপন কলেজ কলকাতা ।   </a:t>
            </a:r>
            <a:r>
              <a:rPr lang="bn-IN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স্নাতক-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প্রথমে কলকাতার স্কটিশ চার্চ কলেজে দর্শনে অনার্স এবং পরে</a:t>
            </a:r>
          </a:p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সেন্টপল কলেজে ইংরেজিতে অনার্স অধ্যয়ন । 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81000" y="5782575"/>
            <a:ext cx="8388246" cy="694425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7030A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 জীবন-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১৯৪৭ - ১৯৭২ সাল পর্যন্ত ঢাকা বেতারে স্টাফ রাইটার ছিলেন।   </a:t>
            </a:r>
          </a:p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581401" y="1380226"/>
            <a:ext cx="5181600" cy="313282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7030A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u="sng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সাহিত্য সাধনাঃ 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কাব্যগ্রন্থ –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সাত সাগরের মাঝি,সিরাজাম মুনীরা,মুহূর্তের কবিতা,হাতেমতায়ী ইত্যাদি। </a:t>
            </a:r>
            <a:r>
              <a:rPr lang="bn-IN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কাব্যনাট্য----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নৌফেল ও হাতেম ।  </a:t>
            </a:r>
            <a:r>
              <a:rPr lang="bn-IN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শিশুতোষগ্রন্থ -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পাখির বাসা,হরফের ছড়া,  হাবেদা মরুর কাহিনী, ছড়ার আসর,নতুন লেখা ইত্যাদি । 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762000" y="4572000"/>
            <a:ext cx="8001000" cy="1084575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পুরস্কারঃ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একাডেমি সাহিত্য পুরস্কার,আদমজী পুরস্কার,ইউনেস্কো পুরস্কার,একুশে পদকসহ(মরণোত্তর) অনেক পুরষ্কারে ভূষিত হন।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62000" y="5727419"/>
            <a:ext cx="8001000" cy="749581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মৃত্যুঃ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১৯ শে অক্টোবর,১৯৭৪ সালে ।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515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500"/>
                            </p:stCondLst>
                            <p:childTnLst>
                              <p:par>
                                <p:cTn id="7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6" grpId="1" animBg="1"/>
      <p:bldP spid="11" grpId="0" animBg="1"/>
      <p:bldP spid="12" grpId="0" animBg="1"/>
      <p:bldP spid="12" grpId="1" animBg="1"/>
      <p:bldP spid="14" grpId="0" animBg="1"/>
      <p:bldP spid="14" grpId="1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101600">
            <a:solidFill>
              <a:srgbClr val="00B05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28600" y="228600"/>
            <a:ext cx="8686800" cy="6400800"/>
          </a:xfrm>
          <a:prstGeom prst="rect">
            <a:avLst/>
          </a:prstGeom>
          <a:noFill/>
          <a:ln w="76200">
            <a:solidFill>
              <a:srgbClr val="7030A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Callout 4"/>
          <p:cNvSpPr/>
          <p:nvPr/>
        </p:nvSpPr>
        <p:spPr>
          <a:xfrm>
            <a:off x="3124200" y="457200"/>
            <a:ext cx="3200400" cy="1219200"/>
          </a:xfrm>
          <a:prstGeom prst="wedgeEllipseCallout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7030A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4495800"/>
            <a:ext cx="7239000" cy="6858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7030A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</a:t>
            </a:r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ফররুখ আহমদ কোথায় জন্মগ্রহণ করেন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                                                                                                               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81800" y="762000"/>
            <a:ext cx="1752600" cy="762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7030A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সময়-৪ মিনিট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5257800"/>
            <a:ext cx="7239000" cy="6858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7030A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ফররুখ আহমদের পিতার নাম কী ?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                                  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90600" y="2209800"/>
            <a:ext cx="7239000" cy="6858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7030A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১। ফররুখ আহমদ ঢাকা বেতারে  কোন পদে নিয়োজিত ছিলেন ?                                                                                                             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90600" y="2971800"/>
            <a:ext cx="7239000" cy="702333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7030A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pPr algn="ctr"/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পাখির বাসা ফররুখ আহমদের কোন ধরনের রচনা ?</a:t>
            </a:r>
          </a:p>
          <a:p>
            <a:pPr algn="ctr"/>
            <a:endParaRPr lang="bn-IN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                      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90600" y="3733800"/>
            <a:ext cx="7239000" cy="6858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7030A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ফররুখ আহমদের দুটি কাব্যগ্রন্থের নাম লিখ ?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                          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762" y="560096"/>
            <a:ext cx="2186838" cy="13449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536630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101600">
            <a:solidFill>
              <a:srgbClr val="00B05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810000" y="1565694"/>
            <a:ext cx="4953000" cy="4953000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বৃষ্টি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এলো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–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বহু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প্রতীক্ষিত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বৃষ্টি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!-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পদ্মা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মেঘনার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দুপাশে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আবাদি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গ্রামে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বৃষ্টি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এলো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পুবের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হাওয়ায়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বিদ্গধ আকাশ, মাঠ ঢেকে গেল কাজল ছায়ায় ; বিদ্যুৎ - রূপসী পরি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----------------------------------------------------------------------------------------------------------------------------------------------------------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যেখানে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বিস্মৃত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নিঃসঙ্গ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নির্জন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সেখানে বর্ষার মেঘ জাগে আজ বিষণ্ণ মেদুর !! 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817" y="1752600"/>
            <a:ext cx="3211183" cy="428157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Rounded Rectangle 6"/>
          <p:cNvSpPr/>
          <p:nvPr/>
        </p:nvSpPr>
        <p:spPr>
          <a:xfrm>
            <a:off x="446416" y="838200"/>
            <a:ext cx="3211183" cy="914400"/>
          </a:xfrm>
          <a:prstGeom prst="roundRect">
            <a:avLst/>
          </a:prstGeom>
          <a:noFill/>
          <a:ln w="3810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কবিতা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আবৃত্তি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করছে।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19600" y="533400"/>
            <a:ext cx="1905000" cy="609600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বৃষ্টি </a:t>
            </a:r>
          </a:p>
        </p:txBody>
      </p:sp>
      <p:sp>
        <p:nvSpPr>
          <p:cNvPr id="9" name="Rectangle 8"/>
          <p:cNvSpPr/>
          <p:nvPr/>
        </p:nvSpPr>
        <p:spPr>
          <a:xfrm>
            <a:off x="5257800" y="990600"/>
            <a:ext cx="3429000" cy="60960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ফররুখ আহমদ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8600" y="228600"/>
            <a:ext cx="8686800" cy="6400800"/>
          </a:xfrm>
          <a:prstGeom prst="rect">
            <a:avLst/>
          </a:prstGeom>
          <a:noFill/>
          <a:ln w="101600">
            <a:solidFill>
              <a:srgbClr val="7030A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251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1636</TotalTime>
  <Words>739</Words>
  <Application>Microsoft Office PowerPoint</Application>
  <PresentationFormat>On-screen Show (4:3)</PresentationFormat>
  <Paragraphs>131</Paragraphs>
  <Slides>21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Asif khan</dc:creator>
  <cp:lastModifiedBy>SHAHIDUL ISLAM</cp:lastModifiedBy>
  <cp:revision>241</cp:revision>
  <dcterms:created xsi:type="dcterms:W3CDTF">2006-08-16T00:00:00Z</dcterms:created>
  <dcterms:modified xsi:type="dcterms:W3CDTF">2020-01-24T01:52:48Z</dcterms:modified>
</cp:coreProperties>
</file>