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84" r:id="rId2"/>
    <p:sldId id="285" r:id="rId3"/>
    <p:sldId id="298" r:id="rId4"/>
    <p:sldId id="297" r:id="rId5"/>
    <p:sldId id="296" r:id="rId6"/>
    <p:sldId id="293" r:id="rId7"/>
    <p:sldId id="299" r:id="rId8"/>
    <p:sldId id="264" r:id="rId9"/>
    <p:sldId id="265" r:id="rId10"/>
    <p:sldId id="266" r:id="rId11"/>
    <p:sldId id="268" r:id="rId12"/>
    <p:sldId id="269" r:id="rId13"/>
    <p:sldId id="276" r:id="rId14"/>
    <p:sldId id="261" r:id="rId15"/>
    <p:sldId id="262" r:id="rId16"/>
    <p:sldId id="279" r:id="rId17"/>
    <p:sldId id="295" r:id="rId18"/>
    <p:sldId id="282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660"/>
  </p:normalViewPr>
  <p:slideViewPr>
    <p:cSldViewPr>
      <p:cViewPr varScale="1">
        <p:scale>
          <a:sx n="65" d="100"/>
          <a:sy n="65" d="100"/>
        </p:scale>
        <p:origin x="3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E950-CA06-45FB-985C-706D908E15F3}" type="datetimeFigureOut">
              <a:rPr lang="en-GB" smtClean="0"/>
              <a:t>25/01/2020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B3396-752A-4472-A077-8A3BF30166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2CB42C-EBF2-4181-9E4D-E144FCE4B0A8}"/>
              </a:ext>
            </a:extLst>
          </p:cNvPr>
          <p:cNvSpPr txBox="1"/>
          <p:nvPr/>
        </p:nvSpPr>
        <p:spPr>
          <a:xfrm>
            <a:off x="1109074" y="1686886"/>
            <a:ext cx="6944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GB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0A8C2D-26D1-4C13-A880-31D658D53FA7}"/>
              </a:ext>
            </a:extLst>
          </p:cNvPr>
          <p:cNvGrpSpPr/>
          <p:nvPr/>
        </p:nvGrpSpPr>
        <p:grpSpPr>
          <a:xfrm>
            <a:off x="2895600" y="5257800"/>
            <a:ext cx="3581400" cy="533400"/>
            <a:chOff x="4679586" y="878988"/>
            <a:chExt cx="1745757" cy="19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7E6D5B-B3E9-4894-9C23-739E88C5A89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0FCDAE-5079-4E52-863A-39643F6DC0EB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6E6B2E-83AE-4416-8164-F0DEDAA55877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FA8D9CF-D909-4A56-8F1E-312A551CCD85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8DBF80-0EB8-4A2F-87B4-F60E3FE36C88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65715B7-2980-4477-BB5D-F90055F958FD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4" name="Picture 13" descr="Roses-Glitters-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3637" y="3048000"/>
            <a:ext cx="1958963" cy="2209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6889">
            <a:off x="420575" y="2950041"/>
            <a:ext cx="1376998" cy="174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381000" y="5486400"/>
            <a:ext cx="990600" cy="990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72400" y="5410200"/>
            <a:ext cx="990600" cy="1066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http://www.gifs.net/Animation11/Words/Welcome_Signs/hand_writin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64" y="3482665"/>
            <a:ext cx="2056324" cy="69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4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33400"/>
            <a:ext cx="3048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Try  again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57200"/>
            <a:ext cx="2590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Correct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23871"/>
            <a:ext cx="6400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Wonderful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237131"/>
            <a:ext cx="2971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Amaging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237131"/>
            <a:ext cx="2667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Ordinary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0780" y="4550391"/>
            <a:ext cx="36576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Click  option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2667000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words  </a:t>
            </a:r>
            <a:endParaRPr lang="en-GB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457200" y="914400"/>
            <a:ext cx="2514600" cy="228600"/>
          </a:xfrm>
          <a:prstGeom prst="flowChartDecis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4" y1="18333" x2="51944" y2="18333"/>
                        <a14:foregroundMark x1="47778" y1="11389" x2="47778" y2="11389"/>
                        <a14:foregroundMark x1="50833" y1="34167" x2="50833" y2="34167"/>
                        <a14:foregroundMark x1="49722" y1="29444" x2="49722" y2="29444"/>
                        <a14:foregroundMark x1="49722" y1="45000" x2="49722" y2="45000"/>
                        <a14:foregroundMark x1="49722" y1="45000" x2="49722" y2="45000"/>
                        <a14:foregroundMark x1="50278" y1="40833" x2="50278" y2="40833"/>
                        <a14:foregroundMark x1="50278" y1="40833" x2="50278" y2="40833"/>
                        <a14:foregroundMark x1="68889" y1="33333" x2="68889" y2="33333"/>
                        <a14:foregroundMark x1="68889" y1="33333" x2="68889" y2="33333"/>
                        <a14:foregroundMark x1="72500" y1="31667" x2="72500" y2="31667"/>
                        <a14:foregroundMark x1="72500" y1="31667" x2="72500" y2="31667"/>
                        <a14:foregroundMark x1="44167" y1="55278" x2="44167" y2="55278"/>
                        <a14:foregroundMark x1="44167" y1="55278" x2="44167" y2="55278"/>
                        <a14:foregroundMark x1="53333" y1="63333" x2="53333" y2="63333"/>
                        <a14:foregroundMark x1="53333" y1="63333" x2="53333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7169"/>
            <a:ext cx="1447800" cy="230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33400"/>
            <a:ext cx="3048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Try  again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57200"/>
            <a:ext cx="2590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Correct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23871"/>
            <a:ext cx="6400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Neighbourhood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3290113"/>
            <a:ext cx="2971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Surroundings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305353"/>
            <a:ext cx="2971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Yard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456002"/>
            <a:ext cx="36576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Click  option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2667000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words  </a:t>
            </a:r>
            <a:endParaRPr lang="en-GB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457200" y="914400"/>
            <a:ext cx="2514600" cy="228600"/>
          </a:xfrm>
          <a:prstGeom prst="flowChartDecis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4" y1="18333" x2="51944" y2="18333"/>
                        <a14:foregroundMark x1="47778" y1="11389" x2="47778" y2="11389"/>
                        <a14:foregroundMark x1="50833" y1="34167" x2="50833" y2="34167"/>
                        <a14:foregroundMark x1="49722" y1="29444" x2="49722" y2="29444"/>
                        <a14:foregroundMark x1="49722" y1="45000" x2="49722" y2="45000"/>
                        <a14:foregroundMark x1="49722" y1="45000" x2="49722" y2="45000"/>
                        <a14:foregroundMark x1="50278" y1="40833" x2="50278" y2="40833"/>
                        <a14:foregroundMark x1="50278" y1="40833" x2="50278" y2="40833"/>
                        <a14:foregroundMark x1="68889" y1="33333" x2="68889" y2="33333"/>
                        <a14:foregroundMark x1="68889" y1="33333" x2="68889" y2="33333"/>
                        <a14:foregroundMark x1="72500" y1="31667" x2="72500" y2="31667"/>
                        <a14:foregroundMark x1="72500" y1="31667" x2="72500" y2="31667"/>
                        <a14:foregroundMark x1="44167" y1="55278" x2="44167" y2="55278"/>
                        <a14:foregroundMark x1="44167" y1="55278" x2="44167" y2="55278"/>
                        <a14:foregroundMark x1="53333" y1="63333" x2="53333" y2="63333"/>
                        <a14:foregroundMark x1="53333" y1="63333" x2="53333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7169"/>
            <a:ext cx="1447800" cy="230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33400"/>
            <a:ext cx="3048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Try  again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57200"/>
            <a:ext cx="2590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Correct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23871"/>
            <a:ext cx="6400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Delicious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3230463"/>
            <a:ext cx="2971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Tasteful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215223"/>
            <a:ext cx="2667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Bitter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724400"/>
            <a:ext cx="36576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Click  option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2667000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words  </a:t>
            </a:r>
            <a:endParaRPr lang="en-GB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457200" y="914400"/>
            <a:ext cx="2514600" cy="228600"/>
          </a:xfrm>
          <a:prstGeom prst="flowChartDecis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4" y1="18333" x2="51944" y2="18333"/>
                        <a14:foregroundMark x1="47778" y1="11389" x2="47778" y2="11389"/>
                        <a14:foregroundMark x1="50833" y1="34167" x2="50833" y2="34167"/>
                        <a14:foregroundMark x1="49722" y1="29444" x2="49722" y2="29444"/>
                        <a14:foregroundMark x1="49722" y1="45000" x2="49722" y2="45000"/>
                        <a14:foregroundMark x1="49722" y1="45000" x2="49722" y2="45000"/>
                        <a14:foregroundMark x1="50278" y1="40833" x2="50278" y2="40833"/>
                        <a14:foregroundMark x1="50278" y1="40833" x2="50278" y2="40833"/>
                        <a14:foregroundMark x1="68889" y1="33333" x2="68889" y2="33333"/>
                        <a14:foregroundMark x1="68889" y1="33333" x2="68889" y2="33333"/>
                        <a14:foregroundMark x1="72500" y1="31667" x2="72500" y2="31667"/>
                        <a14:foregroundMark x1="72500" y1="31667" x2="72500" y2="31667"/>
                        <a14:foregroundMark x1="44167" y1="55278" x2="44167" y2="55278"/>
                        <a14:foregroundMark x1="44167" y1="55278" x2="44167" y2="55278"/>
                        <a14:foregroundMark x1="53333" y1="63333" x2="53333" y2="63333"/>
                        <a14:foregroundMark x1="53333" y1="63333" x2="53333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7169"/>
            <a:ext cx="1447800" cy="230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33400"/>
            <a:ext cx="3048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Try  again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57200"/>
            <a:ext cx="2590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Correct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23871"/>
            <a:ext cx="6400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Grow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105893"/>
            <a:ext cx="2286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Generate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095506"/>
            <a:ext cx="24384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Buy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333635"/>
            <a:ext cx="36576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Click  option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2667000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words  </a:t>
            </a:r>
            <a:endParaRPr lang="en-GB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457200" y="914400"/>
            <a:ext cx="2514600" cy="228600"/>
          </a:xfrm>
          <a:prstGeom prst="flowChartDecis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4" y1="18333" x2="51944" y2="18333"/>
                        <a14:foregroundMark x1="47778" y1="11389" x2="47778" y2="11389"/>
                        <a14:foregroundMark x1="50833" y1="34167" x2="50833" y2="34167"/>
                        <a14:foregroundMark x1="49722" y1="29444" x2="49722" y2="29444"/>
                        <a14:foregroundMark x1="49722" y1="45000" x2="49722" y2="45000"/>
                        <a14:foregroundMark x1="49722" y1="45000" x2="49722" y2="45000"/>
                        <a14:foregroundMark x1="50278" y1="40833" x2="50278" y2="40833"/>
                        <a14:foregroundMark x1="50278" y1="40833" x2="50278" y2="40833"/>
                        <a14:foregroundMark x1="68889" y1="33333" x2="68889" y2="33333"/>
                        <a14:foregroundMark x1="68889" y1="33333" x2="68889" y2="33333"/>
                        <a14:foregroundMark x1="72500" y1="31667" x2="72500" y2="31667"/>
                        <a14:foregroundMark x1="72500" y1="31667" x2="72500" y2="31667"/>
                        <a14:foregroundMark x1="44167" y1="55278" x2="44167" y2="55278"/>
                        <a14:foregroundMark x1="44167" y1="55278" x2="44167" y2="55278"/>
                        <a14:foregroundMark x1="53333" y1="63333" x2="53333" y2="63333"/>
                        <a14:foregroundMark x1="53333" y1="63333" x2="53333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7169"/>
            <a:ext cx="1447800" cy="230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04800"/>
            <a:ext cx="51054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eacher’s loud reading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1752600" y="914400"/>
            <a:ext cx="5486400" cy="152400"/>
          </a:xfrm>
          <a:prstGeom prst="flowChartDecis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92" t="19792" r="21233" b="6437"/>
          <a:stretch/>
        </p:blipFill>
        <p:spPr>
          <a:xfrm>
            <a:off x="2543175" y="1333500"/>
            <a:ext cx="6219825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2438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00" y="304800"/>
            <a:ext cx="5486400" cy="990600"/>
            <a:chOff x="1981200" y="381000"/>
            <a:chExt cx="5486400" cy="990600"/>
          </a:xfrm>
        </p:grpSpPr>
        <p:sp>
          <p:nvSpPr>
            <p:cNvPr id="2" name="TextBox 1"/>
            <p:cNvSpPr txBox="1"/>
            <p:nvPr/>
          </p:nvSpPr>
          <p:spPr>
            <a:xfrm>
              <a:off x="2057400" y="381000"/>
              <a:ext cx="5410200" cy="76944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Students’  loud reading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lowchart: Decision 3"/>
            <p:cNvSpPr/>
            <p:nvPr/>
          </p:nvSpPr>
          <p:spPr>
            <a:xfrm>
              <a:off x="1981200" y="1219200"/>
              <a:ext cx="5486400" cy="152400"/>
            </a:xfrm>
            <a:prstGeom prst="flowChartDecisi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387" name="Picture 3" descr="C:\Users\Rend top\Desktop\class-six-english-1st-paper-the-concert-for-bangladesh-11-638.jpg"/>
          <p:cNvPicPr>
            <a:picLocks noChangeAspect="1" noChangeArrowheads="1"/>
          </p:cNvPicPr>
          <p:nvPr/>
        </p:nvPicPr>
        <p:blipFill>
          <a:blip r:embed="rId2">
            <a:lum bright="-20000" contrast="10000"/>
          </a:blip>
          <a:srcRect/>
          <a:stretch>
            <a:fillRect/>
          </a:stretch>
        </p:blipFill>
        <p:spPr bwMode="auto">
          <a:xfrm>
            <a:off x="533401" y="1447800"/>
            <a:ext cx="3810000" cy="472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312" t="60417" r="2344" b="14583"/>
          <a:stretch/>
        </p:blipFill>
        <p:spPr>
          <a:xfrm>
            <a:off x="4626077" y="1447800"/>
            <a:ext cx="3966088" cy="4668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715000" y="5029200"/>
            <a:ext cx="2247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loud reading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533400"/>
          <a:ext cx="82296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866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Students’  silent reading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7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62000" y="2438400"/>
            <a:ext cx="3505200" cy="3352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ln w="28575"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Silent</a:t>
            </a:r>
          </a:p>
          <a:p>
            <a:pPr algn="ctr"/>
            <a:r>
              <a:rPr lang="en-US" sz="4400" dirty="0" smtClean="0">
                <a:ln w="28575">
                  <a:solidFill>
                    <a:srgbClr val="FFC000"/>
                  </a:solidFill>
                </a:ln>
                <a:solidFill>
                  <a:schemeClr val="bg1"/>
                </a:solidFill>
              </a:rPr>
              <a:t>Reading</a:t>
            </a:r>
            <a:endParaRPr lang="en-US" sz="4400" dirty="0">
              <a:ln w="28575"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2" descr="C:\Users\Rend top\Desktop\h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400"/>
            <a:ext cx="3962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TI\Desktop\grou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3733800"/>
            <a:ext cx="1981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052" t="41459" r="17969" b="39583"/>
          <a:stretch/>
        </p:blipFill>
        <p:spPr>
          <a:xfrm>
            <a:off x="2209800" y="2514600"/>
            <a:ext cx="6568441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052" t="33333" r="31988" b="59773"/>
          <a:stretch/>
        </p:blipFill>
        <p:spPr>
          <a:xfrm>
            <a:off x="609601" y="457200"/>
            <a:ext cx="4953000" cy="106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2586335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How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572000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Work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25908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Who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3429000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5921" y="3486090"/>
            <a:ext cx="1325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Where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4271665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Who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1" y="5109537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Why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83283"/>
              </p:ext>
            </p:extLst>
          </p:nvPr>
        </p:nvGraphicFramePr>
        <p:xfrm>
          <a:off x="533400" y="685800"/>
          <a:ext cx="8153400" cy="52799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3174">
                <a:tc gridSpan="2">
                  <a:txBody>
                    <a:bodyPr/>
                    <a:lstStyle/>
                    <a:p>
                      <a:pPr algn="ctr"/>
                      <a:r>
                        <a:rPr lang="en-GB" sz="5400" cap="none" spc="0" dirty="0" smtClean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Assessment:</a:t>
                      </a:r>
                    </a:p>
                    <a:p>
                      <a:pPr algn="ctr"/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931"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ln/>
                          <a:latin typeface="Times New Roman" pitchFamily="18" charset="0"/>
                          <a:cs typeface="Times New Roman" pitchFamily="18" charset="0"/>
                        </a:rPr>
                        <a:t>Write the following four questions</a:t>
                      </a:r>
                      <a:r>
                        <a:rPr lang="en-GB" sz="4000" cap="none" spc="0" dirty="0" smtClean="0">
                          <a:ln/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en-GB" sz="4000" b="1" cap="none" spc="0" dirty="0" smtClean="0">
                        <a:ln/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126">
                <a:tc>
                  <a:txBody>
                    <a:bodyPr/>
                    <a:lstStyle/>
                    <a:p>
                      <a:r>
                        <a:rPr lang="en-GB" sz="4800" dirty="0" smtClean="0">
                          <a:ln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4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4800" dirty="0" smtClean="0">
                          <a:ln/>
                          <a:latin typeface="Times New Roman" pitchFamily="18" charset="0"/>
                          <a:cs typeface="Times New Roman" pitchFamily="18" charset="0"/>
                        </a:rPr>
                        <a:t>How</a:t>
                      </a:r>
                      <a:r>
                        <a:rPr lang="en-GB" sz="4800" baseline="0" dirty="0" smtClean="0">
                          <a:ln/>
                          <a:latin typeface="Times New Roman" pitchFamily="18" charset="0"/>
                          <a:cs typeface="Times New Roman" pitchFamily="18" charset="0"/>
                        </a:rPr>
                        <a:t> old is </a:t>
                      </a:r>
                      <a:r>
                        <a:rPr lang="en-GB" sz="4800" baseline="0" dirty="0" err="1" smtClean="0">
                          <a:ln/>
                          <a:latin typeface="Times New Roman" pitchFamily="18" charset="0"/>
                          <a:cs typeface="Times New Roman" pitchFamily="18" charset="0"/>
                        </a:rPr>
                        <a:t>Sagar</a:t>
                      </a:r>
                      <a:r>
                        <a:rPr lang="en-GB" sz="4800" baseline="0" dirty="0" smtClean="0">
                          <a:ln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4800" dirty="0" smtClean="0">
                          <a:ln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966">
                <a:tc>
                  <a:txBody>
                    <a:bodyPr/>
                    <a:lstStyle/>
                    <a:p>
                      <a:r>
                        <a:rPr lang="en-GB" sz="4800" dirty="0" smtClean="0">
                          <a:ln/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4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dirty="0" smtClean="0">
                          <a:ln/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Who is</a:t>
                      </a:r>
                      <a:r>
                        <a:rPr lang="en-GB" sz="4800" baseline="0" dirty="0" smtClean="0">
                          <a:ln/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4800" baseline="0" dirty="0" err="1" smtClean="0">
                          <a:ln/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Keya</a:t>
                      </a:r>
                      <a:r>
                        <a:rPr lang="en-GB" sz="4800" dirty="0" smtClean="0">
                          <a:ln/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GB" sz="4800" b="1" cap="none" spc="0" dirty="0" smtClean="0">
                        <a:ln/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149">
                <a:tc>
                  <a:txBody>
                    <a:bodyPr/>
                    <a:lstStyle/>
                    <a:p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1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Class does </a:t>
                      </a:r>
                      <a:r>
                        <a:rPr lang="en-GB" sz="4800" b="1" cap="none" spc="0" dirty="0" err="1" smtClean="0">
                          <a:ln/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Sagar</a:t>
                      </a:r>
                      <a:r>
                        <a:rPr lang="en-GB" sz="4800" b="1" cap="none" spc="0" dirty="0" smtClean="0">
                          <a:ln/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618473"/>
                  </a:ext>
                </a:extLst>
              </a:tr>
              <a:tr h="633149">
                <a:tc>
                  <a:txBody>
                    <a:bodyPr/>
                    <a:lstStyle/>
                    <a:p>
                      <a:r>
                        <a:rPr lang="en-US" sz="4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4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1" cap="none" spc="0" dirty="0" smtClean="0">
                          <a:ln/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is </a:t>
                      </a:r>
                      <a:r>
                        <a:rPr lang="en-GB" sz="4800" b="1" cap="none" spc="0" dirty="0" err="1" smtClean="0">
                          <a:ln/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Sagar’s</a:t>
                      </a:r>
                      <a:r>
                        <a:rPr lang="en-GB" sz="4800" b="1" cap="none" spc="0" dirty="0" smtClean="0">
                          <a:ln/>
                          <a:solidFill>
                            <a:schemeClr val="accent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father?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73664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s-Glitters-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438400"/>
            <a:ext cx="2819400" cy="33776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295400"/>
            <a:ext cx="525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GB" sz="6000" b="1" cap="none" spc="0" dirty="0" smtClean="0">
                <a:ln/>
                <a:solidFill>
                  <a:schemeClr val="accent3"/>
                </a:solidFill>
                <a:effectLst/>
              </a:rPr>
              <a:t>THANK YOU</a:t>
            </a:r>
            <a:endParaRPr lang="en-GB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85EA5A-6622-40BB-9198-F266B645F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12" y="1371601"/>
            <a:ext cx="1955703" cy="2057400"/>
          </a:xfrm>
          <a:prstGeom prst="ellipse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355645E-DBC5-4528-B1C9-24ED75A830A9}"/>
              </a:ext>
            </a:extLst>
          </p:cNvPr>
          <p:cNvGrpSpPr/>
          <p:nvPr/>
        </p:nvGrpSpPr>
        <p:grpSpPr>
          <a:xfrm>
            <a:off x="2025150" y="3429001"/>
            <a:ext cx="5093701" cy="1333493"/>
            <a:chOff x="2795389" y="3874286"/>
            <a:chExt cx="6791601" cy="177799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39F22C-7307-4466-887C-18D3FB0BDEAF}"/>
                </a:ext>
              </a:extLst>
            </p:cNvPr>
            <p:cNvSpPr txBox="1"/>
            <p:nvPr/>
          </p:nvSpPr>
          <p:spPr>
            <a:xfrm>
              <a:off x="3854389" y="3874286"/>
              <a:ext cx="4775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Purnendu</a:t>
              </a:r>
              <a:r>
                <a:rPr lang="en-US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Chakrabarty</a:t>
              </a:r>
              <a:endPara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1C5DF4-AC74-401A-8367-394FD747AB74}"/>
                </a:ext>
              </a:extLst>
            </p:cNvPr>
            <p:cNvSpPr txBox="1"/>
            <p:nvPr/>
          </p:nvSpPr>
          <p:spPr>
            <a:xfrm>
              <a:off x="4868805" y="4379315"/>
              <a:ext cx="2644771" cy="902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Assistant </a:t>
              </a:r>
              <a:r>
                <a:rPr lang="en-US" sz="20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teacher</a:t>
              </a:r>
              <a:endPara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D0432A-F0B4-4AB9-9510-CBD76C44CE77}"/>
                </a:ext>
              </a:extLst>
            </p:cNvPr>
            <p:cNvSpPr txBox="1"/>
            <p:nvPr/>
          </p:nvSpPr>
          <p:spPr>
            <a:xfrm>
              <a:off x="4159189" y="4816926"/>
              <a:ext cx="41656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Chandipur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Govt</a:t>
              </a:r>
              <a:r>
                <a:rPr lang="en-US" sz="1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PrimarySchool</a:t>
              </a:r>
              <a:endPara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4C1FCD-EB91-4DE4-8058-666BE826409B}"/>
                </a:ext>
              </a:extLst>
            </p:cNvPr>
            <p:cNvSpPr txBox="1"/>
            <p:nvPr/>
          </p:nvSpPr>
          <p:spPr>
            <a:xfrm>
              <a:off x="2795389" y="5200871"/>
              <a:ext cx="679160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Derai</a:t>
              </a:r>
              <a:r>
                <a:rPr lang="en-US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Sunamgonj</a:t>
              </a:r>
              <a:r>
                <a:rPr lang="en-US" sz="1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252212"/>
              </p:ext>
            </p:extLst>
          </p:nvPr>
        </p:nvGraphicFramePr>
        <p:xfrm>
          <a:off x="304800" y="3657600"/>
          <a:ext cx="1229236" cy="282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Clip" r:id="rId4" imgW="4435200" imgH="3328560" progId="">
                  <p:embed/>
                </p:oleObj>
              </mc:Choice>
              <mc:Fallback>
                <p:oleObj name="Clip" r:id="rId4" imgW="4435200" imgH="3328560" progId="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1229236" cy="282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625435"/>
              </p:ext>
            </p:extLst>
          </p:nvPr>
        </p:nvGraphicFramePr>
        <p:xfrm>
          <a:off x="7238999" y="3807773"/>
          <a:ext cx="1600199" cy="2693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Clip" r:id="rId6" imgW="4435200" imgH="3328560" progId="">
                  <p:embed/>
                </p:oleObj>
              </mc:Choice>
              <mc:Fallback>
                <p:oleObj name="Clip" r:id="rId6" imgW="4435200" imgH="3328560" progId="">
                  <p:embed/>
                  <p:pic>
                    <p:nvPicPr>
                      <p:cNvPr id="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8999" y="3807773"/>
                        <a:ext cx="1600199" cy="2693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48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want to see some pictures ?</a:t>
            </a:r>
            <a:endParaRPr lang="en-GB" sz="5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2743200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285" y="2764933"/>
            <a:ext cx="315800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2997459" cy="22098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2" b="968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9" y="685800"/>
            <a:ext cx="2997459" cy="2209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18" y="685800"/>
            <a:ext cx="2114550" cy="2209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2997459" cy="21431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05200"/>
            <a:ext cx="2997459" cy="21431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78" b="100000" l="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43" y="3505200"/>
            <a:ext cx="2143125" cy="214312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86104" y="2895600"/>
            <a:ext cx="239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Alomgeer’s</a:t>
            </a:r>
            <a:r>
              <a:rPr lang="en-GB" dirty="0" smtClean="0"/>
              <a:t> Family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82402" y="2895600"/>
            <a:ext cx="193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Jasim’s</a:t>
            </a:r>
            <a:r>
              <a:rPr lang="en-GB" dirty="0" smtClean="0"/>
              <a:t> Family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07394" y="2895600"/>
            <a:ext cx="178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Dilip’s</a:t>
            </a:r>
            <a:r>
              <a:rPr lang="en-GB" dirty="0" smtClean="0"/>
              <a:t> Family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83900" y="5648325"/>
            <a:ext cx="219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Santana’s Family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260460" y="5703927"/>
            <a:ext cx="175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Priti’s</a:t>
            </a:r>
            <a:r>
              <a:rPr lang="en-GB" dirty="0" smtClean="0"/>
              <a:t> Family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5648325"/>
            <a:ext cx="197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Nazrul’s</a:t>
            </a:r>
            <a:r>
              <a:rPr lang="en-GB" dirty="0" smtClean="0"/>
              <a:t> Family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3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/>
          <p:cNvSpPr/>
          <p:nvPr/>
        </p:nvSpPr>
        <p:spPr>
          <a:xfrm>
            <a:off x="609600" y="1752600"/>
            <a:ext cx="8001000" cy="4267200"/>
          </a:xfrm>
          <a:prstGeom prst="flowChartPredefinedProcess">
            <a:avLst/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 – Four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Subject- English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Tittle: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his family.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 of the lesson: Hi...................</a:t>
            </a:r>
            <a:r>
              <a:rPr lang="en-US" sz="3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.Delicious.</a:t>
            </a:r>
            <a:endParaRPr lang="en-GB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533400"/>
            <a:ext cx="5365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essons</a:t>
            </a:r>
            <a:r>
              <a:rPr lang="en-GB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’</a:t>
            </a:r>
            <a:r>
              <a:rPr lang="en-GB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Identity</a:t>
            </a:r>
            <a:endParaRPr lang="en-GB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C:\Users\Rend top\Desktop\Birthday-Flower-Cake-10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9906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Rend top\Desktop\Birthday-Flower-Cake-10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029200"/>
            <a:ext cx="9906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Rend top\Desktop\Birthday-Flower-Cake-10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029200"/>
            <a:ext cx="9906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Rend top\Desktop\Birthday-Flower-Cake-10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752600"/>
            <a:ext cx="9906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96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CC9BE7-5948-4992-8D51-1DA23A2E5BF5}"/>
              </a:ext>
            </a:extLst>
          </p:cNvPr>
          <p:cNvGrpSpPr/>
          <p:nvPr/>
        </p:nvGrpSpPr>
        <p:grpSpPr>
          <a:xfrm>
            <a:off x="6646919" y="1975828"/>
            <a:ext cx="2116081" cy="1420513"/>
            <a:chOff x="6381342" y="2182683"/>
            <a:chExt cx="1805441" cy="189401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id="{FC900C28-FF5B-4738-B15A-DA1A556BE4A0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CAD5EDC-A18C-489B-B600-2AA7BA972A16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Writing</a:t>
              </a:r>
              <a:endParaRPr lang="en-US" sz="27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2698EAD-E879-41D8-AB35-8B0CD1EFF0A9}"/>
                </a:ext>
              </a:extLst>
            </p:cNvPr>
            <p:cNvSpPr txBox="1"/>
            <p:nvPr/>
          </p:nvSpPr>
          <p:spPr>
            <a:xfrm>
              <a:off x="6836846" y="2852071"/>
              <a:ext cx="89443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7030A0"/>
                  </a:solidFill>
                  <a:latin typeface="Tw Cen MT" panose="020B0602020104020603" pitchFamily="34" charset="0"/>
                </a:rPr>
                <a:t>4</a:t>
              </a:r>
              <a:endParaRPr lang="en-US" sz="3600" b="1" dirty="0">
                <a:solidFill>
                  <a:srgbClr val="7030A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D4FD916-9982-4C26-8840-4C110D0F1919}"/>
              </a:ext>
            </a:extLst>
          </p:cNvPr>
          <p:cNvGrpSpPr/>
          <p:nvPr/>
        </p:nvGrpSpPr>
        <p:grpSpPr>
          <a:xfrm>
            <a:off x="4589519" y="1975828"/>
            <a:ext cx="2116081" cy="1420513"/>
            <a:chOff x="3884465" y="2182683"/>
            <a:chExt cx="1805441" cy="1894017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651FF2F-63F3-4ECE-8042-BB78094D9928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3A4A1B-04E4-4065-B408-ED5B11CDFB39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Reading</a:t>
              </a:r>
              <a:endParaRPr lang="en-US" sz="27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997D0D-2340-453B-B506-4B82A9988164}"/>
                </a:ext>
              </a:extLst>
            </p:cNvPr>
            <p:cNvSpPr txBox="1"/>
            <p:nvPr/>
          </p:nvSpPr>
          <p:spPr>
            <a:xfrm>
              <a:off x="4339969" y="2799446"/>
              <a:ext cx="89443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7030A0"/>
                  </a:solidFill>
                  <a:latin typeface="Tw Cen MT" panose="020B0602020104020603" pitchFamily="34" charset="0"/>
                </a:rPr>
                <a:t>3</a:t>
              </a:r>
              <a:endParaRPr lang="en-US" sz="3600" b="1" dirty="0">
                <a:solidFill>
                  <a:srgbClr val="7030A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2EBEE0-4492-45DE-A964-67E1F254A828}"/>
              </a:ext>
            </a:extLst>
          </p:cNvPr>
          <p:cNvGrpSpPr/>
          <p:nvPr/>
        </p:nvGrpSpPr>
        <p:grpSpPr>
          <a:xfrm>
            <a:off x="457200" y="1975828"/>
            <a:ext cx="2116081" cy="1420513"/>
            <a:chOff x="1387588" y="2182683"/>
            <a:chExt cx="1805441" cy="1894017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EDC9C1CA-E5FB-4409-AB11-A6D6F244BB04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5BB8E6-7D30-4B04-B68D-4E51D391A7CF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Listening</a:t>
              </a:r>
              <a:endParaRPr lang="en-US" sz="27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0E31D2-92C3-412D-9001-21FF69E56B85}"/>
                </a:ext>
              </a:extLst>
            </p:cNvPr>
            <p:cNvSpPr txBox="1"/>
            <p:nvPr/>
          </p:nvSpPr>
          <p:spPr>
            <a:xfrm>
              <a:off x="1856363" y="2748516"/>
              <a:ext cx="894432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7030A0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FFACF65-7AA1-4442-93B4-ED26212D6CE0}"/>
              </a:ext>
            </a:extLst>
          </p:cNvPr>
          <p:cNvSpPr/>
          <p:nvPr/>
        </p:nvSpPr>
        <p:spPr>
          <a:xfrm flipV="1">
            <a:off x="582527" y="2696253"/>
            <a:ext cx="1865427" cy="2273990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AECF6D-6C0C-4F48-8FBD-AB00305F2AC7}"/>
              </a:ext>
            </a:extLst>
          </p:cNvPr>
          <p:cNvSpPr/>
          <p:nvPr/>
        </p:nvSpPr>
        <p:spPr>
          <a:xfrm flipV="1">
            <a:off x="4714846" y="2696253"/>
            <a:ext cx="1865427" cy="2273990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361B01-03EA-4A3C-8B61-BEC6A891C530}"/>
              </a:ext>
            </a:extLst>
          </p:cNvPr>
          <p:cNvSpPr/>
          <p:nvPr/>
        </p:nvSpPr>
        <p:spPr>
          <a:xfrm flipV="1">
            <a:off x="6772246" y="2696253"/>
            <a:ext cx="1865427" cy="2273990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C4C89E-AEC9-4EFC-967F-5EA35A3AAE4E}"/>
              </a:ext>
            </a:extLst>
          </p:cNvPr>
          <p:cNvGrpSpPr/>
          <p:nvPr/>
        </p:nvGrpSpPr>
        <p:grpSpPr>
          <a:xfrm>
            <a:off x="578275" y="3014008"/>
            <a:ext cx="1865427" cy="1938992"/>
            <a:chOff x="1488849" y="3566928"/>
            <a:chExt cx="1591582" cy="2585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1B2A75-FB0A-437A-8125-F1D20CC48347}"/>
                </a:ext>
              </a:extLst>
            </p:cNvPr>
            <p:cNvSpPr txBox="1"/>
            <p:nvPr/>
          </p:nvSpPr>
          <p:spPr>
            <a:xfrm>
              <a:off x="1488849" y="3837442"/>
              <a:ext cx="1591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350" b="1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D059CF-E439-4FFA-9F4D-8D4AEE67AF68}"/>
                </a:ext>
              </a:extLst>
            </p:cNvPr>
            <p:cNvSpPr txBox="1"/>
            <p:nvPr/>
          </p:nvSpPr>
          <p:spPr>
            <a:xfrm>
              <a:off x="1488849" y="3566928"/>
              <a:ext cx="1591582" cy="2585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4.2.1.  enjoy and understand about the text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9ED84A-354C-4495-8C98-68D02724DFC8}"/>
              </a:ext>
            </a:extLst>
          </p:cNvPr>
          <p:cNvGrpSpPr/>
          <p:nvPr/>
        </p:nvGrpSpPr>
        <p:grpSpPr>
          <a:xfrm>
            <a:off x="4704556" y="3127069"/>
            <a:ext cx="1875718" cy="830997"/>
            <a:chOff x="3977674" y="3717666"/>
            <a:chExt cx="1600362" cy="110799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73DEBC-D2AD-4BC8-8194-8313C2E20236}"/>
                </a:ext>
              </a:extLst>
            </p:cNvPr>
            <p:cNvSpPr txBox="1"/>
            <p:nvPr/>
          </p:nvSpPr>
          <p:spPr>
            <a:xfrm>
              <a:off x="3977674" y="3837442"/>
              <a:ext cx="1591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350" b="1" dirty="0">
                <a:solidFill>
                  <a:srgbClr val="52CBBE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CB3ADA-5E88-43FD-BDE6-CF9A838CCEBF}"/>
                </a:ext>
              </a:extLst>
            </p:cNvPr>
            <p:cNvSpPr txBox="1"/>
            <p:nvPr/>
          </p:nvSpPr>
          <p:spPr>
            <a:xfrm>
              <a:off x="3986454" y="3717666"/>
              <a:ext cx="1591582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5.1.3.  read about the text</a:t>
              </a:r>
              <a:endParaRPr lang="en-US" sz="2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D93539-C723-4DBF-A38F-89757146CF6F}"/>
              </a:ext>
            </a:extLst>
          </p:cNvPr>
          <p:cNvGrpSpPr/>
          <p:nvPr/>
        </p:nvGrpSpPr>
        <p:grpSpPr>
          <a:xfrm>
            <a:off x="6772245" y="3135475"/>
            <a:ext cx="1932074" cy="1569660"/>
            <a:chOff x="6488270" y="3728879"/>
            <a:chExt cx="1648445" cy="20928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70DA12-9072-46DF-B72E-39402345EEC3}"/>
                </a:ext>
              </a:extLst>
            </p:cNvPr>
            <p:cNvSpPr txBox="1"/>
            <p:nvPr/>
          </p:nvSpPr>
          <p:spPr>
            <a:xfrm>
              <a:off x="6488272" y="3837442"/>
              <a:ext cx="1591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350" b="1" dirty="0">
                <a:solidFill>
                  <a:srgbClr val="FEC63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669BBC-E05E-4A57-8B37-7C1ED4C4A29B}"/>
                </a:ext>
              </a:extLst>
            </p:cNvPr>
            <p:cNvSpPr txBox="1"/>
            <p:nvPr/>
          </p:nvSpPr>
          <p:spPr>
            <a:xfrm>
              <a:off x="6488270" y="3728879"/>
              <a:ext cx="1648445" cy="2092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8.1.1. to write answer of some questions.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52EBEE0-4492-45DE-A964-67E1F254A828}"/>
              </a:ext>
            </a:extLst>
          </p:cNvPr>
          <p:cNvGrpSpPr/>
          <p:nvPr/>
        </p:nvGrpSpPr>
        <p:grpSpPr>
          <a:xfrm>
            <a:off x="2457709" y="1996166"/>
            <a:ext cx="2116081" cy="1420513"/>
            <a:chOff x="1387588" y="2182683"/>
            <a:chExt cx="1805441" cy="1894017"/>
          </a:xfrm>
        </p:grpSpPr>
        <p:sp>
          <p:nvSpPr>
            <p:cNvPr id="30" name="Rectangle: Top Corners Rounded 10">
              <a:extLst>
                <a:ext uri="{FF2B5EF4-FFF2-40B4-BE49-F238E27FC236}">
                  <a16:creationId xmlns:a16="http://schemas.microsoft.com/office/drawing/2014/main" id="{EDC9C1CA-E5FB-4409-AB11-A6D6F244BB04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5BB8E6-7D30-4B04-B68D-4E51D391A7CF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Speaking</a:t>
              </a:r>
              <a:endParaRPr lang="en-US" sz="2700" b="1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F0E31D2-92C3-412D-9001-21FF69E56B85}"/>
                </a:ext>
              </a:extLst>
            </p:cNvPr>
            <p:cNvSpPr txBox="1"/>
            <p:nvPr/>
          </p:nvSpPr>
          <p:spPr>
            <a:xfrm>
              <a:off x="1843092" y="2825383"/>
              <a:ext cx="89443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7030A0"/>
                  </a:solidFill>
                  <a:latin typeface="Tw Cen MT" panose="020B0602020104020603" pitchFamily="34" charset="0"/>
                </a:rPr>
                <a:t>2</a:t>
              </a:r>
              <a:endParaRPr lang="en-US" sz="3200" b="1" dirty="0">
                <a:solidFill>
                  <a:srgbClr val="7030A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3" name="Freeform: Shape 13">
            <a:extLst>
              <a:ext uri="{FF2B5EF4-FFF2-40B4-BE49-F238E27FC236}">
                <a16:creationId xmlns:a16="http://schemas.microsoft.com/office/drawing/2014/main" id="{EFFACF65-7AA1-4442-93B4-ED26212D6CE0}"/>
              </a:ext>
            </a:extLst>
          </p:cNvPr>
          <p:cNvSpPr/>
          <p:nvPr/>
        </p:nvSpPr>
        <p:spPr>
          <a:xfrm flipV="1">
            <a:off x="2581246" y="2701625"/>
            <a:ext cx="1865427" cy="2273990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C4C89E-AEC9-4EFC-967F-5EA35A3AAE4E}"/>
              </a:ext>
            </a:extLst>
          </p:cNvPr>
          <p:cNvGrpSpPr/>
          <p:nvPr/>
        </p:nvGrpSpPr>
        <p:grpSpPr>
          <a:xfrm>
            <a:off x="2561222" y="3152507"/>
            <a:ext cx="1996796" cy="830997"/>
            <a:chOff x="1475392" y="3744421"/>
            <a:chExt cx="1703666" cy="110799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1B2A75-FB0A-437A-8125-F1D20CC48347}"/>
                </a:ext>
              </a:extLst>
            </p:cNvPr>
            <p:cNvSpPr txBox="1"/>
            <p:nvPr/>
          </p:nvSpPr>
          <p:spPr>
            <a:xfrm>
              <a:off x="1488849" y="3837442"/>
              <a:ext cx="1591582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D059CF-E439-4FFA-9F4D-8D4AEE67AF68}"/>
                </a:ext>
              </a:extLst>
            </p:cNvPr>
            <p:cNvSpPr txBox="1"/>
            <p:nvPr/>
          </p:nvSpPr>
          <p:spPr>
            <a:xfrm>
              <a:off x="1475392" y="3744421"/>
              <a:ext cx="1703666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6.2.2.  talk about the text.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953237" y="437364"/>
            <a:ext cx="5209563" cy="83099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 </a:t>
            </a:r>
            <a:endParaRPr lang="en-GB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72456" y="1322213"/>
            <a:ext cx="6452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After the lesson the learner’s will be able to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147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we are going to get acquainted with a few new words-</a:t>
            </a:r>
            <a:endParaRPr lang="en-GB" sz="54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944" y1="18333" x2="51944" y2="18333"/>
                        <a14:foregroundMark x1="47778" y1="11389" x2="47778" y2="11389"/>
                        <a14:foregroundMark x1="50833" y1="34167" x2="50833" y2="34167"/>
                        <a14:foregroundMark x1="49722" y1="29444" x2="49722" y2="29444"/>
                        <a14:foregroundMark x1="49722" y1="45000" x2="49722" y2="45000"/>
                        <a14:foregroundMark x1="49722" y1="45000" x2="49722" y2="45000"/>
                        <a14:foregroundMark x1="50278" y1="40833" x2="50278" y2="40833"/>
                        <a14:foregroundMark x1="50278" y1="40833" x2="50278" y2="40833"/>
                        <a14:foregroundMark x1="68889" y1="33333" x2="68889" y2="33333"/>
                        <a14:foregroundMark x1="68889" y1="33333" x2="68889" y2="33333"/>
                        <a14:foregroundMark x1="72500" y1="31667" x2="72500" y2="31667"/>
                        <a14:foregroundMark x1="72500" y1="31667" x2="72500" y2="31667"/>
                        <a14:foregroundMark x1="44167" y1="55278" x2="44167" y2="55278"/>
                        <a14:foregroundMark x1="44167" y1="55278" x2="44167" y2="55278"/>
                        <a14:foregroundMark x1="53333" y1="63333" x2="53333" y2="63333"/>
                        <a14:foregroundMark x1="53333" y1="63333" x2="53333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1"/>
            <a:ext cx="2438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2667000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words  </a:t>
            </a:r>
            <a:endParaRPr lang="en-GB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457200" y="914400"/>
            <a:ext cx="2514600" cy="228600"/>
          </a:xfrm>
          <a:prstGeom prst="flowChartDecis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86200" y="533400"/>
            <a:ext cx="44127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Try  again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1518" y="559780"/>
            <a:ext cx="37508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Correct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23871"/>
            <a:ext cx="6400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Old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284755"/>
            <a:ext cx="2971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Age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277997"/>
            <a:ext cx="2667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Year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340" y="4414806"/>
            <a:ext cx="36576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Click  option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4" y1="18333" x2="51944" y2="18333"/>
                        <a14:foregroundMark x1="47778" y1="11389" x2="47778" y2="11389"/>
                        <a14:foregroundMark x1="50833" y1="34167" x2="50833" y2="34167"/>
                        <a14:foregroundMark x1="49722" y1="29444" x2="49722" y2="29444"/>
                        <a14:foregroundMark x1="49722" y1="45000" x2="49722" y2="45000"/>
                        <a14:foregroundMark x1="49722" y1="45000" x2="49722" y2="45000"/>
                        <a14:foregroundMark x1="50278" y1="40833" x2="50278" y2="40833"/>
                        <a14:foregroundMark x1="50278" y1="40833" x2="50278" y2="40833"/>
                        <a14:foregroundMark x1="68889" y1="33333" x2="68889" y2="33333"/>
                        <a14:foregroundMark x1="68889" y1="33333" x2="68889" y2="33333"/>
                        <a14:foregroundMark x1="72500" y1="31667" x2="72500" y2="31667"/>
                        <a14:foregroundMark x1="72500" y1="31667" x2="72500" y2="31667"/>
                        <a14:foregroundMark x1="44167" y1="55278" x2="44167" y2="55278"/>
                        <a14:foregroundMark x1="44167" y1="55278" x2="44167" y2="55278"/>
                        <a14:foregroundMark x1="53333" y1="63333" x2="53333" y2="63333"/>
                        <a14:foregroundMark x1="53333" y1="63333" x2="53333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7169"/>
            <a:ext cx="1447800" cy="230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533400"/>
            <a:ext cx="3048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Try  again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57200"/>
            <a:ext cx="2590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Correct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23871"/>
            <a:ext cx="6400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Doctor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189490"/>
            <a:ext cx="29718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Physician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3208972"/>
            <a:ext cx="2895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Who Teaches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263240"/>
            <a:ext cx="36576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Click  option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81000"/>
            <a:ext cx="2667000" cy="646331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words  </a:t>
            </a:r>
            <a:endParaRPr lang="en-GB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457200" y="914400"/>
            <a:ext cx="2514600" cy="228600"/>
          </a:xfrm>
          <a:prstGeom prst="flowChartDecisi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944" y1="18333" x2="51944" y2="18333"/>
                        <a14:foregroundMark x1="47778" y1="11389" x2="47778" y2="11389"/>
                        <a14:foregroundMark x1="50833" y1="34167" x2="50833" y2="34167"/>
                        <a14:foregroundMark x1="49722" y1="29444" x2="49722" y2="29444"/>
                        <a14:foregroundMark x1="49722" y1="45000" x2="49722" y2="45000"/>
                        <a14:foregroundMark x1="49722" y1="45000" x2="49722" y2="45000"/>
                        <a14:foregroundMark x1="50278" y1="40833" x2="50278" y2="40833"/>
                        <a14:foregroundMark x1="50278" y1="40833" x2="50278" y2="40833"/>
                        <a14:foregroundMark x1="68889" y1="33333" x2="68889" y2="33333"/>
                        <a14:foregroundMark x1="68889" y1="33333" x2="68889" y2="33333"/>
                        <a14:foregroundMark x1="72500" y1="31667" x2="72500" y2="31667"/>
                        <a14:foregroundMark x1="72500" y1="31667" x2="72500" y2="31667"/>
                        <a14:foregroundMark x1="44167" y1="55278" x2="44167" y2="55278"/>
                        <a14:foregroundMark x1="44167" y1="55278" x2="44167" y2="55278"/>
                        <a14:foregroundMark x1="53333" y1="63333" x2="53333" y2="63333"/>
                        <a14:foregroundMark x1="53333" y1="63333" x2="53333" y2="6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7169"/>
            <a:ext cx="1447800" cy="230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516</TotalTime>
  <Words>242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NikoshBAN</vt:lpstr>
      <vt:lpstr>Times New Roman</vt:lpstr>
      <vt:lpstr>Tw Cen MT</vt:lpstr>
      <vt:lpstr>Verdana</vt:lpstr>
      <vt:lpstr>Wingdings 2</vt:lpstr>
      <vt:lpstr>Aspect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</dc:creator>
  <cp:lastModifiedBy>pol</cp:lastModifiedBy>
  <cp:revision>203</cp:revision>
  <dcterms:created xsi:type="dcterms:W3CDTF">2006-08-16T00:00:00Z</dcterms:created>
  <dcterms:modified xsi:type="dcterms:W3CDTF">2020-01-25T07:51:13Z</dcterms:modified>
</cp:coreProperties>
</file>