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4" r:id="rId11"/>
    <p:sldId id="265" r:id="rId12"/>
    <p:sldId id="270" r:id="rId13"/>
    <p:sldId id="266" r:id="rId14"/>
    <p:sldId id="267" r:id="rId15"/>
    <p:sldId id="271" r:id="rId16"/>
    <p:sldId id="268" r:id="rId17"/>
    <p:sldId id="274" r:id="rId18"/>
    <p:sldId id="273" r:id="rId19"/>
    <p:sldId id="272" r:id="rId20"/>
  </p:sldIdLst>
  <p:sldSz cx="9783763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91" autoAdjust="0"/>
  </p:normalViewPr>
  <p:slideViewPr>
    <p:cSldViewPr snapToGrid="0">
      <p:cViewPr varScale="1">
        <p:scale>
          <a:sx n="72" d="100"/>
          <a:sy n="72" d="100"/>
        </p:scale>
        <p:origin x="11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" y="0"/>
            <a:ext cx="978448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6403" y="1811864"/>
            <a:ext cx="5680303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6403" y="3598328"/>
            <a:ext cx="5680303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89786" y="5054602"/>
            <a:ext cx="720382" cy="279400"/>
          </a:xfrm>
        </p:spPr>
        <p:txBody>
          <a:bodyPr/>
          <a:lstStyle/>
          <a:p>
            <a:fld id="{2547F667-F9EA-4690-8DF4-3F1E820469C7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56403" y="5054602"/>
            <a:ext cx="4349259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94294" y="5054602"/>
            <a:ext cx="442412" cy="279400"/>
          </a:xfrm>
        </p:spPr>
        <p:txBody>
          <a:bodyPr/>
          <a:lstStyle/>
          <a:p>
            <a:fld id="{1822611C-951F-4174-A06E-8A80818F13C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61143" y="3471329"/>
            <a:ext cx="547082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305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206" y="4815415"/>
            <a:ext cx="7274410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98063" y="1032934"/>
            <a:ext cx="7587640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206" y="5382153"/>
            <a:ext cx="7274410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F667-F9EA-4690-8DF4-3F1E820469C7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2611C-951F-4174-A06E-8A80818F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294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206" y="906873"/>
            <a:ext cx="7274410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205" y="4275666"/>
            <a:ext cx="7274412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F667-F9EA-4690-8DF4-3F1E820469C7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2611C-951F-4174-A06E-8A80818F13C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67914" y="4140199"/>
            <a:ext cx="706864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30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7690" y="982132"/>
            <a:ext cx="6848046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12158" y="3352800"/>
            <a:ext cx="6305090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203" y="4343401"/>
            <a:ext cx="7274414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F667-F9EA-4690-8DF4-3F1E820469C7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2611C-951F-4174-A06E-8A80818F13C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09438" y="905362"/>
            <a:ext cx="489315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7584" y="2827870"/>
            <a:ext cx="489315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67914" y="4140199"/>
            <a:ext cx="705699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784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209" y="3308581"/>
            <a:ext cx="7274403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208" y="4777381"/>
            <a:ext cx="7274405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F667-F9EA-4690-8DF4-3F1E820469C7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2611C-951F-4174-A06E-8A80818F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273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027" y="982132"/>
            <a:ext cx="6767710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259208" y="3639312"/>
            <a:ext cx="7274405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205" y="4529667"/>
            <a:ext cx="7274412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F667-F9EA-4690-8DF4-3F1E820469C7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2611C-951F-4174-A06E-8A80818F13C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39495" y="896895"/>
            <a:ext cx="489315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85017" y="2607728"/>
            <a:ext cx="489315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67914" y="3429000"/>
            <a:ext cx="705699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995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205" y="982132"/>
            <a:ext cx="7274410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59208" y="3566160"/>
            <a:ext cx="7274405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206" y="4470401"/>
            <a:ext cx="727441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F667-F9EA-4690-8DF4-3F1E820469C7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2611C-951F-4174-A06E-8A80818F13C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67918" y="3429000"/>
            <a:ext cx="706864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5678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9205" y="2490136"/>
            <a:ext cx="7274412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F667-F9EA-4690-8DF4-3F1E820469C7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2611C-951F-4174-A06E-8A80818F13C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67914" y="2354670"/>
            <a:ext cx="706864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4835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1413" y="906874"/>
            <a:ext cx="1732199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9208" y="906874"/>
            <a:ext cx="5259424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F667-F9EA-4690-8DF4-3F1E820469C7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2611C-951F-4174-A06E-8A80818F13C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682481" y="906874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210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67913" y="2356260"/>
            <a:ext cx="705699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F667-F9EA-4690-8DF4-3F1E820469C7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2611C-951F-4174-A06E-8A80818F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844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7913" y="1641413"/>
            <a:ext cx="7056993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913" y="3734860"/>
            <a:ext cx="7056993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F667-F9EA-4690-8DF4-3F1E820469C7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2611C-951F-4174-A06E-8A80818F13CF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367915" y="3599392"/>
            <a:ext cx="705699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6908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67913" y="2356260"/>
            <a:ext cx="705699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206" y="915338"/>
            <a:ext cx="7274410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9206" y="2487168"/>
            <a:ext cx="3571073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0152" y="2487168"/>
            <a:ext cx="3571073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F667-F9EA-4690-8DF4-3F1E820469C7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2611C-951F-4174-A06E-8A80818F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445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208" y="2658533"/>
            <a:ext cx="357107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208" y="3243263"/>
            <a:ext cx="3571073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6600" y="2658533"/>
            <a:ext cx="357107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66600" y="3243263"/>
            <a:ext cx="3571073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F667-F9EA-4690-8DF4-3F1E820469C7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2611C-951F-4174-A06E-8A80818F13CF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367914" y="2354670"/>
            <a:ext cx="705699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170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205" y="915338"/>
            <a:ext cx="7274411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F667-F9EA-4690-8DF4-3F1E820469C7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2611C-951F-4174-A06E-8A80818F13C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67914" y="2354670"/>
            <a:ext cx="705699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159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F667-F9EA-4690-8DF4-3F1E820469C7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2611C-951F-4174-A06E-8A80818F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71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205" y="1388534"/>
            <a:ext cx="2714286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8324" y="982133"/>
            <a:ext cx="4125293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205" y="3031065"/>
            <a:ext cx="2714286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F667-F9EA-4690-8DF4-3F1E820469C7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2611C-951F-4174-A06E-8A80818F13C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67914" y="2912533"/>
            <a:ext cx="249686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307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205" y="1883832"/>
            <a:ext cx="3886330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45705" y="1032933"/>
            <a:ext cx="3134424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205" y="3255432"/>
            <a:ext cx="3886329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F667-F9EA-4690-8DF4-3F1E820469C7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2611C-951F-4174-A06E-8A80818F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79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" y="0"/>
            <a:ext cx="9792822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9206" y="915338"/>
            <a:ext cx="7274410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205" y="2490136"/>
            <a:ext cx="7274412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01417" y="5960533"/>
            <a:ext cx="122862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547F667-F9EA-4690-8DF4-3F1E820469C7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205" y="5960533"/>
            <a:ext cx="546181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10435" y="5960533"/>
            <a:ext cx="423182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822611C-951F-4174-A06E-8A80818F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975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7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3941F46E-F630-46AE-BD0F-7A615C73A8DC}"/>
              </a:ext>
            </a:extLst>
          </p:cNvPr>
          <p:cNvSpPr/>
          <p:nvPr/>
        </p:nvSpPr>
        <p:spPr>
          <a:xfrm>
            <a:off x="-1" y="0"/>
            <a:ext cx="9783763" cy="6858000"/>
          </a:xfrm>
          <a:prstGeom prst="frame">
            <a:avLst>
              <a:gd name="adj1" fmla="val 2654"/>
            </a:avLst>
          </a:prstGeom>
          <a:pattFill prst="lgCheck">
            <a:fgClr>
              <a:srgbClr val="00B0F0"/>
            </a:fgClr>
            <a:bgClr>
              <a:schemeClr val="bg1"/>
            </a:bgClr>
          </a:pattFill>
          <a:ln w="38100">
            <a:noFill/>
          </a:ln>
          <a:effectLst/>
          <a:scene3d>
            <a:camera prst="orthographic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893923-BB4F-4F65-BA54-757D33FC5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10" y="569843"/>
            <a:ext cx="8507894" cy="56823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FA651AF-70F9-4ED3-A293-B469F92618F9}"/>
              </a:ext>
            </a:extLst>
          </p:cNvPr>
          <p:cNvSpPr/>
          <p:nvPr/>
        </p:nvSpPr>
        <p:spPr>
          <a:xfrm>
            <a:off x="2496357" y="3231125"/>
            <a:ext cx="424899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13800" dirty="0">
                <a:ln w="38100"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স্বাগতম</a:t>
            </a:r>
          </a:p>
        </p:txBody>
      </p:sp>
    </p:spTree>
    <p:extLst>
      <p:ext uri="{BB962C8B-B14F-4D97-AF65-F5344CB8AC3E}">
        <p14:creationId xmlns:p14="http://schemas.microsoft.com/office/powerpoint/2010/main" val="174311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ACCD9ED-D5AD-4849-A67F-FBDFCFD1196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71" y="2038076"/>
            <a:ext cx="2986783" cy="3802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863D549-F5F6-44A6-BF03-846359B90795}"/>
              </a:ext>
            </a:extLst>
          </p:cNvPr>
          <p:cNvSpPr txBox="1"/>
          <p:nvPr/>
        </p:nvSpPr>
        <p:spPr>
          <a:xfrm>
            <a:off x="7029277" y="1854465"/>
            <a:ext cx="1641184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মুকুট চারা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9ACF10-01D3-4833-BC73-4BA4B878EF04}"/>
              </a:ext>
            </a:extLst>
          </p:cNvPr>
          <p:cNvSpPr txBox="1"/>
          <p:nvPr/>
        </p:nvSpPr>
        <p:spPr>
          <a:xfrm>
            <a:off x="7118095" y="3279780"/>
            <a:ext cx="1552367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বোঁটা চারা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3544D2-8418-43D5-96CD-866423420FF1}"/>
              </a:ext>
            </a:extLst>
          </p:cNvPr>
          <p:cNvSpPr txBox="1"/>
          <p:nvPr/>
        </p:nvSpPr>
        <p:spPr>
          <a:xfrm>
            <a:off x="7118094" y="3904519"/>
            <a:ext cx="1552367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পার্শ্ব চারা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173900-FD56-4A46-ABBD-D56CD9834979}"/>
              </a:ext>
            </a:extLst>
          </p:cNvPr>
          <p:cNvSpPr txBox="1"/>
          <p:nvPr/>
        </p:nvSpPr>
        <p:spPr>
          <a:xfrm>
            <a:off x="7118095" y="4714603"/>
            <a:ext cx="1552366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 ভূঁয়েচারা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lowchart: Terminator 11">
            <a:extLst>
              <a:ext uri="{FF2B5EF4-FFF2-40B4-BE49-F238E27FC236}">
                <a16:creationId xmlns:a16="http://schemas.microsoft.com/office/drawing/2014/main" id="{B91C3538-31C7-4938-80CB-6BB11F963C69}"/>
              </a:ext>
            </a:extLst>
          </p:cNvPr>
          <p:cNvSpPr/>
          <p:nvPr/>
        </p:nvSpPr>
        <p:spPr>
          <a:xfrm>
            <a:off x="3733800" y="723349"/>
            <a:ext cx="2438400" cy="707886"/>
          </a:xfrm>
          <a:prstGeom prst="flowChartTerminator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চারা নির্বাচন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1277F2F-4F1A-4923-8364-DC0617A698D5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2619035" y="2116075"/>
            <a:ext cx="4410242" cy="30778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2D569B4-D504-465D-B7BC-10AFD6E5CB41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3029918" y="4976193"/>
            <a:ext cx="4088177" cy="2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01E266B1-76E2-471A-A552-84C6DE86D57D}"/>
              </a:ext>
            </a:extLst>
          </p:cNvPr>
          <p:cNvCxnSpPr>
            <a:cxnSpLocks/>
          </p:cNvCxnSpPr>
          <p:nvPr/>
        </p:nvCxnSpPr>
        <p:spPr>
          <a:xfrm flipV="1">
            <a:off x="3029918" y="3469311"/>
            <a:ext cx="4088177" cy="410468"/>
          </a:xfrm>
          <a:prstGeom prst="bentConnector3">
            <a:avLst>
              <a:gd name="adj1" fmla="val 50000"/>
            </a:avLst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40D988B5-0780-42AF-A60A-E1D336BE4F72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2847791" y="4166129"/>
            <a:ext cx="4270303" cy="261612"/>
          </a:xfrm>
          <a:prstGeom prst="bentConnector3">
            <a:avLst>
              <a:gd name="adj1" fmla="val 50000"/>
            </a:avLst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64010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E405C46E-9C81-475F-A3D8-667B9EADC58C}"/>
              </a:ext>
            </a:extLst>
          </p:cNvPr>
          <p:cNvSpPr/>
          <p:nvPr/>
        </p:nvSpPr>
        <p:spPr>
          <a:xfrm>
            <a:off x="-1" y="0"/>
            <a:ext cx="9783763" cy="6858000"/>
          </a:xfrm>
          <a:prstGeom prst="frame">
            <a:avLst>
              <a:gd name="adj1" fmla="val 2654"/>
            </a:avLst>
          </a:prstGeom>
          <a:pattFill prst="lgCheck">
            <a:fgClr>
              <a:srgbClr val="00B0F0"/>
            </a:fgClr>
            <a:bgClr>
              <a:schemeClr val="bg1"/>
            </a:bgClr>
          </a:pattFill>
          <a:ln w="38100">
            <a:noFill/>
          </a:ln>
          <a:effectLst/>
          <a:scene3d>
            <a:camera prst="orthographic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F08D75-7EF9-4D2C-BCD3-40E3C5E9691F}"/>
              </a:ext>
            </a:extLst>
          </p:cNvPr>
          <p:cNvSpPr txBox="1"/>
          <p:nvPr/>
        </p:nvSpPr>
        <p:spPr>
          <a:xfrm>
            <a:off x="3691729" y="725556"/>
            <a:ext cx="2400301" cy="769441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চারা রোপণ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.jpg">
            <a:extLst>
              <a:ext uri="{FF2B5EF4-FFF2-40B4-BE49-F238E27FC236}">
                <a16:creationId xmlns:a16="http://schemas.microsoft.com/office/drawing/2014/main" id="{01127F7B-5EE1-496B-9554-DFD3D4D52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350" y="1734941"/>
            <a:ext cx="3879058" cy="19566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C0284C-114D-4540-8551-1E0269FFE492}"/>
              </a:ext>
            </a:extLst>
          </p:cNvPr>
          <p:cNvSpPr txBox="1"/>
          <p:nvPr/>
        </p:nvSpPr>
        <p:spPr>
          <a:xfrm>
            <a:off x="2193407" y="3931564"/>
            <a:ext cx="5784402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 আর্শ্বিন হতে মধ্য অগ্রহায়ণ পর্যন্ত।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E126E7-DF10-4FDA-9763-958413790E48}"/>
              </a:ext>
            </a:extLst>
          </p:cNvPr>
          <p:cNvSpPr txBox="1"/>
          <p:nvPr/>
        </p:nvSpPr>
        <p:spPr>
          <a:xfrm>
            <a:off x="2193407" y="4665209"/>
            <a:ext cx="5784402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সারি থেকে সারির দূরত্ব ৪০সেমি।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1291B4-FC15-437F-8E64-ED569AA88C57}"/>
              </a:ext>
            </a:extLst>
          </p:cNvPr>
          <p:cNvSpPr txBox="1"/>
          <p:nvPr/>
        </p:nvSpPr>
        <p:spPr>
          <a:xfrm>
            <a:off x="2193407" y="5426561"/>
            <a:ext cx="5784402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চারা থেকে চারার দূরত্ব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৩০-৪০সেমি।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5201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FB5630-858B-481D-B98F-044BBBF74026}"/>
              </a:ext>
            </a:extLst>
          </p:cNvPr>
          <p:cNvSpPr txBox="1"/>
          <p:nvPr/>
        </p:nvSpPr>
        <p:spPr>
          <a:xfrm>
            <a:off x="3833624" y="744501"/>
            <a:ext cx="2116512" cy="646331"/>
          </a:xfrm>
          <a:prstGeom prst="rect">
            <a:avLst/>
          </a:prstGeom>
          <a:noFill/>
          <a:ln w="28575">
            <a:solidFill>
              <a:srgbClr val="00B0F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600" b="1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8315BD-80CA-4A18-BCE1-866CD907D8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7EC"/>
              </a:clrFrom>
              <a:clrTo>
                <a:srgbClr val="FFF7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8911" y="1856288"/>
            <a:ext cx="2251225" cy="1934322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7F94AC-4622-458E-BCEB-DB4AAFD8E9C9}"/>
              </a:ext>
            </a:extLst>
          </p:cNvPr>
          <p:cNvSpPr txBox="1"/>
          <p:nvPr/>
        </p:nvSpPr>
        <p:spPr>
          <a:xfrm>
            <a:off x="1471163" y="4579231"/>
            <a:ext cx="6841434" cy="646331"/>
          </a:xfrm>
          <a:prstGeom prst="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600" b="1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আনারস চাষে চারার প্রকারভেদ ব্যাখ্যা কর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4406890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>
            <a:extLst>
              <a:ext uri="{FF2B5EF4-FFF2-40B4-BE49-F238E27FC236}">
                <a16:creationId xmlns:a16="http://schemas.microsoft.com/office/drawing/2014/main" id="{3449A62B-4199-4748-8C37-D7A85362CF35}"/>
              </a:ext>
            </a:extLst>
          </p:cNvPr>
          <p:cNvSpPr/>
          <p:nvPr/>
        </p:nvSpPr>
        <p:spPr>
          <a:xfrm>
            <a:off x="3904594" y="715617"/>
            <a:ext cx="1974574" cy="556591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678EAF6-E044-406E-B94C-F247313FD1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826832"/>
              </p:ext>
            </p:extLst>
          </p:nvPr>
        </p:nvGraphicFramePr>
        <p:xfrm>
          <a:off x="1630626" y="1374100"/>
          <a:ext cx="6522510" cy="31089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261255">
                  <a:extLst>
                    <a:ext uri="{9D8B030D-6E8A-4147-A177-3AD203B41FA5}">
                      <a16:colId xmlns:a16="http://schemas.microsoft.com/office/drawing/2014/main" val="1417607805"/>
                    </a:ext>
                  </a:extLst>
                </a:gridCol>
                <a:gridCol w="3261255">
                  <a:extLst>
                    <a:ext uri="{9D8B030D-6E8A-4147-A177-3AD203B41FA5}">
                      <a16:colId xmlns:a16="http://schemas.microsoft.com/office/drawing/2014/main" val="31292705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সারের</a:t>
                      </a:r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</a:t>
                      </a:r>
                      <a:endParaRPr lang="en-US" sz="28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গাছ</a:t>
                      </a:r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প্রতি</a:t>
                      </a:r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সারের</a:t>
                      </a:r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পরিমান</a:t>
                      </a:r>
                      <a:endParaRPr lang="en-US" sz="28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3109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as-IN" sz="2800" dirty="0">
                          <a:ln>
                            <a:solidFill>
                              <a:schemeClr val="tx1"/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</a:t>
                      </a:r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 </a:t>
                      </a:r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গোবর</a:t>
                      </a:r>
                      <a:endParaRPr lang="en-US" sz="28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r>
                        <a:rPr lang="as-IN" sz="2800" dirty="0">
                          <a:ln>
                            <a:solidFill>
                              <a:schemeClr val="tx1"/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</a:t>
                      </a:r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০-</a:t>
                      </a:r>
                      <a:r>
                        <a:rPr lang="as-IN" sz="2800" dirty="0">
                          <a:ln>
                            <a:solidFill>
                              <a:schemeClr val="tx1"/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as-IN" sz="2800" dirty="0">
                          <a:ln>
                            <a:solidFill>
                              <a:schemeClr val="tx1"/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গ</a:t>
                      </a:r>
                      <a:r>
                        <a:rPr lang="as-IN" sz="2800" dirty="0">
                          <a:ln>
                            <a:solidFill>
                              <a:schemeClr val="tx1"/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2800" dirty="0">
                          <a:ln>
                            <a:solidFill>
                              <a:schemeClr val="tx1"/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endParaRPr lang="en-US" sz="28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735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</a:t>
                      </a:r>
                      <a:r>
                        <a:rPr lang="as-IN" sz="2800" dirty="0">
                          <a:ln>
                            <a:solidFill>
                              <a:schemeClr val="tx1"/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</a:t>
                      </a:r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2800" dirty="0">
                          <a:ln>
                            <a:solidFill>
                              <a:schemeClr val="tx1"/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as-IN" sz="2800" dirty="0">
                          <a:ln>
                            <a:solidFill>
                              <a:schemeClr val="tx1"/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endParaRPr lang="en-US" sz="28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r>
                        <a:rPr lang="as-IN" sz="2800" dirty="0">
                          <a:ln>
                            <a:solidFill>
                              <a:schemeClr val="tx1"/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</a:t>
                      </a:r>
                      <a:r>
                        <a:rPr lang="as-IN" sz="2800" dirty="0">
                          <a:ln>
                            <a:solidFill>
                              <a:schemeClr val="tx1"/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 গ</a:t>
                      </a:r>
                      <a:r>
                        <a:rPr lang="as-IN" sz="2800" dirty="0">
                          <a:ln>
                            <a:solidFill>
                              <a:schemeClr val="tx1"/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2800" dirty="0">
                          <a:ln>
                            <a:solidFill>
                              <a:schemeClr val="tx1"/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endParaRPr lang="en-US" sz="28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8902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</a:t>
                      </a:r>
                      <a:r>
                        <a:rPr lang="as-IN" sz="2800" dirty="0">
                          <a:ln>
                            <a:solidFill>
                              <a:schemeClr val="tx1"/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</a:t>
                      </a:r>
                      <a:r>
                        <a:rPr lang="as-IN" sz="2800" dirty="0">
                          <a:ln>
                            <a:solidFill>
                              <a:schemeClr val="tx1"/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as-IN" sz="2800" dirty="0">
                          <a:ln>
                            <a:solidFill>
                              <a:schemeClr val="tx1"/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endParaRPr lang="en-US" sz="28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as-IN" sz="2800" dirty="0">
                          <a:ln>
                            <a:solidFill>
                              <a:schemeClr val="tx1"/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</a:t>
                      </a:r>
                      <a:r>
                        <a:rPr lang="as-IN" sz="2800" dirty="0">
                          <a:ln>
                            <a:solidFill>
                              <a:schemeClr val="tx1"/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 গ</a:t>
                      </a:r>
                      <a:r>
                        <a:rPr lang="as-IN" sz="2800" dirty="0">
                          <a:ln>
                            <a:solidFill>
                              <a:schemeClr val="tx1"/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2800" dirty="0">
                          <a:ln>
                            <a:solidFill>
                              <a:schemeClr val="tx1"/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 </a:t>
                      </a:r>
                      <a:endParaRPr lang="en-US" sz="28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34776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</a:t>
                      </a:r>
                      <a:r>
                        <a:rPr lang="as-IN" sz="2800" dirty="0">
                          <a:ln>
                            <a:solidFill>
                              <a:schemeClr val="tx1"/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ও</a:t>
                      </a:r>
                      <a:r>
                        <a:rPr lang="as-IN" sz="2800" dirty="0">
                          <a:ln>
                            <a:solidFill>
                              <a:schemeClr val="tx1"/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endParaRPr lang="en-US" sz="28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r>
                        <a:rPr lang="as-IN" sz="2800" dirty="0">
                          <a:ln>
                            <a:solidFill>
                              <a:schemeClr val="tx1"/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</a:t>
                      </a:r>
                      <a:r>
                        <a:rPr lang="as-IN" sz="2800" dirty="0">
                          <a:ln>
                            <a:solidFill>
                              <a:schemeClr val="tx1"/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 গ</a:t>
                      </a:r>
                      <a:r>
                        <a:rPr lang="as-IN" sz="2800" dirty="0">
                          <a:ln>
                            <a:solidFill>
                              <a:schemeClr val="tx1"/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2800" dirty="0">
                          <a:ln>
                            <a:solidFill>
                              <a:schemeClr val="tx1"/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endParaRPr lang="en-US" sz="28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4709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</a:t>
                      </a:r>
                      <a:r>
                        <a:rPr lang="as-IN" sz="2800" dirty="0">
                          <a:ln>
                            <a:solidFill>
                              <a:schemeClr val="tx1"/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as-IN" sz="2800" dirty="0">
                          <a:ln>
                            <a:solidFill>
                              <a:schemeClr val="tx1"/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800" dirty="0">
                          <a:ln>
                            <a:solidFill>
                              <a:schemeClr val="tx1"/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endParaRPr lang="en-US" sz="28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as-IN" sz="2800" dirty="0">
                          <a:ln>
                            <a:solidFill>
                              <a:schemeClr val="tx1"/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</a:t>
                      </a:r>
                      <a:r>
                        <a:rPr lang="as-IN" sz="2800" dirty="0">
                          <a:ln>
                            <a:solidFill>
                              <a:schemeClr val="tx1"/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 গ</a:t>
                      </a:r>
                      <a:r>
                        <a:rPr lang="as-IN" sz="2800" dirty="0">
                          <a:ln>
                            <a:solidFill>
                              <a:schemeClr val="tx1"/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2800" dirty="0">
                          <a:ln>
                            <a:solidFill>
                              <a:schemeClr val="tx1"/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endParaRPr lang="en-US" sz="28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366042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B2DDBF0-5BA8-4822-ABAC-4973637F57C9}"/>
              </a:ext>
            </a:extLst>
          </p:cNvPr>
          <p:cNvSpPr txBox="1"/>
          <p:nvPr/>
        </p:nvSpPr>
        <p:spPr>
          <a:xfrm>
            <a:off x="596348" y="4715509"/>
            <a:ext cx="8574155" cy="46166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গোবর</a:t>
            </a:r>
            <a:r>
              <a:rPr lang="en-US" sz="2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ি,</a:t>
            </a:r>
            <a:r>
              <a:rPr lang="as-IN" sz="2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2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2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2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24EC0A-11DA-4793-8933-BE87AFE6FF17}"/>
              </a:ext>
            </a:extLst>
          </p:cNvPr>
          <p:cNvSpPr txBox="1"/>
          <p:nvPr/>
        </p:nvSpPr>
        <p:spPr>
          <a:xfrm>
            <a:off x="596348" y="5317290"/>
            <a:ext cx="8574155" cy="83099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ইউরিয়া</a:t>
            </a:r>
            <a:r>
              <a:rPr lang="en-US" sz="2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এমওপি</a:t>
            </a:r>
            <a:r>
              <a:rPr lang="en-US" sz="2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চারার</a:t>
            </a:r>
            <a:r>
              <a:rPr lang="en-US" sz="2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2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৪/৫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2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কিস্তিতে</a:t>
            </a:r>
            <a:r>
              <a:rPr lang="en-US" sz="2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2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sz="2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6171571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480605C-C7B6-498E-AEC3-C1BD6A142EC4}"/>
              </a:ext>
            </a:extLst>
          </p:cNvPr>
          <p:cNvSpPr txBox="1"/>
          <p:nvPr/>
        </p:nvSpPr>
        <p:spPr>
          <a:xfrm>
            <a:off x="2955970" y="732150"/>
            <a:ext cx="356152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অন্তবর্তীকালীন পরিচর্যা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4" name="Picture 3" descr="images.jpg">
            <a:extLst>
              <a:ext uri="{FF2B5EF4-FFF2-40B4-BE49-F238E27FC236}">
                <a16:creationId xmlns:a16="http://schemas.microsoft.com/office/drawing/2014/main" id="{6E0FA9E8-B5C2-4EDE-AC0C-9B30A8DA9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088" y="1811028"/>
            <a:ext cx="2495550" cy="20180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070C1B3-48A7-4D3B-9B3D-3D794BF1E402}"/>
              </a:ext>
            </a:extLst>
          </p:cNvPr>
          <p:cNvSpPr/>
          <p:nvPr/>
        </p:nvSpPr>
        <p:spPr>
          <a:xfrm>
            <a:off x="442075" y="4278657"/>
            <a:ext cx="6075416" cy="52322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2800" b="1" dirty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শুষ্ক মৌসুমে জমিতে সেচের ব্যবস্থা করতে হবে।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45474D-986D-4D28-853D-6750B9B9CBF9}"/>
              </a:ext>
            </a:extLst>
          </p:cNvPr>
          <p:cNvSpPr/>
          <p:nvPr/>
        </p:nvSpPr>
        <p:spPr>
          <a:xfrm>
            <a:off x="463825" y="5666330"/>
            <a:ext cx="8965007" cy="52322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2800" b="1" dirty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চারা অতি লম্বা হলে ৩০ সেমি রেখে আগার পাতা সমান করে কেটে দিতে হবে।</a:t>
            </a:r>
            <a:endParaRPr lang="en-US" sz="2800" dirty="0">
              <a:ln>
                <a:solidFill>
                  <a:srgbClr val="00B0F0"/>
                </a:solidFill>
              </a:ln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102677-CB1D-4139-8CE4-2824F471D3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394" y="1828090"/>
            <a:ext cx="2690974" cy="20180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B2E3759-855A-4BED-8C46-4FC5841A2D81}"/>
              </a:ext>
            </a:extLst>
          </p:cNvPr>
          <p:cNvSpPr/>
          <p:nvPr/>
        </p:nvSpPr>
        <p:spPr>
          <a:xfrm>
            <a:off x="442075" y="4989874"/>
            <a:ext cx="5145961" cy="523220"/>
          </a:xfrm>
          <a:prstGeom prst="rect">
            <a:avLst/>
          </a:prstGeom>
          <a:ln w="38100"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2800" b="1" dirty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আনারসের জমি আগাছা মুক্ত রাখতে হবে।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5603737-432A-4D48-9720-411D713657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25" y="1811027"/>
            <a:ext cx="2495550" cy="20180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624770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ell\Desktop\20170703_142707.jpg">
            <a:extLst>
              <a:ext uri="{FF2B5EF4-FFF2-40B4-BE49-F238E27FC236}">
                <a16:creationId xmlns:a16="http://schemas.microsoft.com/office/drawing/2014/main" id="{386E2DB9-95F5-4E91-A586-E04C09CBD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119" y="1899465"/>
            <a:ext cx="2775992" cy="21591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91D717-36ED-4753-B3DC-2E269159ACC7}"/>
              </a:ext>
            </a:extLst>
          </p:cNvPr>
          <p:cNvSpPr txBox="1"/>
          <p:nvPr/>
        </p:nvSpPr>
        <p:spPr>
          <a:xfrm>
            <a:off x="3889732" y="846312"/>
            <a:ext cx="2004296" cy="715581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050" b="1" dirty="0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050" b="1" dirty="0">
              <a:ln w="9525">
                <a:solidFill>
                  <a:srgbClr val="FF000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DBA4C1-589F-4329-B677-AE3C23DF1BAD}"/>
              </a:ext>
            </a:extLst>
          </p:cNvPr>
          <p:cNvSpPr txBox="1"/>
          <p:nvPr/>
        </p:nvSpPr>
        <p:spPr>
          <a:xfrm>
            <a:off x="1172989" y="4396143"/>
            <a:ext cx="7437782" cy="6463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600" b="1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আনারস চাষে সার প্রয়োগের কৌশল ব্যাখ্যা কর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5211605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C7B694-097B-497F-ACBC-427E179A9A39}"/>
              </a:ext>
            </a:extLst>
          </p:cNvPr>
          <p:cNvSpPr txBox="1"/>
          <p:nvPr/>
        </p:nvSpPr>
        <p:spPr>
          <a:xfrm>
            <a:off x="3778697" y="767786"/>
            <a:ext cx="2226366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4000" b="1" dirty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4000" b="1" dirty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b="1" dirty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175D7E-3D8F-49CA-8D09-ACDF5DDF3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295" y="1679505"/>
            <a:ext cx="2876550" cy="20178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0E1B08-4AB0-4CB4-90D7-FB1171FED3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918" y="1679505"/>
            <a:ext cx="2876550" cy="20178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623E142-B731-46FF-AC86-DCB3AAE74EAD}"/>
              </a:ext>
            </a:extLst>
          </p:cNvPr>
          <p:cNvSpPr txBox="1"/>
          <p:nvPr/>
        </p:nvSpPr>
        <p:spPr>
          <a:xfrm>
            <a:off x="649357" y="4108174"/>
            <a:ext cx="851709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৫/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শ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841EEE-5065-49ED-B16E-2B3F461EFA52}"/>
              </a:ext>
            </a:extLst>
          </p:cNvPr>
          <p:cNvSpPr txBox="1"/>
          <p:nvPr/>
        </p:nvSpPr>
        <p:spPr>
          <a:xfrm>
            <a:off x="653408" y="4749823"/>
            <a:ext cx="851709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ঠ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A2AC9E-1E29-4C3D-B76F-7700BC15BA27}"/>
              </a:ext>
            </a:extLst>
          </p:cNvPr>
          <p:cNvSpPr txBox="1"/>
          <p:nvPr/>
        </p:nvSpPr>
        <p:spPr>
          <a:xfrm>
            <a:off x="653408" y="5376862"/>
            <a:ext cx="851709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ছ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হ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3637524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0A65DCB-F598-4DDB-8A0D-7293CAD006CD}"/>
              </a:ext>
            </a:extLst>
          </p:cNvPr>
          <p:cNvSpPr txBox="1"/>
          <p:nvPr/>
        </p:nvSpPr>
        <p:spPr>
          <a:xfrm>
            <a:off x="3902765" y="545074"/>
            <a:ext cx="1670603" cy="908864"/>
          </a:xfrm>
          <a:prstGeom prst="flowChartTerminator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E24475-41AC-404F-BE0A-869A4B4CC7A9}"/>
              </a:ext>
            </a:extLst>
          </p:cNvPr>
          <p:cNvSpPr txBox="1"/>
          <p:nvPr/>
        </p:nvSpPr>
        <p:spPr>
          <a:xfrm>
            <a:off x="1113182" y="1754016"/>
            <a:ext cx="6676129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হেক্টর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আনারস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47CD7C-564A-4541-B6E2-EA4E522BAE1C}"/>
              </a:ext>
            </a:extLst>
          </p:cNvPr>
          <p:cNvSpPr txBox="1"/>
          <p:nvPr/>
        </p:nvSpPr>
        <p:spPr>
          <a:xfrm>
            <a:off x="2087217" y="2501203"/>
            <a:ext cx="288814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ক) 12,000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েক্টর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0A827B-0130-487B-9D38-BEABDAC91322}"/>
              </a:ext>
            </a:extLst>
          </p:cNvPr>
          <p:cNvSpPr txBox="1"/>
          <p:nvPr/>
        </p:nvSpPr>
        <p:spPr>
          <a:xfrm>
            <a:off x="5434219" y="2484493"/>
            <a:ext cx="288814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খ) 14,000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েক্টর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B421AD-C6A9-462B-9CDB-88E9CFB6122D}"/>
              </a:ext>
            </a:extLst>
          </p:cNvPr>
          <p:cNvSpPr txBox="1"/>
          <p:nvPr/>
        </p:nvSpPr>
        <p:spPr>
          <a:xfrm>
            <a:off x="2087217" y="3205369"/>
            <a:ext cx="288814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গ) 16,000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েক্টর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672FF1-0D47-4FF9-A760-D6899F2AC0A3}"/>
              </a:ext>
            </a:extLst>
          </p:cNvPr>
          <p:cNvSpPr txBox="1"/>
          <p:nvPr/>
        </p:nvSpPr>
        <p:spPr>
          <a:xfrm>
            <a:off x="5434219" y="3188659"/>
            <a:ext cx="288814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ঘ) 18,000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েক্টর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3A0BA5-A271-43F6-9674-EE3FCEF7DB32}"/>
              </a:ext>
            </a:extLst>
          </p:cNvPr>
          <p:cNvSpPr txBox="1"/>
          <p:nvPr/>
        </p:nvSpPr>
        <p:spPr>
          <a:xfrm>
            <a:off x="1113182" y="4013512"/>
            <a:ext cx="6676129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F6E617-8723-4609-B55B-BDC3957B789D}"/>
              </a:ext>
            </a:extLst>
          </p:cNvPr>
          <p:cNvSpPr txBox="1"/>
          <p:nvPr/>
        </p:nvSpPr>
        <p:spPr>
          <a:xfrm>
            <a:off x="2087217" y="4760699"/>
            <a:ext cx="1815548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2CFF1-7353-4239-BBCA-E6D1C597DFE7}"/>
              </a:ext>
            </a:extLst>
          </p:cNvPr>
          <p:cNvSpPr txBox="1"/>
          <p:nvPr/>
        </p:nvSpPr>
        <p:spPr>
          <a:xfrm>
            <a:off x="4294532" y="4760699"/>
            <a:ext cx="1815548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B12EBE-2558-41EB-A37D-8099F0BCD26C}"/>
              </a:ext>
            </a:extLst>
          </p:cNvPr>
          <p:cNvSpPr txBox="1"/>
          <p:nvPr/>
        </p:nvSpPr>
        <p:spPr>
          <a:xfrm>
            <a:off x="2087217" y="5464865"/>
            <a:ext cx="1815548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চ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91D89E-292C-4D45-A88E-26589082E29C}"/>
              </a:ext>
            </a:extLst>
          </p:cNvPr>
          <p:cNvSpPr txBox="1"/>
          <p:nvPr/>
        </p:nvSpPr>
        <p:spPr>
          <a:xfrm>
            <a:off x="4294532" y="5464865"/>
            <a:ext cx="1815548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ুঁয়ে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7F5526F7-4B3B-4F27-86E5-5AC7B97D24C7}"/>
              </a:ext>
            </a:extLst>
          </p:cNvPr>
          <p:cNvSpPr/>
          <p:nvPr/>
        </p:nvSpPr>
        <p:spPr>
          <a:xfrm>
            <a:off x="5344768" y="2534213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977F1877-19FC-4D62-AE4B-765F76E9E11F}"/>
              </a:ext>
            </a:extLst>
          </p:cNvPr>
          <p:cNvSpPr/>
          <p:nvPr/>
        </p:nvSpPr>
        <p:spPr>
          <a:xfrm>
            <a:off x="4274240" y="4794296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33494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A92481F-C2AB-41AE-9A38-855C91EBBDFF}"/>
              </a:ext>
            </a:extLst>
          </p:cNvPr>
          <p:cNvSpPr txBox="1"/>
          <p:nvPr/>
        </p:nvSpPr>
        <p:spPr>
          <a:xfrm>
            <a:off x="3852827" y="822066"/>
            <a:ext cx="2078106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9893CA-BD13-4599-A0F7-0337C3103BED}"/>
              </a:ext>
            </a:extLst>
          </p:cNvPr>
          <p:cNvSpPr txBox="1"/>
          <p:nvPr/>
        </p:nvSpPr>
        <p:spPr>
          <a:xfrm>
            <a:off x="1825487" y="4756524"/>
            <a:ext cx="6536634" cy="64633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600" b="1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আনারসের উৎপাদন প্রযুক্তি বিশ্লেষণ কর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4" descr="pineapple-blooming-day-40.jpg">
            <a:extLst>
              <a:ext uri="{FF2B5EF4-FFF2-40B4-BE49-F238E27FC236}">
                <a16:creationId xmlns:a16="http://schemas.microsoft.com/office/drawing/2014/main" id="{B9488B7F-B7D1-4F6E-A9F6-9F61E58D7A4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28815" y="1939642"/>
            <a:ext cx="3630485" cy="24203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042186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BF92610E-D507-4A8C-987F-C5417103DCD4}"/>
              </a:ext>
            </a:extLst>
          </p:cNvPr>
          <p:cNvSpPr/>
          <p:nvPr/>
        </p:nvSpPr>
        <p:spPr>
          <a:xfrm>
            <a:off x="-1" y="0"/>
            <a:ext cx="9783763" cy="6858000"/>
          </a:xfrm>
          <a:prstGeom prst="frame">
            <a:avLst>
              <a:gd name="adj1" fmla="val 2654"/>
            </a:avLst>
          </a:prstGeom>
          <a:pattFill prst="lgCheck">
            <a:fgClr>
              <a:srgbClr val="00B0F0"/>
            </a:fgClr>
            <a:bgClr>
              <a:schemeClr val="bg1"/>
            </a:bgClr>
          </a:pattFill>
          <a:ln w="38100">
            <a:noFill/>
          </a:ln>
          <a:effectLst/>
          <a:scene3d>
            <a:camera prst="orthographic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C4023C-6DC1-4C67-B912-DADECB99CB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9600"/>
            <a:ext cx="8521148" cy="56189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E68C2E-A977-40CC-BD8E-F7693505940F}"/>
              </a:ext>
            </a:extLst>
          </p:cNvPr>
          <p:cNvSpPr txBox="1"/>
          <p:nvPr/>
        </p:nvSpPr>
        <p:spPr>
          <a:xfrm>
            <a:off x="1769165" y="1368287"/>
            <a:ext cx="6202017" cy="4121426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12500"/>
                <a:gd name="adj2" fmla="val -932"/>
              </a:avLst>
            </a:prstTxWarp>
            <a:spAutoFit/>
          </a:bodyPr>
          <a:lstStyle/>
          <a:p>
            <a:r>
              <a:rPr lang="en-US" sz="6000" b="1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b="1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6000" b="1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86201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repeatCount="2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0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3" grpId="1" build="p" bldLvl="5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F2FE2140-2BCB-4612-8C98-E7E699E2ED79}"/>
              </a:ext>
            </a:extLst>
          </p:cNvPr>
          <p:cNvSpPr/>
          <p:nvPr/>
        </p:nvSpPr>
        <p:spPr>
          <a:xfrm>
            <a:off x="712326" y="3261273"/>
            <a:ext cx="3872948" cy="313413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সম্ভু</a:t>
            </a:r>
            <a:r>
              <a:rPr lang="en-US" sz="2800" b="1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নাথ</a:t>
            </a:r>
            <a:r>
              <a:rPr lang="en-US" sz="2800" b="1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রায়</a:t>
            </a:r>
            <a:endParaRPr lang="en-US" sz="2800" b="1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800" b="1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b="1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b="1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800" b="1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bn-IN" sz="2800" b="1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মনোহরপুর</a:t>
            </a:r>
            <a:r>
              <a:rPr lang="en-US" sz="2800" b="1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2800" b="1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2800" b="1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মনিরামপুর,যশোর</a:t>
            </a:r>
            <a:endParaRPr lang="en-US" sz="2800" b="1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Email-sambho7440@gmail.com</a:t>
            </a:r>
            <a:endParaRPr lang="bn-BD" sz="2000" b="1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765DDD-A2AD-49B7-8EC4-FE737C4E3DDA}"/>
              </a:ext>
            </a:extLst>
          </p:cNvPr>
          <p:cNvSpPr/>
          <p:nvPr/>
        </p:nvSpPr>
        <p:spPr>
          <a:xfrm>
            <a:off x="1379401" y="988081"/>
            <a:ext cx="22060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b="1" u="sng" dirty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bn-IN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0FFA96-50B8-42B6-B5B0-98DB11F19932}"/>
              </a:ext>
            </a:extLst>
          </p:cNvPr>
          <p:cNvSpPr/>
          <p:nvPr/>
        </p:nvSpPr>
        <p:spPr>
          <a:xfrm>
            <a:off x="6344306" y="988080"/>
            <a:ext cx="18405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b="1" u="sng" dirty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200" b="1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8B6625-3371-4AC8-8457-70782914C3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428" y="743756"/>
            <a:ext cx="4782162" cy="3670852"/>
          </a:xfrm>
          <a:prstGeom prst="rect">
            <a:avLst/>
          </a:prstGeom>
        </p:spPr>
      </p:pic>
      <p:sp>
        <p:nvSpPr>
          <p:cNvPr id="11" name="Bevel 6">
            <a:extLst>
              <a:ext uri="{FF2B5EF4-FFF2-40B4-BE49-F238E27FC236}">
                <a16:creationId xmlns:a16="http://schemas.microsoft.com/office/drawing/2014/main" id="{2E9B3A8D-BEAE-4CCE-9963-D8F6558BA3D0}"/>
              </a:ext>
            </a:extLst>
          </p:cNvPr>
          <p:cNvSpPr/>
          <p:nvPr/>
        </p:nvSpPr>
        <p:spPr>
          <a:xfrm>
            <a:off x="5141529" y="3261273"/>
            <a:ext cx="3929907" cy="3134139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bn-BD" sz="3200" b="1" kern="0" dirty="0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শ্রেণীঃ-</a:t>
            </a:r>
            <a:r>
              <a:rPr lang="en-US" sz="3200" b="1" kern="0" dirty="0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0" dirty="0" err="1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200" b="1" kern="0" dirty="0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0" dirty="0" err="1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bn-BD" sz="3200" b="1" kern="0" dirty="0">
              <a:ln w="19050">
                <a:noFill/>
                <a:prstDash val="dash"/>
              </a:ln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>
              <a:defRPr/>
            </a:pPr>
            <a:r>
              <a:rPr lang="bn-BD" sz="3200" b="1" kern="0" dirty="0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3200" b="1" kern="0" dirty="0" err="1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200" b="1" kern="0" dirty="0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0" dirty="0" err="1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bn-BD" sz="3200" b="1" kern="0" dirty="0">
              <a:ln w="19050">
                <a:noFill/>
                <a:prstDash val="dash"/>
              </a:ln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>
              <a:defRPr/>
            </a:pPr>
            <a:r>
              <a:rPr lang="bn-BD" sz="3200" b="1" kern="0" dirty="0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অধ্যায়ঃ-</a:t>
            </a:r>
            <a:r>
              <a:rPr lang="en-US" sz="3200" b="1" kern="0" dirty="0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৪থ</a:t>
            </a:r>
          </a:p>
          <a:p>
            <a:pPr lvl="0" algn="ctr">
              <a:defRPr/>
            </a:pPr>
            <a:r>
              <a:rPr lang="en-US" sz="3200" b="1" kern="0" dirty="0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৩য় </a:t>
            </a:r>
            <a:r>
              <a:rPr lang="en-US" sz="3200" b="1" kern="0" dirty="0" err="1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পরিচ্ছেদ</a:t>
            </a:r>
            <a:endParaRPr lang="en-US" sz="3200" b="1" kern="0" dirty="0">
              <a:ln w="19050">
                <a:noFill/>
                <a:prstDash val="dash"/>
              </a:ln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>
              <a:defRPr/>
            </a:pPr>
            <a:r>
              <a:rPr lang="en-US" sz="3200" b="1" kern="0" dirty="0" err="1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আনারস</a:t>
            </a:r>
            <a:r>
              <a:rPr lang="en-US" sz="3200" b="1" kern="0" dirty="0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kern="0" dirty="0" err="1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endParaRPr lang="en-US" sz="3200" b="1" kern="0" dirty="0">
              <a:ln w="19050">
                <a:noFill/>
                <a:prstDash val="dash"/>
              </a:ln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566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56698C8-09E0-4274-BF08-BD8C3F8F1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34" y="4206420"/>
            <a:ext cx="2537413" cy="17430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B03F4F-1B5E-4E6D-968F-29968E5DD0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94" y="4244520"/>
            <a:ext cx="2537413" cy="17430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BE66781-FB26-402D-92E4-B6D40D676E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564" y="4206420"/>
            <a:ext cx="2537413" cy="17811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68C8252-6FE9-4005-B2BC-3A0CCB0ED0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943" y="1657351"/>
            <a:ext cx="2537413" cy="17811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16DE4E0-825C-4EBE-AAFB-A5C3A259F1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05" y="1647825"/>
            <a:ext cx="2537413" cy="17621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E365702-6934-4A6A-9B1C-57E4D87CEB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174" y="1647825"/>
            <a:ext cx="2537413" cy="17811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2064633-F9F7-43DE-9AAB-2AD4F854FC2C}"/>
              </a:ext>
            </a:extLst>
          </p:cNvPr>
          <p:cNvSpPr txBox="1"/>
          <p:nvPr/>
        </p:nvSpPr>
        <p:spPr>
          <a:xfrm>
            <a:off x="2690286" y="739320"/>
            <a:ext cx="4403189" cy="64633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4706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4CC1A2-88A1-4BB9-B3BA-8C0F20D68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587" y="2120554"/>
            <a:ext cx="3816625" cy="282892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images.jpg">
            <a:extLst>
              <a:ext uri="{FF2B5EF4-FFF2-40B4-BE49-F238E27FC236}">
                <a16:creationId xmlns:a16="http://schemas.microsoft.com/office/drawing/2014/main" id="{0C4A112E-A6E9-429C-BD39-161E7FF2C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890" y="2120554"/>
            <a:ext cx="3816626" cy="282892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FA149C-DC1B-4BA8-BE44-2FA423E4E088}"/>
              </a:ext>
            </a:extLst>
          </p:cNvPr>
          <p:cNvSpPr txBox="1"/>
          <p:nvPr/>
        </p:nvSpPr>
        <p:spPr>
          <a:xfrm>
            <a:off x="1221028" y="843736"/>
            <a:ext cx="7341704" cy="64633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600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পারছি</a:t>
            </a:r>
            <a:endParaRPr lang="en-US" sz="3600" dirty="0">
              <a:ln>
                <a:solidFill>
                  <a:srgbClr val="C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F1C12B11-BC0F-4A3B-A862-B115A6AD6291}"/>
              </a:ext>
            </a:extLst>
          </p:cNvPr>
          <p:cNvSpPr/>
          <p:nvPr/>
        </p:nvSpPr>
        <p:spPr>
          <a:xfrm>
            <a:off x="3418154" y="5136833"/>
            <a:ext cx="3178116" cy="886266"/>
          </a:xfrm>
          <a:prstGeom prst="round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আনারস চাষ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5962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D2B6AE-0C4E-4F13-A0B4-68EF6FBDBE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79" y="2027582"/>
            <a:ext cx="4343401" cy="2590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F8FADD-F0BF-48D1-8003-08808F563B9F}"/>
              </a:ext>
            </a:extLst>
          </p:cNvPr>
          <p:cNvSpPr txBox="1"/>
          <p:nvPr/>
        </p:nvSpPr>
        <p:spPr>
          <a:xfrm>
            <a:off x="647114" y="1125415"/>
            <a:ext cx="3277772" cy="646331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DB7A230-1553-4504-9E40-BBCEB9A935DD}"/>
              </a:ext>
            </a:extLst>
          </p:cNvPr>
          <p:cNvSpPr/>
          <p:nvPr/>
        </p:nvSpPr>
        <p:spPr>
          <a:xfrm>
            <a:off x="3302821" y="4991059"/>
            <a:ext cx="3178116" cy="88626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আনারস চাষ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8380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E64AC1C-EFB7-49E9-92A7-1E978B3DBF9E}"/>
              </a:ext>
            </a:extLst>
          </p:cNvPr>
          <p:cNvSpPr txBox="1"/>
          <p:nvPr/>
        </p:nvSpPr>
        <p:spPr>
          <a:xfrm>
            <a:off x="3621328" y="750957"/>
            <a:ext cx="2541104" cy="76944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59DF93-BC1B-49E4-BA1C-A72484EF0205}"/>
              </a:ext>
            </a:extLst>
          </p:cNvPr>
          <p:cNvSpPr txBox="1"/>
          <p:nvPr/>
        </p:nvSpPr>
        <p:spPr>
          <a:xfrm>
            <a:off x="659296" y="2639728"/>
            <a:ext cx="5622234" cy="52322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2800" b="1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আনারসের জাতের নাম বলতে পারবে</a:t>
            </a:r>
            <a:r>
              <a:rPr lang="en-US" sz="2800" b="1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EA9F2F-C90F-4176-A05C-EFD7E3FFEB4A}"/>
              </a:ext>
            </a:extLst>
          </p:cNvPr>
          <p:cNvSpPr txBox="1"/>
          <p:nvPr/>
        </p:nvSpPr>
        <p:spPr>
          <a:xfrm>
            <a:off x="659296" y="3341110"/>
            <a:ext cx="7424530" cy="523220"/>
          </a:xfrm>
          <a:prstGeom prst="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2800" b="1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আনারস চাষে চারার প্রকারভেদ ব্যাখ্যা করতে পারবে</a:t>
            </a:r>
            <a:r>
              <a:rPr lang="en-US" sz="2800" b="1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028FAB-6710-4E9D-820D-22F42B8885F3}"/>
              </a:ext>
            </a:extLst>
          </p:cNvPr>
          <p:cNvSpPr txBox="1"/>
          <p:nvPr/>
        </p:nvSpPr>
        <p:spPr>
          <a:xfrm>
            <a:off x="659296" y="4076343"/>
            <a:ext cx="8484704" cy="5232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2800" b="1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আনারস চাষে সারের </a:t>
            </a:r>
            <a:r>
              <a:rPr lang="bn-BD" sz="2400" b="1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bn-BD" sz="2800" b="1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সহ প্রয়োগের কৌশল ব্যাখ্যা করতে পারবে</a:t>
            </a:r>
            <a:r>
              <a:rPr lang="en-US" sz="2800" b="1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2BDC0D-7E3B-4CF1-A7AC-38F738A9BDE3}"/>
              </a:ext>
            </a:extLst>
          </p:cNvPr>
          <p:cNvSpPr txBox="1"/>
          <p:nvPr/>
        </p:nvSpPr>
        <p:spPr>
          <a:xfrm>
            <a:off x="659296" y="4811576"/>
            <a:ext cx="8484704" cy="52322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2800" b="1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আনারসের উৎপাদন প্রযুক্তি বিশ্লেষণ করতে পারবে।</a:t>
            </a:r>
            <a:endParaRPr lang="en-US" sz="2800" b="1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AEBDCB-5506-467F-922A-B2269614678B}"/>
              </a:ext>
            </a:extLst>
          </p:cNvPr>
          <p:cNvSpPr txBox="1"/>
          <p:nvPr/>
        </p:nvSpPr>
        <p:spPr>
          <a:xfrm>
            <a:off x="831574" y="1745784"/>
            <a:ext cx="2932043" cy="58477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n>
                  <a:solidFill>
                    <a:srgbClr val="FFC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>
                <a:ln>
                  <a:solidFill>
                    <a:srgbClr val="FFC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rgbClr val="FFC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b="1" dirty="0">
                <a:ln>
                  <a:solidFill>
                    <a:srgbClr val="FFC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rgbClr val="FFC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>
                <a:ln>
                  <a:solidFill>
                    <a:srgbClr val="FFC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5374489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7B0BF92-2727-417B-B166-10F227D1B806}"/>
              </a:ext>
            </a:extLst>
          </p:cNvPr>
          <p:cNvSpPr/>
          <p:nvPr/>
        </p:nvSpPr>
        <p:spPr>
          <a:xfrm>
            <a:off x="3822517" y="805934"/>
            <a:ext cx="2138727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/>
            <a:r>
              <a:rPr lang="bn-BD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আনারসের জাত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CB17B8-FAED-4DD8-BB88-FAB8175132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06" y="2547937"/>
            <a:ext cx="2600325" cy="1762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B51EED-1298-448C-A0E3-DA83ED968A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994" y="2557461"/>
            <a:ext cx="2619375" cy="17430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6EAA18-9ED5-4AAB-BD07-C299EF44F9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232" y="2547937"/>
            <a:ext cx="2752725" cy="16668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0D45CE8-BAC4-4C52-98D1-F0FEF0B97663}"/>
              </a:ext>
            </a:extLst>
          </p:cNvPr>
          <p:cNvSpPr txBox="1"/>
          <p:nvPr/>
        </p:nvSpPr>
        <p:spPr>
          <a:xfrm>
            <a:off x="1100613" y="5291643"/>
            <a:ext cx="1784710" cy="58477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n>
                  <a:solidFill>
                    <a:srgbClr val="FFC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হানিকুইন</a:t>
            </a:r>
            <a:endParaRPr lang="en-US" sz="3200" b="1" dirty="0">
              <a:ln>
                <a:solidFill>
                  <a:srgbClr val="FFC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CB7A08-CF3A-448E-B757-1A03CC0B805E}"/>
              </a:ext>
            </a:extLst>
          </p:cNvPr>
          <p:cNvSpPr txBox="1"/>
          <p:nvPr/>
        </p:nvSpPr>
        <p:spPr>
          <a:xfrm>
            <a:off x="3941953" y="5295201"/>
            <a:ext cx="1899854" cy="58477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n>
                  <a:solidFill>
                    <a:srgbClr val="FFC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জায়ে</a:t>
            </a:r>
            <a:r>
              <a:rPr lang="en-US" sz="3200" b="1" dirty="0" err="1">
                <a:ln>
                  <a:solidFill>
                    <a:srgbClr val="FFC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ন্ট</a:t>
            </a:r>
            <a:r>
              <a:rPr lang="bn-BD" sz="3200" b="1" dirty="0">
                <a:ln>
                  <a:solidFill>
                    <a:srgbClr val="FFC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কিউ</a:t>
            </a:r>
            <a:endParaRPr lang="en-US" sz="3200" b="1" dirty="0">
              <a:ln>
                <a:solidFill>
                  <a:srgbClr val="FFC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FBE628-74A3-450F-8A3B-94149CDA053F}"/>
              </a:ext>
            </a:extLst>
          </p:cNvPr>
          <p:cNvSpPr txBox="1"/>
          <p:nvPr/>
        </p:nvSpPr>
        <p:spPr>
          <a:xfrm>
            <a:off x="6827277" y="5291643"/>
            <a:ext cx="1899853" cy="58477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n>
                  <a:solidFill>
                    <a:srgbClr val="FFC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ঘোড়াশাল</a:t>
            </a:r>
            <a:endParaRPr lang="en-US" sz="3200" b="1" dirty="0">
              <a:ln>
                <a:solidFill>
                  <a:srgbClr val="FFC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9C67EFB1-E931-4083-83FC-531B91D6D113}"/>
              </a:ext>
            </a:extLst>
          </p:cNvPr>
          <p:cNvSpPr/>
          <p:nvPr/>
        </p:nvSpPr>
        <p:spPr>
          <a:xfrm>
            <a:off x="1237080" y="4484688"/>
            <a:ext cx="1511775" cy="732895"/>
          </a:xfrm>
          <a:prstGeom prst="downArrow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9324733C-B8C1-446D-B742-C9083C4708C8}"/>
              </a:ext>
            </a:extLst>
          </p:cNvPr>
          <p:cNvSpPr/>
          <p:nvPr/>
        </p:nvSpPr>
        <p:spPr>
          <a:xfrm>
            <a:off x="4097893" y="4479925"/>
            <a:ext cx="1511775" cy="732895"/>
          </a:xfrm>
          <a:prstGeom prst="downArrow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1A73D2F1-FAC3-4CE7-A60E-A8EDD6E8AEAE}"/>
              </a:ext>
            </a:extLst>
          </p:cNvPr>
          <p:cNvSpPr/>
          <p:nvPr/>
        </p:nvSpPr>
        <p:spPr>
          <a:xfrm>
            <a:off x="6958706" y="4437063"/>
            <a:ext cx="1511775" cy="732895"/>
          </a:xfrm>
          <a:prstGeom prst="downArrow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0D72298-66F4-4794-93B2-5B0ACEEB3417}"/>
              </a:ext>
            </a:extLst>
          </p:cNvPr>
          <p:cNvGrpSpPr/>
          <p:nvPr/>
        </p:nvGrpSpPr>
        <p:grpSpPr>
          <a:xfrm>
            <a:off x="1855304" y="1410372"/>
            <a:ext cx="5921899" cy="946912"/>
            <a:chOff x="1855304" y="1410372"/>
            <a:chExt cx="5921899" cy="946912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DDE66C9-1157-4BB4-B614-E1CEBC1193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55304" y="1869783"/>
              <a:ext cx="5921899" cy="8427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2ADE18FE-1B26-4ABA-AD84-33E83D858B46}"/>
                </a:ext>
              </a:extLst>
            </p:cNvPr>
            <p:cNvCxnSpPr>
              <a:cxnSpLocks/>
            </p:cNvCxnSpPr>
            <p:nvPr/>
          </p:nvCxnSpPr>
          <p:spPr>
            <a:xfrm>
              <a:off x="1855304" y="1883828"/>
              <a:ext cx="0" cy="473456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98EB9D4E-612D-4539-A590-1FD903429108}"/>
                </a:ext>
              </a:extLst>
            </p:cNvPr>
            <p:cNvCxnSpPr>
              <a:cxnSpLocks/>
            </p:cNvCxnSpPr>
            <p:nvPr/>
          </p:nvCxnSpPr>
          <p:spPr>
            <a:xfrm>
              <a:off x="4853780" y="1883828"/>
              <a:ext cx="0" cy="473456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6745EDA9-44C8-42F7-91A6-52FEB390A123}"/>
                </a:ext>
              </a:extLst>
            </p:cNvPr>
            <p:cNvCxnSpPr>
              <a:cxnSpLocks/>
            </p:cNvCxnSpPr>
            <p:nvPr/>
          </p:nvCxnSpPr>
          <p:spPr>
            <a:xfrm>
              <a:off x="7770577" y="1877410"/>
              <a:ext cx="0" cy="473456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6756EFC1-EBA1-46CE-BF4B-5DA404B35E7A}"/>
                </a:ext>
              </a:extLst>
            </p:cNvPr>
            <p:cNvCxnSpPr>
              <a:cxnSpLocks/>
            </p:cNvCxnSpPr>
            <p:nvPr/>
          </p:nvCxnSpPr>
          <p:spPr>
            <a:xfrm>
              <a:off x="4835559" y="1410372"/>
              <a:ext cx="0" cy="473456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133906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856813-51E8-4F42-B5F5-A24274E90E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80" y="948457"/>
            <a:ext cx="2552591" cy="1602697"/>
          </a:xfrm>
          <a:prstGeom prst="rect">
            <a:avLst/>
          </a:prstGeom>
          <a:gradFill>
            <a:gsLst>
              <a:gs pos="54000">
                <a:schemeClr val="tx2">
                  <a:lumMod val="20000"/>
                  <a:lumOff val="80000"/>
                </a:schemeClr>
              </a:gs>
              <a:gs pos="100000">
                <a:schemeClr val="accent4"/>
              </a:gs>
            </a:gsLst>
            <a:lin ang="5400000" scaled="0"/>
          </a:gradFill>
        </p:spPr>
      </p:pic>
      <p:sp>
        <p:nvSpPr>
          <p:cNvPr id="4" name="Rounded Rectangle 24">
            <a:extLst>
              <a:ext uri="{FF2B5EF4-FFF2-40B4-BE49-F238E27FC236}">
                <a16:creationId xmlns:a16="http://schemas.microsoft.com/office/drawing/2014/main" id="{D9DA21ED-1B5F-4BE5-BEA5-0F6271B9F29E}"/>
              </a:ext>
            </a:extLst>
          </p:cNvPr>
          <p:cNvSpPr/>
          <p:nvPr/>
        </p:nvSpPr>
        <p:spPr>
          <a:xfrm>
            <a:off x="1144920" y="2009512"/>
            <a:ext cx="1709802" cy="510777"/>
          </a:xfrm>
          <a:prstGeom prst="roundRect">
            <a:avLst/>
          </a:prstGeom>
          <a:gradFill>
            <a:gsLst>
              <a:gs pos="54000">
                <a:schemeClr val="tx2">
                  <a:lumMod val="20000"/>
                  <a:lumOff val="80000"/>
                </a:schemeClr>
              </a:gs>
              <a:gs pos="100000">
                <a:schemeClr val="accent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দোআঁশ</a:t>
            </a:r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মাটি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5DAC94-6F36-41F7-9430-83DE43DB3285}"/>
              </a:ext>
            </a:extLst>
          </p:cNvPr>
          <p:cNvSpPr/>
          <p:nvPr/>
        </p:nvSpPr>
        <p:spPr>
          <a:xfrm>
            <a:off x="6327860" y="958899"/>
            <a:ext cx="2536762" cy="1607825"/>
          </a:xfrm>
          <a:prstGeom prst="rect">
            <a:avLst/>
          </a:prstGeom>
          <a:blipFill rotWithShape="1">
            <a:blip r:embed="rId3" cstate="print"/>
            <a:srcRect/>
            <a:stretch>
              <a:fillRect t="-1000" b="-1000"/>
            </a:stretch>
          </a:blip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62A254-3BA2-4131-9C40-9286002970AA}"/>
              </a:ext>
            </a:extLst>
          </p:cNvPr>
          <p:cNvSpPr txBox="1"/>
          <p:nvPr/>
        </p:nvSpPr>
        <p:spPr>
          <a:xfrm>
            <a:off x="1988954" y="2658150"/>
            <a:ext cx="5675094" cy="5107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দোআঁশ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বেলে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দোআঁশ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মাটি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আনারস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চাষের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জন্য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ভালো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  <a:r>
              <a:rPr kumimoji="0" lang="bn-BD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8" name="Picture 7" descr="1-a.jpg">
            <a:extLst>
              <a:ext uri="{FF2B5EF4-FFF2-40B4-BE49-F238E27FC236}">
                <a16:creationId xmlns:a16="http://schemas.microsoft.com/office/drawing/2014/main" id="{24FDA7B2-93DF-4EBD-97F9-886FED2DB42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47733" y="3313072"/>
            <a:ext cx="2088293" cy="15149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BF62559-C803-4008-9CFF-5EB413318139}"/>
              </a:ext>
            </a:extLst>
          </p:cNvPr>
          <p:cNvSpPr txBox="1"/>
          <p:nvPr/>
        </p:nvSpPr>
        <p:spPr>
          <a:xfrm>
            <a:off x="646263" y="4972172"/>
            <a:ext cx="8491234" cy="1328023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bn-BD" sz="2400" b="0" i="0" u="none" strike="noStrike" kern="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৪-৫ টি</a:t>
            </a:r>
            <a:r>
              <a:rPr kumimoji="0" lang="en-US" sz="2400" b="0" i="0" u="none" strike="noStrike" kern="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2400" b="0" i="0" u="none" strike="noStrike" kern="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গভীর চাষ ও মই দিয়ে </a:t>
            </a:r>
            <a:r>
              <a:rPr kumimoji="0" lang="en-US" sz="2400" b="0" i="0" u="none" strike="noStrike" kern="0" cap="none" spc="0" normalizeH="0" baseline="0" noProof="0" dirty="0" err="1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মাটি</a:t>
            </a:r>
            <a:r>
              <a:rPr kumimoji="0" lang="en-US" sz="2400" b="0" i="0" u="none" strike="noStrike" kern="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ঝুরঝুরা</a:t>
            </a:r>
            <a:r>
              <a:rPr kumimoji="0" lang="en-US" sz="2400" b="0" i="0" u="none" strike="noStrike" kern="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করে</a:t>
            </a:r>
            <a:r>
              <a:rPr kumimoji="0" lang="bn-BD" sz="2400" b="0" i="0" u="none" strike="noStrike" kern="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তৈরি করতে হবে।</a:t>
            </a:r>
            <a:r>
              <a:rPr kumimoji="0" lang="en-US" sz="2400" b="0" i="0" u="none" strike="noStrike" kern="0" cap="none" spc="0" normalizeH="0" baseline="0" noProof="0" dirty="0" err="1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চাষকৃত</a:t>
            </a:r>
            <a:r>
              <a:rPr kumimoji="0" lang="en-US" sz="2400" b="0" i="0" u="none" strike="noStrike" kern="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জমিতে</a:t>
            </a:r>
            <a:r>
              <a:rPr kumimoji="0" lang="en-US" sz="2400" b="0" i="0" u="none" strike="noStrike" kern="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১৫ </a:t>
            </a:r>
            <a:r>
              <a:rPr kumimoji="0" lang="en-US" sz="2400" b="0" i="0" u="none" strike="noStrike" kern="0" cap="none" spc="0" normalizeH="0" baseline="0" noProof="0" dirty="0" err="1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সেমি</a:t>
            </a:r>
            <a:r>
              <a:rPr kumimoji="0" lang="en-US" sz="2400" b="0" i="0" u="none" strike="noStrike" kern="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উঁচু</a:t>
            </a:r>
            <a:r>
              <a:rPr kumimoji="0" lang="en-US" sz="2400" b="0" i="0" u="none" strike="noStrike" kern="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১মিটার </a:t>
            </a:r>
            <a:r>
              <a:rPr kumimoji="0" lang="en-US" sz="2400" b="0" i="0" u="none" strike="noStrike" kern="0" cap="none" spc="0" normalizeH="0" baseline="0" noProof="0" dirty="0" err="1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প্রসস্ত</a:t>
            </a:r>
            <a:r>
              <a:rPr kumimoji="0" lang="en-US" sz="2400" b="0" i="0" u="none" strike="noStrike" kern="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বেড</a:t>
            </a:r>
            <a:r>
              <a:rPr kumimoji="0" lang="en-US" sz="2400" b="0" i="0" u="none" strike="noStrike" kern="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তৈরি</a:t>
            </a:r>
            <a:r>
              <a:rPr kumimoji="0" lang="en-US" sz="2400" b="0" i="0" u="none" strike="noStrike" kern="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করতা</a:t>
            </a:r>
            <a:r>
              <a:rPr kumimoji="0" lang="en-US" sz="2400" b="0" i="0" u="none" strike="noStrike" kern="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হবে</a:t>
            </a:r>
            <a:r>
              <a:rPr kumimoji="0" lang="en-US" sz="2400" b="0" i="0" u="none" strike="noStrike" kern="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 </a:t>
            </a:r>
            <a:r>
              <a:rPr kumimoji="0" lang="en-US" sz="2400" b="0" i="0" u="none" strike="noStrike" kern="0" cap="none" spc="0" normalizeH="0" baseline="0" noProof="0" dirty="0" err="1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এক</a:t>
            </a:r>
            <a:r>
              <a:rPr kumimoji="0" lang="en-US" sz="2400" b="0" i="0" u="none" strike="noStrike" kern="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বেড</a:t>
            </a:r>
            <a:r>
              <a:rPr kumimoji="0" lang="en-US" sz="2400" b="0" i="0" u="none" strike="noStrike" kern="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থেকে</a:t>
            </a:r>
            <a:r>
              <a:rPr kumimoji="0" lang="en-US" sz="2400" b="0" i="0" u="none" strike="noStrike" kern="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আর</a:t>
            </a:r>
            <a:r>
              <a:rPr kumimoji="0" lang="en-US" sz="2400" b="0" i="0" u="none" strike="noStrike" kern="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এক</a:t>
            </a:r>
            <a:r>
              <a:rPr kumimoji="0" lang="en-US" sz="2400" b="0" i="0" u="none" strike="noStrike" kern="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বেডের</a:t>
            </a:r>
            <a:r>
              <a:rPr kumimoji="0" lang="en-US" sz="2400" b="0" i="0" u="none" strike="noStrike" kern="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দূরত্ব</a:t>
            </a:r>
            <a:r>
              <a:rPr kumimoji="0" lang="en-US" sz="2400" b="0" i="0" u="none" strike="noStrike" kern="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হবে</a:t>
            </a:r>
            <a:r>
              <a:rPr kumimoji="0" lang="en-US" sz="2400" b="0" i="0" u="none" strike="noStrike" kern="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৫০-১০০ </a:t>
            </a:r>
            <a:r>
              <a:rPr kumimoji="0" lang="en-US" sz="2400" b="0" i="0" u="none" strike="noStrike" kern="0" cap="none" spc="0" normalizeH="0" baseline="0" noProof="0" dirty="0" err="1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সেমি</a:t>
            </a:r>
            <a:r>
              <a:rPr kumimoji="0" lang="en-US" sz="2400" b="0" i="0" u="none" strike="noStrike" kern="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88BCBE-3318-405E-8635-DB3BB230BBB4}"/>
              </a:ext>
            </a:extLst>
          </p:cNvPr>
          <p:cNvSpPr txBox="1"/>
          <p:nvPr/>
        </p:nvSpPr>
        <p:spPr>
          <a:xfrm>
            <a:off x="4063075" y="701382"/>
            <a:ext cx="165761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sp>
        <p:nvSpPr>
          <p:cNvPr id="11" name="Rounded Rectangle 24">
            <a:extLst>
              <a:ext uri="{FF2B5EF4-FFF2-40B4-BE49-F238E27FC236}">
                <a16:creationId xmlns:a16="http://schemas.microsoft.com/office/drawing/2014/main" id="{07C11507-9458-433E-80C8-2ED21F0E6FE8}"/>
              </a:ext>
            </a:extLst>
          </p:cNvPr>
          <p:cNvSpPr/>
          <p:nvPr/>
        </p:nvSpPr>
        <p:spPr>
          <a:xfrm>
            <a:off x="6423965" y="2009512"/>
            <a:ext cx="2344552" cy="510777"/>
          </a:xfrm>
          <a:prstGeom prst="roundRect">
            <a:avLst/>
          </a:prstGeom>
          <a:gradFill>
            <a:gsLst>
              <a:gs pos="54000">
                <a:schemeClr val="tx2">
                  <a:lumMod val="20000"/>
                  <a:lumOff val="80000"/>
                </a:schemeClr>
              </a:gs>
              <a:gs pos="100000">
                <a:schemeClr val="accent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বেলে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দোআঁশ</a:t>
            </a:r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মাটি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6419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48CF71-BD44-4729-81B2-6E1B0B1E3C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5"/>
          <a:stretch/>
        </p:blipFill>
        <p:spPr>
          <a:xfrm>
            <a:off x="3421415" y="2019180"/>
            <a:ext cx="2629065" cy="18300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8A1246E8-8DF1-45A3-B6A9-7D2B0F928E9B}"/>
              </a:ext>
            </a:extLst>
          </p:cNvPr>
          <p:cNvSpPr/>
          <p:nvPr/>
        </p:nvSpPr>
        <p:spPr>
          <a:xfrm>
            <a:off x="3776766" y="698646"/>
            <a:ext cx="1918365" cy="908864"/>
          </a:xfrm>
          <a:prstGeom prst="flowChartTerminator">
            <a:avLst/>
          </a:prstGeom>
          <a:solidFill>
            <a:schemeClr val="accent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bn-BD" sz="3600" b="1" dirty="0">
                <a:ln>
                  <a:solidFill>
                    <a:srgbClr val="00B0F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bn-BD" sz="36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dirty="0">
              <a:ln>
                <a:solidFill>
                  <a:srgbClr val="00B0F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089743-BA95-4923-A772-C6D0DBA2211B}"/>
              </a:ext>
            </a:extLst>
          </p:cNvPr>
          <p:cNvSpPr txBox="1"/>
          <p:nvPr/>
        </p:nvSpPr>
        <p:spPr>
          <a:xfrm>
            <a:off x="2385526" y="4843669"/>
            <a:ext cx="4700842" cy="646331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600" b="1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আনারসের জাতের নাম বল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2340537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213</TotalTime>
  <Words>702</Words>
  <Application>Microsoft Office PowerPoint</Application>
  <PresentationFormat>Custom</PresentationFormat>
  <Paragraphs>85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Garamond</vt:lpstr>
      <vt:lpstr>NikoshBAN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36</cp:revision>
  <dcterms:created xsi:type="dcterms:W3CDTF">2019-10-30T08:07:52Z</dcterms:created>
  <dcterms:modified xsi:type="dcterms:W3CDTF">2019-11-02T03:29:44Z</dcterms:modified>
</cp:coreProperties>
</file>