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5" r:id="rId11"/>
    <p:sldId id="270" r:id="rId12"/>
    <p:sldId id="266" r:id="rId13"/>
    <p:sldId id="271" r:id="rId14"/>
    <p:sldId id="267" r:id="rId15"/>
    <p:sldId id="268" r:id="rId16"/>
    <p:sldId id="272" r:id="rId17"/>
    <p:sldId id="273" r:id="rId18"/>
    <p:sldId id="274" r:id="rId19"/>
  </p:sldIdLst>
  <p:sldSz cx="100584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microsoft.com/office/2007/relationships/hdphoto" Target="../media/hdphoto2.wdp"/><Relationship Id="rId1" Type="http://schemas.openxmlformats.org/officeDocument/2006/relationships/image" Target="../media/image14.png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microsoft.com/office/2007/relationships/hdphoto" Target="../media/hdphoto2.wdp"/><Relationship Id="rId1" Type="http://schemas.openxmlformats.org/officeDocument/2006/relationships/image" Target="../media/image14.png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7B052C-F0B7-429C-8691-792A0A9F2D70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5CF6A65-4FD4-41FF-AC64-5A8EBAD5C9E1}">
      <dgm:prSet phldrT="[Text]"/>
      <dgm:spPr>
        <a:ln w="38100">
          <a:solidFill>
            <a:schemeClr val="tx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মাছ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চাষের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অথ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©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নৈতিক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গুরুত্ব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utonnyMJ" pitchFamily="2" charset="0"/>
            <a:cs typeface="SutonnyMJ" pitchFamily="2" charset="0"/>
          </a:endParaRPr>
        </a:p>
      </dgm:t>
    </dgm:pt>
    <dgm:pt modelId="{226254F6-043B-40C1-9223-08D6322E554C}" type="parTrans" cxnId="{E8506133-FE53-438E-8F2F-F721D89568C4}">
      <dgm:prSet/>
      <dgm:spPr/>
      <dgm:t>
        <a:bodyPr/>
        <a:lstStyle/>
        <a:p>
          <a:endParaRPr lang="en-US"/>
        </a:p>
      </dgm:t>
    </dgm:pt>
    <dgm:pt modelId="{0F525E50-567C-4306-9A72-4C89FC56DB8D}" type="sibTrans" cxnId="{E8506133-FE53-438E-8F2F-F721D89568C4}">
      <dgm:prSet/>
      <dgm:spPr/>
      <dgm:t>
        <a:bodyPr/>
        <a:lstStyle/>
        <a:p>
          <a:endParaRPr lang="en-US"/>
        </a:p>
      </dgm:t>
    </dgm:pt>
    <dgm:pt modelId="{51E43103-FBE5-4869-BBA8-BF22F6D58816}">
      <dgm:prSet phldrT="[Text]" phldr="1"/>
      <dgm:spPr>
        <a:blipFill dpi="0"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85" r="1210"/>
          </a:stretch>
        </a:blipFill>
        <a:ln w="38100">
          <a:solidFill>
            <a:srgbClr val="C00000"/>
          </a:solidFill>
        </a:ln>
      </dgm:spPr>
      <dgm:t>
        <a:bodyPr/>
        <a:lstStyle/>
        <a:p>
          <a:endParaRPr lang="en-US" dirty="0"/>
        </a:p>
      </dgm:t>
    </dgm:pt>
    <dgm:pt modelId="{C41EECBF-A278-482F-9846-4C6D01ADED22}" type="parTrans" cxnId="{1127D637-D75B-418D-A3D3-A44ACC3730D2}">
      <dgm:prSet/>
      <dgm:spPr/>
      <dgm:t>
        <a:bodyPr/>
        <a:lstStyle/>
        <a:p>
          <a:endParaRPr lang="en-US"/>
        </a:p>
      </dgm:t>
    </dgm:pt>
    <dgm:pt modelId="{E2F33377-9BD2-4271-B88C-6675C2C50323}" type="sibTrans" cxnId="{1127D637-D75B-418D-A3D3-A44ACC3730D2}">
      <dgm:prSet/>
      <dgm:spPr/>
      <dgm:t>
        <a:bodyPr/>
        <a:lstStyle/>
        <a:p>
          <a:endParaRPr lang="en-US"/>
        </a:p>
      </dgm:t>
    </dgm:pt>
    <dgm:pt modelId="{FAC7BFE5-A289-4536-81B5-6635EA78B4B3}">
      <dgm:prSet phldrT="[Text]" phldr="1"/>
      <dgm:spPr>
        <a:blipFill dpi="0"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 l="-229" r="27"/>
          </a:stretch>
        </a:blipFill>
        <a:ln w="38100">
          <a:solidFill>
            <a:srgbClr val="C00000"/>
          </a:solidFill>
        </a:ln>
      </dgm:spPr>
      <dgm:t>
        <a:bodyPr/>
        <a:lstStyle/>
        <a:p>
          <a:endParaRPr lang="en-US" dirty="0"/>
        </a:p>
      </dgm:t>
    </dgm:pt>
    <dgm:pt modelId="{34FC729A-3DDA-471D-B7D9-A06455961ABF}" type="parTrans" cxnId="{3741B3BC-445F-4F80-88EC-A9EB3A601F67}">
      <dgm:prSet/>
      <dgm:spPr/>
      <dgm:t>
        <a:bodyPr/>
        <a:lstStyle/>
        <a:p>
          <a:endParaRPr lang="en-US"/>
        </a:p>
      </dgm:t>
    </dgm:pt>
    <dgm:pt modelId="{D3BC1038-8FEC-4C76-84BD-FF30E8A0119E}" type="sibTrans" cxnId="{3741B3BC-445F-4F80-88EC-A9EB3A601F67}">
      <dgm:prSet/>
      <dgm:spPr/>
      <dgm:t>
        <a:bodyPr/>
        <a:lstStyle/>
        <a:p>
          <a:endParaRPr lang="en-US"/>
        </a:p>
      </dgm:t>
    </dgm:pt>
    <dgm:pt modelId="{9747F3FA-B5D8-4FF2-9F90-9C4DD46A9F46}">
      <dgm:prSet phldrT="[Text]" phldr="1"/>
      <dgm:spPr>
        <a:blipFill dpi="0" rotWithShape="0"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916" r="148"/>
          </a:stretch>
        </a:blipFill>
        <a:ln w="38100">
          <a:solidFill>
            <a:srgbClr val="C00000"/>
          </a:solidFill>
        </a:ln>
      </dgm:spPr>
      <dgm:t>
        <a:bodyPr/>
        <a:lstStyle/>
        <a:p>
          <a:endParaRPr lang="en-US" dirty="0"/>
        </a:p>
      </dgm:t>
    </dgm:pt>
    <dgm:pt modelId="{F6E3703B-B7CC-4B3A-B548-A586AE3DD6BA}" type="parTrans" cxnId="{2063C53A-E4FF-4DF0-8B78-0A41E7C31FDC}">
      <dgm:prSet/>
      <dgm:spPr/>
      <dgm:t>
        <a:bodyPr/>
        <a:lstStyle/>
        <a:p>
          <a:endParaRPr lang="en-US"/>
        </a:p>
      </dgm:t>
    </dgm:pt>
    <dgm:pt modelId="{934B08EC-3C84-45C8-A309-0CB9B1765CAC}" type="sibTrans" cxnId="{2063C53A-E4FF-4DF0-8B78-0A41E7C31FDC}">
      <dgm:prSet/>
      <dgm:spPr/>
      <dgm:t>
        <a:bodyPr/>
        <a:lstStyle/>
        <a:p>
          <a:endParaRPr lang="en-US"/>
        </a:p>
      </dgm:t>
    </dgm:pt>
    <dgm:pt modelId="{25EAEFF4-E0BF-4339-B24F-365146E5C624}">
      <dgm:prSet/>
      <dgm:spPr>
        <a:blipFill rotWithShape="0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38100"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9DFA1CEA-B257-47E1-9A2B-DCF15C2562E5}" type="parTrans" cxnId="{2AD810B6-268F-4412-BBE5-0BAC218A3EAF}">
      <dgm:prSet/>
      <dgm:spPr/>
      <dgm:t>
        <a:bodyPr/>
        <a:lstStyle/>
        <a:p>
          <a:endParaRPr lang="en-US"/>
        </a:p>
      </dgm:t>
    </dgm:pt>
    <dgm:pt modelId="{FB80078C-E8EC-4601-A778-E897EA597C73}" type="sibTrans" cxnId="{2AD810B6-268F-4412-BBE5-0BAC218A3EAF}">
      <dgm:prSet/>
      <dgm:spPr/>
      <dgm:t>
        <a:bodyPr/>
        <a:lstStyle/>
        <a:p>
          <a:endParaRPr lang="en-US"/>
        </a:p>
      </dgm:t>
    </dgm:pt>
    <dgm:pt modelId="{7895DDAF-2BA6-4EAA-ACDB-C581C2EBA49D}" type="pres">
      <dgm:prSet presAssocID="{487B052C-F0B7-429C-8691-792A0A9F2D7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4FAB47A-9807-4AD0-88A9-B47575A05A23}" type="pres">
      <dgm:prSet presAssocID="{35CF6A65-4FD4-41FF-AC64-5A8EBAD5C9E1}" presName="centerShape" presStyleLbl="node0" presStyleIdx="0" presStyleCnt="1"/>
      <dgm:spPr/>
    </dgm:pt>
    <dgm:pt modelId="{1A538BD6-6197-44EA-8422-707348248117}" type="pres">
      <dgm:prSet presAssocID="{C41EECBF-A278-482F-9846-4C6D01ADED22}" presName="parTrans" presStyleLbl="bgSibTrans2D1" presStyleIdx="0" presStyleCnt="4"/>
      <dgm:spPr/>
    </dgm:pt>
    <dgm:pt modelId="{45285950-FB46-4E1D-8049-A56101678806}" type="pres">
      <dgm:prSet presAssocID="{51E43103-FBE5-4869-BBA8-BF22F6D58816}" presName="node" presStyleLbl="node1" presStyleIdx="0" presStyleCnt="4" custRadScaleRad="95987" custRadScaleInc="-9459">
        <dgm:presLayoutVars>
          <dgm:bulletEnabled val="1"/>
        </dgm:presLayoutVars>
      </dgm:prSet>
      <dgm:spPr/>
    </dgm:pt>
    <dgm:pt modelId="{F5ABB243-4F99-4A6A-85B8-FF8106C433E2}" type="pres">
      <dgm:prSet presAssocID="{34FC729A-3DDA-471D-B7D9-A06455961ABF}" presName="parTrans" presStyleLbl="bgSibTrans2D1" presStyleIdx="1" presStyleCnt="4"/>
      <dgm:spPr/>
    </dgm:pt>
    <dgm:pt modelId="{0F540911-3E99-4550-BBA7-9F4D5D635A00}" type="pres">
      <dgm:prSet presAssocID="{FAC7BFE5-A289-4536-81B5-6635EA78B4B3}" presName="node" presStyleLbl="node1" presStyleIdx="1" presStyleCnt="4">
        <dgm:presLayoutVars>
          <dgm:bulletEnabled val="1"/>
        </dgm:presLayoutVars>
      </dgm:prSet>
      <dgm:spPr/>
    </dgm:pt>
    <dgm:pt modelId="{DBB8C52A-A2A3-441F-B908-19F2C4F68BB2}" type="pres">
      <dgm:prSet presAssocID="{F6E3703B-B7CC-4B3A-B548-A586AE3DD6BA}" presName="parTrans" presStyleLbl="bgSibTrans2D1" presStyleIdx="2" presStyleCnt="4"/>
      <dgm:spPr/>
    </dgm:pt>
    <dgm:pt modelId="{761867AF-96DC-419B-B595-E6BFB0E1359D}" type="pres">
      <dgm:prSet presAssocID="{9747F3FA-B5D8-4FF2-9F90-9C4DD46A9F46}" presName="node" presStyleLbl="node1" presStyleIdx="2" presStyleCnt="4">
        <dgm:presLayoutVars>
          <dgm:bulletEnabled val="1"/>
        </dgm:presLayoutVars>
      </dgm:prSet>
      <dgm:spPr/>
    </dgm:pt>
    <dgm:pt modelId="{4A31AE9C-D866-43C6-90F5-4D9D638231CF}" type="pres">
      <dgm:prSet presAssocID="{9DFA1CEA-B257-47E1-9A2B-DCF15C2562E5}" presName="parTrans" presStyleLbl="bgSibTrans2D1" presStyleIdx="3" presStyleCnt="4"/>
      <dgm:spPr/>
    </dgm:pt>
    <dgm:pt modelId="{F3969455-619B-44F8-8005-F6778C89C5A3}" type="pres">
      <dgm:prSet presAssocID="{25EAEFF4-E0BF-4339-B24F-365146E5C624}" presName="node" presStyleLbl="node1" presStyleIdx="3" presStyleCnt="4" custRadScaleRad="98539" custRadScaleInc="8272">
        <dgm:presLayoutVars>
          <dgm:bulletEnabled val="1"/>
        </dgm:presLayoutVars>
      </dgm:prSet>
      <dgm:spPr/>
    </dgm:pt>
  </dgm:ptLst>
  <dgm:cxnLst>
    <dgm:cxn modelId="{60A46527-27B9-4810-AD1B-A7BB380FA9AB}" type="presOf" srcId="{35CF6A65-4FD4-41FF-AC64-5A8EBAD5C9E1}" destId="{84FAB47A-9807-4AD0-88A9-B47575A05A23}" srcOrd="0" destOrd="0" presId="urn:microsoft.com/office/officeart/2005/8/layout/radial4"/>
    <dgm:cxn modelId="{E8506133-FE53-438E-8F2F-F721D89568C4}" srcId="{487B052C-F0B7-429C-8691-792A0A9F2D70}" destId="{35CF6A65-4FD4-41FF-AC64-5A8EBAD5C9E1}" srcOrd="0" destOrd="0" parTransId="{226254F6-043B-40C1-9223-08D6322E554C}" sibTransId="{0F525E50-567C-4306-9A72-4C89FC56DB8D}"/>
    <dgm:cxn modelId="{1127D637-D75B-418D-A3D3-A44ACC3730D2}" srcId="{35CF6A65-4FD4-41FF-AC64-5A8EBAD5C9E1}" destId="{51E43103-FBE5-4869-BBA8-BF22F6D58816}" srcOrd="0" destOrd="0" parTransId="{C41EECBF-A278-482F-9846-4C6D01ADED22}" sibTransId="{E2F33377-9BD2-4271-B88C-6675C2C50323}"/>
    <dgm:cxn modelId="{2063C53A-E4FF-4DF0-8B78-0A41E7C31FDC}" srcId="{35CF6A65-4FD4-41FF-AC64-5A8EBAD5C9E1}" destId="{9747F3FA-B5D8-4FF2-9F90-9C4DD46A9F46}" srcOrd="2" destOrd="0" parTransId="{F6E3703B-B7CC-4B3A-B548-A586AE3DD6BA}" sibTransId="{934B08EC-3C84-45C8-A309-0CB9B1765CAC}"/>
    <dgm:cxn modelId="{058D0A46-BF55-4A5D-9C72-F1D4F235C564}" type="presOf" srcId="{F6E3703B-B7CC-4B3A-B548-A586AE3DD6BA}" destId="{DBB8C52A-A2A3-441F-B908-19F2C4F68BB2}" srcOrd="0" destOrd="0" presId="urn:microsoft.com/office/officeart/2005/8/layout/radial4"/>
    <dgm:cxn modelId="{E1036868-2064-4229-A53E-9F846A0FB18D}" type="presOf" srcId="{25EAEFF4-E0BF-4339-B24F-365146E5C624}" destId="{F3969455-619B-44F8-8005-F6778C89C5A3}" srcOrd="0" destOrd="0" presId="urn:microsoft.com/office/officeart/2005/8/layout/radial4"/>
    <dgm:cxn modelId="{C223E46C-3D41-4F70-9B31-80A64DAE52FA}" type="presOf" srcId="{C41EECBF-A278-482F-9846-4C6D01ADED22}" destId="{1A538BD6-6197-44EA-8422-707348248117}" srcOrd="0" destOrd="0" presId="urn:microsoft.com/office/officeart/2005/8/layout/radial4"/>
    <dgm:cxn modelId="{D6C0D1AA-EDD8-4F16-A4FF-5DCFFE0186FB}" type="presOf" srcId="{34FC729A-3DDA-471D-B7D9-A06455961ABF}" destId="{F5ABB243-4F99-4A6A-85B8-FF8106C433E2}" srcOrd="0" destOrd="0" presId="urn:microsoft.com/office/officeart/2005/8/layout/radial4"/>
    <dgm:cxn modelId="{1B94F5B4-118A-4C1A-ACB0-828BD5ED1237}" type="presOf" srcId="{FAC7BFE5-A289-4536-81B5-6635EA78B4B3}" destId="{0F540911-3E99-4550-BBA7-9F4D5D635A00}" srcOrd="0" destOrd="0" presId="urn:microsoft.com/office/officeart/2005/8/layout/radial4"/>
    <dgm:cxn modelId="{2AD810B6-268F-4412-BBE5-0BAC218A3EAF}" srcId="{35CF6A65-4FD4-41FF-AC64-5A8EBAD5C9E1}" destId="{25EAEFF4-E0BF-4339-B24F-365146E5C624}" srcOrd="3" destOrd="0" parTransId="{9DFA1CEA-B257-47E1-9A2B-DCF15C2562E5}" sibTransId="{FB80078C-E8EC-4601-A778-E897EA597C73}"/>
    <dgm:cxn modelId="{3741B3BC-445F-4F80-88EC-A9EB3A601F67}" srcId="{35CF6A65-4FD4-41FF-AC64-5A8EBAD5C9E1}" destId="{FAC7BFE5-A289-4536-81B5-6635EA78B4B3}" srcOrd="1" destOrd="0" parTransId="{34FC729A-3DDA-471D-B7D9-A06455961ABF}" sibTransId="{D3BC1038-8FEC-4C76-84BD-FF30E8A0119E}"/>
    <dgm:cxn modelId="{35E4E4BE-B21C-4862-8DCB-2187B59E71A1}" type="presOf" srcId="{9DFA1CEA-B257-47E1-9A2B-DCF15C2562E5}" destId="{4A31AE9C-D866-43C6-90F5-4D9D638231CF}" srcOrd="0" destOrd="0" presId="urn:microsoft.com/office/officeart/2005/8/layout/radial4"/>
    <dgm:cxn modelId="{0CF12EBF-CD8B-4642-B8EC-BF66C28779D2}" type="presOf" srcId="{9747F3FA-B5D8-4FF2-9F90-9C4DD46A9F46}" destId="{761867AF-96DC-419B-B595-E6BFB0E1359D}" srcOrd="0" destOrd="0" presId="urn:microsoft.com/office/officeart/2005/8/layout/radial4"/>
    <dgm:cxn modelId="{EB287AD7-A618-4321-8E08-2FDF02A7FDB4}" type="presOf" srcId="{51E43103-FBE5-4869-BBA8-BF22F6D58816}" destId="{45285950-FB46-4E1D-8049-A56101678806}" srcOrd="0" destOrd="0" presId="urn:microsoft.com/office/officeart/2005/8/layout/radial4"/>
    <dgm:cxn modelId="{EC086FDB-F053-408F-8E6D-0F8274AB349F}" type="presOf" srcId="{487B052C-F0B7-429C-8691-792A0A9F2D70}" destId="{7895DDAF-2BA6-4EAA-ACDB-C581C2EBA49D}" srcOrd="0" destOrd="0" presId="urn:microsoft.com/office/officeart/2005/8/layout/radial4"/>
    <dgm:cxn modelId="{E5B7D1D2-A47C-4567-AF81-0241D31BD198}" type="presParOf" srcId="{7895DDAF-2BA6-4EAA-ACDB-C581C2EBA49D}" destId="{84FAB47A-9807-4AD0-88A9-B47575A05A23}" srcOrd="0" destOrd="0" presId="urn:microsoft.com/office/officeart/2005/8/layout/radial4"/>
    <dgm:cxn modelId="{51BC656A-2358-453D-989E-C3F8F47723A7}" type="presParOf" srcId="{7895DDAF-2BA6-4EAA-ACDB-C581C2EBA49D}" destId="{1A538BD6-6197-44EA-8422-707348248117}" srcOrd="1" destOrd="0" presId="urn:microsoft.com/office/officeart/2005/8/layout/radial4"/>
    <dgm:cxn modelId="{7F1CEDBB-2D3D-4D3F-9CE1-EE6F80896DAE}" type="presParOf" srcId="{7895DDAF-2BA6-4EAA-ACDB-C581C2EBA49D}" destId="{45285950-FB46-4E1D-8049-A56101678806}" srcOrd="2" destOrd="0" presId="urn:microsoft.com/office/officeart/2005/8/layout/radial4"/>
    <dgm:cxn modelId="{9B3D3837-C4E0-4A6F-9C9A-732F14AA5727}" type="presParOf" srcId="{7895DDAF-2BA6-4EAA-ACDB-C581C2EBA49D}" destId="{F5ABB243-4F99-4A6A-85B8-FF8106C433E2}" srcOrd="3" destOrd="0" presId="urn:microsoft.com/office/officeart/2005/8/layout/radial4"/>
    <dgm:cxn modelId="{E5EF76FF-B47B-4AA3-890F-88177B1A1099}" type="presParOf" srcId="{7895DDAF-2BA6-4EAA-ACDB-C581C2EBA49D}" destId="{0F540911-3E99-4550-BBA7-9F4D5D635A00}" srcOrd="4" destOrd="0" presId="urn:microsoft.com/office/officeart/2005/8/layout/radial4"/>
    <dgm:cxn modelId="{3B7AEEF2-E3E8-47FD-8715-C7042E25D997}" type="presParOf" srcId="{7895DDAF-2BA6-4EAA-ACDB-C581C2EBA49D}" destId="{DBB8C52A-A2A3-441F-B908-19F2C4F68BB2}" srcOrd="5" destOrd="0" presId="urn:microsoft.com/office/officeart/2005/8/layout/radial4"/>
    <dgm:cxn modelId="{6B539089-229B-41D7-B837-D3B1B651F860}" type="presParOf" srcId="{7895DDAF-2BA6-4EAA-ACDB-C581C2EBA49D}" destId="{761867AF-96DC-419B-B595-E6BFB0E1359D}" srcOrd="6" destOrd="0" presId="urn:microsoft.com/office/officeart/2005/8/layout/radial4"/>
    <dgm:cxn modelId="{B5CCD388-885C-4DC8-A463-942DCBAF63EC}" type="presParOf" srcId="{7895DDAF-2BA6-4EAA-ACDB-C581C2EBA49D}" destId="{4A31AE9C-D866-43C6-90F5-4D9D638231CF}" srcOrd="7" destOrd="0" presId="urn:microsoft.com/office/officeart/2005/8/layout/radial4"/>
    <dgm:cxn modelId="{BBA736B1-F0AC-4BF4-8685-D533D100F8CC}" type="presParOf" srcId="{7895DDAF-2BA6-4EAA-ACDB-C581C2EBA49D}" destId="{F3969455-619B-44F8-8005-F6778C89C5A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AB47A-9807-4AD0-88A9-B47575A05A23}">
      <dsp:nvSpPr>
        <dsp:cNvPr id="0" name=""/>
        <dsp:cNvSpPr/>
      </dsp:nvSpPr>
      <dsp:spPr>
        <a:xfrm>
          <a:off x="3536101" y="3677642"/>
          <a:ext cx="2615746" cy="26157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মাছ </a:t>
          </a:r>
          <a:r>
            <a:rPr lang="en-US" sz="42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চাষের</a:t>
          </a:r>
          <a:r>
            <a:rPr lang="en-US" sz="4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2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অথ</a:t>
          </a:r>
          <a:r>
            <a:rPr lang="en-US" sz="42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©</a:t>
          </a:r>
          <a:r>
            <a:rPr lang="en-US" sz="42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নৈতিক</a:t>
          </a:r>
          <a:r>
            <a:rPr lang="en-US" sz="4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2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গুরুত্ব</a:t>
          </a:r>
          <a:endParaRPr lang="en-US" sz="4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utonnyMJ" pitchFamily="2" charset="0"/>
            <a:cs typeface="SutonnyMJ" pitchFamily="2" charset="0"/>
          </a:endParaRPr>
        </a:p>
      </dsp:txBody>
      <dsp:txXfrm>
        <a:off x="3919168" y="4060709"/>
        <a:ext cx="1849612" cy="1849612"/>
      </dsp:txXfrm>
    </dsp:sp>
    <dsp:sp modelId="{1A538BD6-6197-44EA-8422-707348248117}">
      <dsp:nvSpPr>
        <dsp:cNvPr id="0" name=""/>
        <dsp:cNvSpPr/>
      </dsp:nvSpPr>
      <dsp:spPr>
        <a:xfrm rot="11444607">
          <a:off x="1310584" y="4145810"/>
          <a:ext cx="2144607" cy="74548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85950-FB46-4E1D-8049-A56101678806}">
      <dsp:nvSpPr>
        <dsp:cNvPr id="0" name=""/>
        <dsp:cNvSpPr/>
      </dsp:nvSpPr>
      <dsp:spPr>
        <a:xfrm>
          <a:off x="86900" y="3324681"/>
          <a:ext cx="2484958" cy="1987967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85" r="1210"/>
          </a:stretch>
        </a:blip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45126" y="3382907"/>
        <a:ext cx="2368506" cy="1871515"/>
      </dsp:txXfrm>
    </dsp:sp>
    <dsp:sp modelId="{F5ABB243-4F99-4A6A-85B8-FF8106C433E2}">
      <dsp:nvSpPr>
        <dsp:cNvPr id="0" name=""/>
        <dsp:cNvSpPr/>
      </dsp:nvSpPr>
      <dsp:spPr>
        <a:xfrm rot="14700000">
          <a:off x="2609006" y="2270974"/>
          <a:ext cx="2285940" cy="74548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40911-3E99-4550-BBA7-9F4D5D635A00}">
      <dsp:nvSpPr>
        <dsp:cNvPr id="0" name=""/>
        <dsp:cNvSpPr/>
      </dsp:nvSpPr>
      <dsp:spPr>
        <a:xfrm>
          <a:off x="2026457" y="613851"/>
          <a:ext cx="2484958" cy="1987967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 l="-229" r="27"/>
          </a:stretch>
        </a:blip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084683" y="672077"/>
        <a:ext cx="2368506" cy="1871515"/>
      </dsp:txXfrm>
    </dsp:sp>
    <dsp:sp modelId="{DBB8C52A-A2A3-441F-B908-19F2C4F68BB2}">
      <dsp:nvSpPr>
        <dsp:cNvPr id="0" name=""/>
        <dsp:cNvSpPr/>
      </dsp:nvSpPr>
      <dsp:spPr>
        <a:xfrm rot="17700000">
          <a:off x="4793002" y="2270974"/>
          <a:ext cx="2285940" cy="74548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867AF-96DC-419B-B595-E6BFB0E1359D}">
      <dsp:nvSpPr>
        <dsp:cNvPr id="0" name=""/>
        <dsp:cNvSpPr/>
      </dsp:nvSpPr>
      <dsp:spPr>
        <a:xfrm>
          <a:off x="5176533" y="613851"/>
          <a:ext cx="2484958" cy="1987967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916" r="148"/>
          </a:stretch>
        </a:blip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234759" y="672077"/>
        <a:ext cx="2368506" cy="1871515"/>
      </dsp:txXfrm>
    </dsp:sp>
    <dsp:sp modelId="{4A31AE9C-D866-43C6-90F5-4D9D638231CF}">
      <dsp:nvSpPr>
        <dsp:cNvPr id="0" name=""/>
        <dsp:cNvSpPr/>
      </dsp:nvSpPr>
      <dsp:spPr>
        <a:xfrm rot="20923343">
          <a:off x="6232559" y="4113076"/>
          <a:ext cx="2234482" cy="74548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69455-619B-44F8-8005-F6778C89C5A3}">
      <dsp:nvSpPr>
        <dsp:cNvPr id="0" name=""/>
        <dsp:cNvSpPr/>
      </dsp:nvSpPr>
      <dsp:spPr>
        <a:xfrm>
          <a:off x="7202990" y="3273345"/>
          <a:ext cx="2484958" cy="19879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7261216" y="3331571"/>
        <a:ext cx="2368506" cy="1871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197187"/>
            <a:ext cx="854964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842174"/>
            <a:ext cx="75438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6603-0525-4E90-BAE8-A996CE05DCA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01C8-CC77-4999-A995-915CFED31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7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6603-0525-4E90-BAE8-A996CE05DCA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01C8-CC77-4999-A995-915CFED31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56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389467"/>
            <a:ext cx="2168843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389467"/>
            <a:ext cx="6380798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6603-0525-4E90-BAE8-A996CE05DCA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01C8-CC77-4999-A995-915CFED31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7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6603-0525-4E90-BAE8-A996CE05DCA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01C8-CC77-4999-A995-915CFED31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0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823722"/>
            <a:ext cx="8675370" cy="3042919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4895429"/>
            <a:ext cx="8675370" cy="16001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/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6603-0525-4E90-BAE8-A996CE05DCA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01C8-CC77-4999-A995-915CFED31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0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1947333"/>
            <a:ext cx="427482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1947333"/>
            <a:ext cx="427482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6603-0525-4E90-BAE8-A996CE05DCA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01C8-CC77-4999-A995-915CFED31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389468"/>
            <a:ext cx="867537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793241"/>
            <a:ext cx="4255174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672080"/>
            <a:ext cx="4255174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793241"/>
            <a:ext cx="4276130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672080"/>
            <a:ext cx="4276130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6603-0525-4E90-BAE8-A996CE05DCA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01C8-CC77-4999-A995-915CFED31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6603-0525-4E90-BAE8-A996CE05DCA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01C8-CC77-4999-A995-915CFED31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0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6603-0525-4E90-BAE8-A996CE05DCA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01C8-CC77-4999-A995-915CFED31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1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87680"/>
            <a:ext cx="324409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053255"/>
            <a:ext cx="5092065" cy="5198533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194560"/>
            <a:ext cx="324409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6603-0525-4E90-BAE8-A996CE05DCA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01C8-CC77-4999-A995-915CFED31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2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87680"/>
            <a:ext cx="324409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053255"/>
            <a:ext cx="5092065" cy="5198533"/>
          </a:xfrm>
        </p:spPr>
        <p:txBody>
          <a:bodyPr anchor="t"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194560"/>
            <a:ext cx="324409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6603-0525-4E90-BAE8-A996CE05DCA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01C8-CC77-4999-A995-915CFED31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1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389468"/>
            <a:ext cx="867537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1947333"/>
            <a:ext cx="867537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6780108"/>
            <a:ext cx="22631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B6603-0525-4E90-BAE8-A996CE05DCA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6780108"/>
            <a:ext cx="339471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6780108"/>
            <a:ext cx="22631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C01C8-CC77-4999-A995-915CFED31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2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9C52BE5-7606-4D33-B09C-53BF2D41492F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972D0363-0C52-458E-B3A7-A3106BAD018A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1673"/>
              </a:avLst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B13628A-509D-4C7E-8165-B8D2430F33BF}"/>
                </a:ext>
              </a:extLst>
            </p:cNvPr>
            <p:cNvSpPr/>
            <p:nvPr/>
          </p:nvSpPr>
          <p:spPr>
            <a:xfrm>
              <a:off x="126607" y="126607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DE8CE0B-F507-4EA5-872F-7E5557C8248D}"/>
                </a:ext>
              </a:extLst>
            </p:cNvPr>
            <p:cNvSpPr/>
            <p:nvPr/>
          </p:nvSpPr>
          <p:spPr>
            <a:xfrm rot="10800000">
              <a:off x="9031461" y="6274193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C5053-9218-4346-AB16-CAF42581C6EC}"/>
                </a:ext>
              </a:extLst>
            </p:cNvPr>
            <p:cNvSpPr/>
            <p:nvPr/>
          </p:nvSpPr>
          <p:spPr>
            <a:xfrm rot="5400000">
              <a:off x="9026767" y="93782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D822872-CBF4-4AE4-8C31-60094E9A4CB9}"/>
                </a:ext>
              </a:extLst>
            </p:cNvPr>
            <p:cNvSpPr/>
            <p:nvPr/>
          </p:nvSpPr>
          <p:spPr>
            <a:xfrm rot="16200000">
              <a:off x="126607" y="6274193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706E9E-AF22-459E-ABFA-D63D4B25DF23}"/>
              </a:ext>
            </a:extLst>
          </p:cNvPr>
          <p:cNvGrpSpPr/>
          <p:nvPr/>
        </p:nvGrpSpPr>
        <p:grpSpPr>
          <a:xfrm>
            <a:off x="1036320" y="3620738"/>
            <a:ext cx="7985759" cy="2104815"/>
            <a:chOff x="418976" y="3130134"/>
            <a:chExt cx="8207582" cy="327266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BCD18F7-305D-4917-88B0-86859E437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76" y="3130134"/>
              <a:ext cx="4054562" cy="327266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AD0B8FD-D96A-4D39-A68E-F0416EA3F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473537" y="3130134"/>
              <a:ext cx="4153021" cy="3237973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0DAC8F9-9BD6-4682-9DA9-24564482319E}"/>
              </a:ext>
            </a:extLst>
          </p:cNvPr>
          <p:cNvSpPr txBox="1"/>
          <p:nvPr/>
        </p:nvSpPr>
        <p:spPr>
          <a:xfrm>
            <a:off x="556845" y="0"/>
            <a:ext cx="8954085" cy="676656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404880"/>
                <a:gd name="adj2" fmla="val 51975"/>
              </a:avLst>
            </a:prstTxWarp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আজকের </a:t>
            </a:r>
            <a:r>
              <a:rPr lang="en-US" sz="6600" b="1" dirty="0" err="1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শুভেচ্ছা</a:t>
            </a:r>
            <a:endParaRPr lang="en-US" sz="6600" b="1" dirty="0">
              <a:ln>
                <a:solidFill>
                  <a:schemeClr val="tx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4C8584-4D46-4B69-ABFB-68B5E2841D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808" y="1712480"/>
            <a:ext cx="4448175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9033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3098A4-0A89-4544-B7C1-F503E2FF3453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B10391DB-C439-46E2-B696-5C08BDE19C7D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1673"/>
              </a:avLst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2A019BB-C9FB-4AAE-9CC1-4A8CCEA3D3F0}"/>
                </a:ext>
              </a:extLst>
            </p:cNvPr>
            <p:cNvSpPr/>
            <p:nvPr/>
          </p:nvSpPr>
          <p:spPr>
            <a:xfrm>
              <a:off x="126607" y="126607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73D4D15-17A0-49ED-921B-D21382F08DA5}"/>
                </a:ext>
              </a:extLst>
            </p:cNvPr>
            <p:cNvSpPr/>
            <p:nvPr/>
          </p:nvSpPr>
          <p:spPr>
            <a:xfrm rot="10800000">
              <a:off x="9031461" y="6274193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982BE30-4E02-45B1-B0C0-0FAD1809660E}"/>
                </a:ext>
              </a:extLst>
            </p:cNvPr>
            <p:cNvSpPr/>
            <p:nvPr/>
          </p:nvSpPr>
          <p:spPr>
            <a:xfrm rot="5400000">
              <a:off x="9026767" y="93782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2A1AB86-CC05-47A4-8647-68F08A72E03B}"/>
                </a:ext>
              </a:extLst>
            </p:cNvPr>
            <p:cNvSpPr/>
            <p:nvPr/>
          </p:nvSpPr>
          <p:spPr>
            <a:xfrm rot="16200000">
              <a:off x="126607" y="6274193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720BF78-EEE3-4DE1-94B2-620F9129FE38}"/>
              </a:ext>
            </a:extLst>
          </p:cNvPr>
          <p:cNvSpPr/>
          <p:nvPr/>
        </p:nvSpPr>
        <p:spPr>
          <a:xfrm>
            <a:off x="2233403" y="257457"/>
            <a:ext cx="559159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পাবদা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মাছ চাষে পোনা মজুদ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9DCA93-CA6A-4126-9B0A-E119402A1054}"/>
              </a:ext>
            </a:extLst>
          </p:cNvPr>
          <p:cNvSpPr/>
          <p:nvPr/>
        </p:nvSpPr>
        <p:spPr>
          <a:xfrm>
            <a:off x="403272" y="3804198"/>
            <a:ext cx="953789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১. পুকুরে মাছ চাষের সফলতা নির্ভর করে ভালো জাতের সুস্থ, সবল ও সঠিক প্রজাতির পোনা সঠিক সংখ্যায় মজুদের ওপর।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২. পুকুরে পোনা ছাড়ার আগে পরিবহনকৃত পোনা পুকুরের পানির তাপমাত্রার সাথে খাপখাইয়ে নিয়ে ১০ লিটার পানি ও ১ চামচ পটাসিয়াম পারম্যাংগানেট অথবা ১০০ গ্রাম লবণ মিশিয়ে দ্রবণ তৈরী করে তাতে ১-২ মিনিট গোসল করিয়ে পোনা জীবাণুমুক্ত করতে হবে।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৩. শতাংশ প্রতি ৩-৪ গ্রাম ওজনের সুস্থ্য-সবল ২০০-২৫০ টি পোনা মজুদ করা যাবে।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1B3905-16FD-4697-B5B5-6CB6C44A1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457" y="1310970"/>
            <a:ext cx="5259486" cy="2223265"/>
          </a:xfrm>
          <a:prstGeom prst="rect">
            <a:avLst/>
          </a:prstGeom>
          <a:ln w="28575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44538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66D2A17-A619-4F5B-AC78-5DCEDECAEB98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55470E8F-9465-41BD-A9BC-D61BF423B69D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1673"/>
              </a:avLst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28882EA-4FFF-48AB-96F2-BE4BDAE50FEF}"/>
                </a:ext>
              </a:extLst>
            </p:cNvPr>
            <p:cNvSpPr/>
            <p:nvPr/>
          </p:nvSpPr>
          <p:spPr>
            <a:xfrm>
              <a:off x="126607" y="126607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61A0608-8FA6-4EF8-80FC-EA2B457C344B}"/>
                </a:ext>
              </a:extLst>
            </p:cNvPr>
            <p:cNvSpPr/>
            <p:nvPr/>
          </p:nvSpPr>
          <p:spPr>
            <a:xfrm rot="10800000">
              <a:off x="9031461" y="6274193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A10EAA1-6C05-422C-B10E-23103264A932}"/>
                </a:ext>
              </a:extLst>
            </p:cNvPr>
            <p:cNvSpPr/>
            <p:nvPr/>
          </p:nvSpPr>
          <p:spPr>
            <a:xfrm rot="5400000">
              <a:off x="9026767" y="93782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10D0746-8A88-46ED-A35B-0D66EA243C0B}"/>
                </a:ext>
              </a:extLst>
            </p:cNvPr>
            <p:cNvSpPr/>
            <p:nvPr/>
          </p:nvSpPr>
          <p:spPr>
            <a:xfrm rot="16200000">
              <a:off x="126607" y="6274193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88243E1-7921-4BF6-A70F-D11C252C3D5D}"/>
              </a:ext>
            </a:extLst>
          </p:cNvPr>
          <p:cNvSpPr txBox="1"/>
          <p:nvPr/>
        </p:nvSpPr>
        <p:spPr>
          <a:xfrm>
            <a:off x="4137859" y="562253"/>
            <a:ext cx="2116512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05B39F-599C-43F8-846F-548A983305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985" y="1347469"/>
            <a:ext cx="3232259" cy="277725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1752B36-D172-417D-BB57-527AC71ADF3B}"/>
              </a:ext>
            </a:extLst>
          </p:cNvPr>
          <p:cNvSpPr/>
          <p:nvPr/>
        </p:nvSpPr>
        <p:spPr>
          <a:xfrm>
            <a:off x="835128" y="5135187"/>
            <a:ext cx="8721971" cy="132343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পাবদা মাছ চাষে পোনা মজুদ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©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741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385D222-1331-4144-B44A-AF7EF9ECC1A2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7DA2DFBB-AE62-4C9C-9314-A8F0F2B444AB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1673"/>
              </a:avLst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391F821-9CA8-4B34-8F8B-C0C1275052D5}"/>
                </a:ext>
              </a:extLst>
            </p:cNvPr>
            <p:cNvSpPr/>
            <p:nvPr/>
          </p:nvSpPr>
          <p:spPr>
            <a:xfrm>
              <a:off x="126607" y="126607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8461865-F007-40D1-95F9-0A364EC588C0}"/>
                </a:ext>
              </a:extLst>
            </p:cNvPr>
            <p:cNvSpPr/>
            <p:nvPr/>
          </p:nvSpPr>
          <p:spPr>
            <a:xfrm rot="10800000">
              <a:off x="9031461" y="6274193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9445786-60F3-45A3-8B7D-96D9F82E4BF7}"/>
                </a:ext>
              </a:extLst>
            </p:cNvPr>
            <p:cNvSpPr/>
            <p:nvPr/>
          </p:nvSpPr>
          <p:spPr>
            <a:xfrm rot="5400000">
              <a:off x="9026767" y="93782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A86B02C-D928-4ECB-8ECC-1A3C45D0BECC}"/>
                </a:ext>
              </a:extLst>
            </p:cNvPr>
            <p:cNvSpPr/>
            <p:nvPr/>
          </p:nvSpPr>
          <p:spPr>
            <a:xfrm rot="16200000">
              <a:off x="126607" y="6274193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09FA53A-B3D7-4E40-967D-3C1A5BE1F6AF}"/>
              </a:ext>
            </a:extLst>
          </p:cNvPr>
          <p:cNvSpPr/>
          <p:nvPr/>
        </p:nvSpPr>
        <p:spPr>
          <a:xfrm>
            <a:off x="1702007" y="227816"/>
            <a:ext cx="6654386" cy="646331"/>
          </a:xfrm>
          <a:prstGeom prst="rect">
            <a:avLst/>
          </a:prstGeom>
          <a:ln w="7620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পাবদা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মাছ চাষে খাদ্য ও সার প্রয়োগ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8450D6-E70E-4154-B082-82DA56683FC2}"/>
              </a:ext>
            </a:extLst>
          </p:cNvPr>
          <p:cNvSpPr/>
          <p:nvPr/>
        </p:nvSpPr>
        <p:spPr>
          <a:xfrm>
            <a:off x="260253" y="935813"/>
            <a:ext cx="9537895" cy="4079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পাবদা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মাছ চাষে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FEA4421-572E-4176-BD21-D3E2B61C3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514504"/>
              </p:ext>
            </p:extLst>
          </p:nvPr>
        </p:nvGraphicFramePr>
        <p:xfrm>
          <a:off x="260254" y="1400123"/>
          <a:ext cx="9537894" cy="3657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79298">
                  <a:extLst>
                    <a:ext uri="{9D8B030D-6E8A-4147-A177-3AD203B41FA5}">
                      <a16:colId xmlns:a16="http://schemas.microsoft.com/office/drawing/2014/main" val="372488439"/>
                    </a:ext>
                  </a:extLst>
                </a:gridCol>
                <a:gridCol w="3179298">
                  <a:extLst>
                    <a:ext uri="{9D8B030D-6E8A-4147-A177-3AD203B41FA5}">
                      <a16:colId xmlns:a16="http://schemas.microsoft.com/office/drawing/2014/main" val="3256800345"/>
                    </a:ext>
                  </a:extLst>
                </a:gridCol>
                <a:gridCol w="3179298">
                  <a:extLst>
                    <a:ext uri="{9D8B030D-6E8A-4147-A177-3AD203B41FA5}">
                      <a16:colId xmlns:a16="http://schemas.microsoft.com/office/drawing/2014/main" val="3309629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(%)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64779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২-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 )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724861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477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15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275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45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ঁ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71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577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582210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2EA007C2-9E25-4B25-A6EA-754D61C24311}"/>
              </a:ext>
            </a:extLst>
          </p:cNvPr>
          <p:cNvSpPr/>
          <p:nvPr/>
        </p:nvSpPr>
        <p:spPr>
          <a:xfrm>
            <a:off x="359898" y="5057723"/>
            <a:ext cx="98286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১. চুন প্রয়োগের ৩ দিন পর প্রতি শতাংশে ৭-৮ কেজি গোবর প্রয়োগ করতে হবে।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২. সম্পূরক খাদ্য হিসেবে দেহ ওজনের ৫-১০ ভাগ হারে ২৫-৩০% আমিষ সমৃদ্ধ খাবার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 ২ বার প্রয়োগ করতে হবে।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৩. প্রাকৃতিক খাবার উৎপাদনের জন্য ১৫ দিন অন্তর ৪ কেজি গোবর সার প্রয়োগ করা যেতে পারে।</a:t>
            </a:r>
            <a:endParaRPr lang="as-IN" sz="28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78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9F4B4C-4582-498A-B9EF-C9A6EDF9FD2A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36BA35C3-4C3A-45B1-8668-83468C19A9DA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1673"/>
              </a:avLst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D09A2C0-4D77-4899-B58B-33135EF74623}"/>
                </a:ext>
              </a:extLst>
            </p:cNvPr>
            <p:cNvSpPr/>
            <p:nvPr/>
          </p:nvSpPr>
          <p:spPr>
            <a:xfrm>
              <a:off x="126607" y="126607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6ADAC80-623F-4527-BC88-7C6801D91D44}"/>
                </a:ext>
              </a:extLst>
            </p:cNvPr>
            <p:cNvSpPr/>
            <p:nvPr/>
          </p:nvSpPr>
          <p:spPr>
            <a:xfrm rot="10800000">
              <a:off x="9031461" y="6274193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A51D4DF-1A11-44CF-94D7-0851283B51DC}"/>
                </a:ext>
              </a:extLst>
            </p:cNvPr>
            <p:cNvSpPr/>
            <p:nvPr/>
          </p:nvSpPr>
          <p:spPr>
            <a:xfrm rot="5400000">
              <a:off x="9026767" y="93782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8689367-57C6-428B-8AF5-AF0D325DA748}"/>
                </a:ext>
              </a:extLst>
            </p:cNvPr>
            <p:cNvSpPr/>
            <p:nvPr/>
          </p:nvSpPr>
          <p:spPr>
            <a:xfrm rot="16200000">
              <a:off x="126607" y="6274193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 descr="C:\Users\Dell\Desktop\20170703_142707.jpg">
            <a:extLst>
              <a:ext uri="{FF2B5EF4-FFF2-40B4-BE49-F238E27FC236}">
                <a16:creationId xmlns:a16="http://schemas.microsoft.com/office/drawing/2014/main" id="{85152ED0-7CD6-4C28-B9EF-D53249154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614" y="1739935"/>
            <a:ext cx="4200706" cy="3267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D32CF1-8B97-4204-8538-CE378FDA6C55}"/>
              </a:ext>
            </a:extLst>
          </p:cNvPr>
          <p:cNvSpPr txBox="1"/>
          <p:nvPr/>
        </p:nvSpPr>
        <p:spPr>
          <a:xfrm>
            <a:off x="4136581" y="471786"/>
            <a:ext cx="2004296" cy="71558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5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6FFFC1-22F5-48CF-943A-B32CC81D57A2}"/>
              </a:ext>
            </a:extLst>
          </p:cNvPr>
          <p:cNvSpPr/>
          <p:nvPr/>
        </p:nvSpPr>
        <p:spPr>
          <a:xfrm>
            <a:off x="386862" y="5559719"/>
            <a:ext cx="9284675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পাবদা মাছ চাষে খাদ্য ও সার প্রয়োগ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©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42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7DA93B8-D1A7-4400-A721-63360BC79C98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A19D885A-9E99-47BE-A739-DA6BD8F184C5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1673"/>
              </a:avLst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CDFF5E8-1A3E-4ABE-B5C6-1934928A46B8}"/>
                </a:ext>
              </a:extLst>
            </p:cNvPr>
            <p:cNvSpPr/>
            <p:nvPr/>
          </p:nvSpPr>
          <p:spPr>
            <a:xfrm>
              <a:off x="126607" y="126607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AA9472F-2C0D-42F0-BB2C-4F37B5D9247A}"/>
                </a:ext>
              </a:extLst>
            </p:cNvPr>
            <p:cNvSpPr/>
            <p:nvPr/>
          </p:nvSpPr>
          <p:spPr>
            <a:xfrm rot="10800000">
              <a:off x="9031461" y="6274193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F6E0683-5F1E-4E2C-B93B-AC2558BD17D8}"/>
                </a:ext>
              </a:extLst>
            </p:cNvPr>
            <p:cNvSpPr/>
            <p:nvPr/>
          </p:nvSpPr>
          <p:spPr>
            <a:xfrm rot="5400000">
              <a:off x="9026767" y="93782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B71398C-9B19-4528-898E-8407BCB036AD}"/>
                </a:ext>
              </a:extLst>
            </p:cNvPr>
            <p:cNvSpPr/>
            <p:nvPr/>
          </p:nvSpPr>
          <p:spPr>
            <a:xfrm rot="16200000">
              <a:off x="126607" y="6274193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C68E14E-7C22-4A88-95F2-75260A46AE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5037286"/>
              </p:ext>
            </p:extLst>
          </p:nvPr>
        </p:nvGraphicFramePr>
        <p:xfrm>
          <a:off x="253217" y="126606"/>
          <a:ext cx="9687949" cy="690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67F2F7F-2487-46F6-9554-33CABDFA421A}"/>
              </a:ext>
            </a:extLst>
          </p:cNvPr>
          <p:cNvSpPr/>
          <p:nvPr/>
        </p:nvSpPr>
        <p:spPr>
          <a:xfrm>
            <a:off x="506436" y="5552048"/>
            <a:ext cx="2152357" cy="393896"/>
          </a:xfrm>
          <a:prstGeom prst="roundRect">
            <a:avLst/>
          </a:prstGeom>
          <a:solidFill>
            <a:schemeClr val="accent2"/>
          </a:solidFill>
          <a:ln w="762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622225D-69EA-448E-80E0-8F369F53D8EA}"/>
              </a:ext>
            </a:extLst>
          </p:cNvPr>
          <p:cNvSpPr/>
          <p:nvPr/>
        </p:nvSpPr>
        <p:spPr>
          <a:xfrm>
            <a:off x="7399608" y="5552048"/>
            <a:ext cx="2405575" cy="393896"/>
          </a:xfrm>
          <a:prstGeom prst="roundRect">
            <a:avLst/>
          </a:prstGeom>
          <a:solidFill>
            <a:schemeClr val="accent2"/>
          </a:solidFill>
          <a:ln w="762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আথ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079C166-781B-4310-B017-589415389660}"/>
              </a:ext>
            </a:extLst>
          </p:cNvPr>
          <p:cNvSpPr/>
          <p:nvPr/>
        </p:nvSpPr>
        <p:spPr>
          <a:xfrm>
            <a:off x="2346960" y="2818228"/>
            <a:ext cx="2152357" cy="393896"/>
          </a:xfrm>
          <a:prstGeom prst="roundRect">
            <a:avLst/>
          </a:prstGeom>
          <a:solidFill>
            <a:schemeClr val="accent2"/>
          </a:solidFill>
          <a:ln w="762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2CAC90-A1C0-491E-8B2F-53EF31322F34}"/>
              </a:ext>
            </a:extLst>
          </p:cNvPr>
          <p:cNvSpPr/>
          <p:nvPr/>
        </p:nvSpPr>
        <p:spPr>
          <a:xfrm>
            <a:off x="5697416" y="2818228"/>
            <a:ext cx="2152357" cy="393896"/>
          </a:xfrm>
          <a:prstGeom prst="roundRect">
            <a:avLst/>
          </a:prstGeom>
          <a:solidFill>
            <a:schemeClr val="accent2"/>
          </a:solidFill>
          <a:ln w="762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82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4FAB47A-9807-4AD0-88A9-B47575A05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graphicEl>
                                              <a:dgm id="{84FAB47A-9807-4AD0-88A9-B47575A05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84FAB47A-9807-4AD0-88A9-B47575A05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graphicEl>
                                              <a:dgm id="{84FAB47A-9807-4AD0-88A9-B47575A05A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538BD6-6197-44EA-8422-707348248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dgm id="{1A538BD6-6197-44EA-8422-707348248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1A538BD6-6197-44EA-8422-707348248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graphicEl>
                                              <a:dgm id="{1A538BD6-6197-44EA-8422-7073482481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285950-FB46-4E1D-8049-A56101678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graphicEl>
                                              <a:dgm id="{45285950-FB46-4E1D-8049-A56101678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graphicEl>
                                              <a:dgm id="{45285950-FB46-4E1D-8049-A56101678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45285950-FB46-4E1D-8049-A56101678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5ABB243-4F99-4A6A-85B8-FF8106C43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graphicEl>
                                              <a:dgm id="{F5ABB243-4F99-4A6A-85B8-FF8106C43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graphicEl>
                                              <a:dgm id="{F5ABB243-4F99-4A6A-85B8-FF8106C43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graphicEl>
                                              <a:dgm id="{F5ABB243-4F99-4A6A-85B8-FF8106C43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540911-3E99-4550-BBA7-9F4D5D635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graphicEl>
                                              <a:dgm id="{0F540911-3E99-4550-BBA7-9F4D5D635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graphicEl>
                                              <a:dgm id="{0F540911-3E99-4550-BBA7-9F4D5D635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graphicEl>
                                              <a:dgm id="{0F540911-3E99-4550-BBA7-9F4D5D635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B8C52A-A2A3-441F-B908-19F2C4F68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DBB8C52A-A2A3-441F-B908-19F2C4F68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graphicEl>
                                              <a:dgm id="{DBB8C52A-A2A3-441F-B908-19F2C4F68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graphicEl>
                                              <a:dgm id="{DBB8C52A-A2A3-441F-B908-19F2C4F68B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1867AF-96DC-419B-B595-E6BFB0E13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761867AF-96DC-419B-B595-E6BFB0E13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761867AF-96DC-419B-B595-E6BFB0E13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graphicEl>
                                              <a:dgm id="{761867AF-96DC-419B-B595-E6BFB0E135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A31AE9C-D866-43C6-90F5-4D9D63823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4A31AE9C-D866-43C6-90F5-4D9D63823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graphicEl>
                                              <a:dgm id="{4A31AE9C-D866-43C6-90F5-4D9D63823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graphicEl>
                                              <a:dgm id="{4A31AE9C-D866-43C6-90F5-4D9D638231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3969455-619B-44F8-8005-F6778C89C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F3969455-619B-44F8-8005-F6778C89C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graphicEl>
                                              <a:dgm id="{F3969455-619B-44F8-8005-F6778C89C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graphicEl>
                                              <a:dgm id="{F3969455-619B-44F8-8005-F6778C89C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6E47CCD-7E85-4973-AA83-739AE06550BF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4012378A-11F2-4F34-9C23-9F766A31CCE0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1673"/>
              </a:avLst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8FD58B4-126A-4589-A617-5B22C8DB551E}"/>
                </a:ext>
              </a:extLst>
            </p:cNvPr>
            <p:cNvSpPr/>
            <p:nvPr/>
          </p:nvSpPr>
          <p:spPr>
            <a:xfrm>
              <a:off x="126607" y="126607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A6C0A3A-B23F-401C-8419-77E6AAAFF053}"/>
                </a:ext>
              </a:extLst>
            </p:cNvPr>
            <p:cNvSpPr/>
            <p:nvPr/>
          </p:nvSpPr>
          <p:spPr>
            <a:xfrm rot="10800000">
              <a:off x="9031461" y="6274193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B4DCF4E-49CF-4DA9-8DFB-3E9053EC3B7C}"/>
                </a:ext>
              </a:extLst>
            </p:cNvPr>
            <p:cNvSpPr/>
            <p:nvPr/>
          </p:nvSpPr>
          <p:spPr>
            <a:xfrm rot="5400000">
              <a:off x="9026767" y="93782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9A371E7-7F77-469A-ADAA-6B22A35FDD40}"/>
                </a:ext>
              </a:extLst>
            </p:cNvPr>
            <p:cNvSpPr/>
            <p:nvPr/>
          </p:nvSpPr>
          <p:spPr>
            <a:xfrm rot="16200000">
              <a:off x="126607" y="6274193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0B45AAE-2E97-4AAE-B35A-AE8C4D80AEDD}"/>
              </a:ext>
            </a:extLst>
          </p:cNvPr>
          <p:cNvSpPr/>
          <p:nvPr/>
        </p:nvSpPr>
        <p:spPr>
          <a:xfrm>
            <a:off x="3221502" y="252042"/>
            <a:ext cx="3235569" cy="597880"/>
          </a:xfrm>
          <a:prstGeom prst="roundRect">
            <a:avLst>
              <a:gd name="adj" fmla="val 50000"/>
            </a:avLst>
          </a:prstGeom>
          <a:ln w="762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9BC7D3-A2F1-43CF-B3AB-FB6303775A3C}"/>
              </a:ext>
            </a:extLst>
          </p:cNvPr>
          <p:cNvSpPr/>
          <p:nvPr/>
        </p:nvSpPr>
        <p:spPr>
          <a:xfrm>
            <a:off x="126607" y="5641203"/>
            <a:ext cx="9631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পুকুরের মাছ ৭-৮ মাসের মধ্যে ৩০-৩৫ গ্রাম ওজনের হলে মাছ আহরণ করা যাবে।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9B1594-E065-4DD9-B4F8-E58A7E172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644" y="1397851"/>
            <a:ext cx="4429379" cy="3769684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91101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1371D2-CF6C-49CA-8B5E-118614B2F251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E8430F84-88E8-4541-9F94-C5E7FD12DD39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1673"/>
              </a:avLst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2602E55-4AE8-44DE-94ED-CEE8D3F331C3}"/>
                </a:ext>
              </a:extLst>
            </p:cNvPr>
            <p:cNvSpPr/>
            <p:nvPr/>
          </p:nvSpPr>
          <p:spPr>
            <a:xfrm>
              <a:off x="126607" y="126607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4527BE3-DFC6-47CD-A1FC-BB17095516B3}"/>
                </a:ext>
              </a:extLst>
            </p:cNvPr>
            <p:cNvSpPr/>
            <p:nvPr/>
          </p:nvSpPr>
          <p:spPr>
            <a:xfrm rot="10800000">
              <a:off x="9031461" y="6274193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4C17DD0-B0E5-4F45-B05E-DC5D7FB8EF7F}"/>
                </a:ext>
              </a:extLst>
            </p:cNvPr>
            <p:cNvSpPr/>
            <p:nvPr/>
          </p:nvSpPr>
          <p:spPr>
            <a:xfrm rot="5400000">
              <a:off x="9026767" y="93782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50390C7-7D38-4A1F-8CF9-CD23387FA1F6}"/>
                </a:ext>
              </a:extLst>
            </p:cNvPr>
            <p:cNvSpPr/>
            <p:nvPr/>
          </p:nvSpPr>
          <p:spPr>
            <a:xfrm rot="16200000">
              <a:off x="126607" y="6274193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94272B1-66D9-4CBA-AA61-02AB421B3DA0}"/>
              </a:ext>
            </a:extLst>
          </p:cNvPr>
          <p:cNvSpPr/>
          <p:nvPr/>
        </p:nvSpPr>
        <p:spPr>
          <a:xfrm>
            <a:off x="677033" y="1210620"/>
            <a:ext cx="712402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72D493-28CC-4C93-8E7F-DE057C8755C0}"/>
              </a:ext>
            </a:extLst>
          </p:cNvPr>
          <p:cNvSpPr txBox="1"/>
          <p:nvPr/>
        </p:nvSpPr>
        <p:spPr>
          <a:xfrm>
            <a:off x="1040648" y="2203698"/>
            <a:ext cx="243587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২৫০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540365-4F45-4510-9C41-F2BCE422388F}"/>
              </a:ext>
            </a:extLst>
          </p:cNvPr>
          <p:cNvSpPr txBox="1"/>
          <p:nvPr/>
        </p:nvSpPr>
        <p:spPr>
          <a:xfrm>
            <a:off x="4445391" y="2110040"/>
            <a:ext cx="217149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৩০০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9E67D0-2AFA-4BD7-93B2-E26A498283CC}"/>
              </a:ext>
            </a:extLst>
          </p:cNvPr>
          <p:cNvSpPr txBox="1"/>
          <p:nvPr/>
        </p:nvSpPr>
        <p:spPr>
          <a:xfrm>
            <a:off x="4445391" y="2971013"/>
            <a:ext cx="217149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4০০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E10000-B8BD-422A-92FC-8E2628BBF180}"/>
              </a:ext>
            </a:extLst>
          </p:cNvPr>
          <p:cNvSpPr txBox="1"/>
          <p:nvPr/>
        </p:nvSpPr>
        <p:spPr>
          <a:xfrm>
            <a:off x="1040647" y="2960682"/>
            <a:ext cx="243587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৩৫০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9C38E4-5133-4C3F-9490-AC94BCE70CCC}"/>
              </a:ext>
            </a:extLst>
          </p:cNvPr>
          <p:cNvSpPr/>
          <p:nvPr/>
        </p:nvSpPr>
        <p:spPr>
          <a:xfrm>
            <a:off x="677033" y="3815564"/>
            <a:ext cx="712402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পুকুরে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856A6E-105C-4EFC-A052-2753CB25EEAD}"/>
              </a:ext>
            </a:extLst>
          </p:cNvPr>
          <p:cNvSpPr txBox="1"/>
          <p:nvPr/>
        </p:nvSpPr>
        <p:spPr>
          <a:xfrm>
            <a:off x="4048673" y="4619924"/>
            <a:ext cx="243587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D0B4F9-A53C-423D-92A5-CA35DFB8982D}"/>
              </a:ext>
            </a:extLst>
          </p:cNvPr>
          <p:cNvSpPr txBox="1"/>
          <p:nvPr/>
        </p:nvSpPr>
        <p:spPr>
          <a:xfrm>
            <a:off x="990740" y="4659093"/>
            <a:ext cx="243587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B772B9-CB61-434A-8FB1-21E5237AD26D}"/>
              </a:ext>
            </a:extLst>
          </p:cNvPr>
          <p:cNvSpPr txBox="1"/>
          <p:nvPr/>
        </p:nvSpPr>
        <p:spPr>
          <a:xfrm>
            <a:off x="1015480" y="5434577"/>
            <a:ext cx="243587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F9EF59-3FB6-4EEC-A6C5-FE2986DA0242}"/>
              </a:ext>
            </a:extLst>
          </p:cNvPr>
          <p:cNvSpPr txBox="1"/>
          <p:nvPr/>
        </p:nvSpPr>
        <p:spPr>
          <a:xfrm>
            <a:off x="4048672" y="5391131"/>
            <a:ext cx="243587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(ঘ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2বার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8DFF234-272D-4AB0-8A62-ADC31C39E48C}"/>
              </a:ext>
            </a:extLst>
          </p:cNvPr>
          <p:cNvSpPr/>
          <p:nvPr/>
        </p:nvSpPr>
        <p:spPr>
          <a:xfrm>
            <a:off x="4107767" y="324570"/>
            <a:ext cx="1842867" cy="60491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Half Frame 22">
            <a:extLst>
              <a:ext uri="{FF2B5EF4-FFF2-40B4-BE49-F238E27FC236}">
                <a16:creationId xmlns:a16="http://schemas.microsoft.com/office/drawing/2014/main" id="{439A60A3-C9B3-4894-A7EB-E6FA2E472122}"/>
              </a:ext>
            </a:extLst>
          </p:cNvPr>
          <p:cNvSpPr/>
          <p:nvPr/>
        </p:nvSpPr>
        <p:spPr>
          <a:xfrm rot="14014148">
            <a:off x="1253908" y="2098877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Half Frame 23">
            <a:extLst>
              <a:ext uri="{FF2B5EF4-FFF2-40B4-BE49-F238E27FC236}">
                <a16:creationId xmlns:a16="http://schemas.microsoft.com/office/drawing/2014/main" id="{41211183-5202-4DD7-BFAE-7ECF7AB6F5FF}"/>
              </a:ext>
            </a:extLst>
          </p:cNvPr>
          <p:cNvSpPr/>
          <p:nvPr/>
        </p:nvSpPr>
        <p:spPr>
          <a:xfrm rot="14014148">
            <a:off x="4356313" y="5248163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206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41707F-6903-4D58-8524-ADD7B82F8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" y="0"/>
            <a:ext cx="10035017" cy="7146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DC3FD23-6580-4F75-82DD-9FD808DFBB82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A3EDDE58-39D9-4069-AB23-FEB08D9A39F8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1673"/>
              </a:avLst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478CAFB-6212-4451-BDDF-E1E4B36E0867}"/>
                </a:ext>
              </a:extLst>
            </p:cNvPr>
            <p:cNvSpPr/>
            <p:nvPr/>
          </p:nvSpPr>
          <p:spPr>
            <a:xfrm>
              <a:off x="126607" y="126607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433DA71-B710-4F44-8AF3-72C84429C213}"/>
                </a:ext>
              </a:extLst>
            </p:cNvPr>
            <p:cNvSpPr/>
            <p:nvPr/>
          </p:nvSpPr>
          <p:spPr>
            <a:xfrm rot="10800000">
              <a:off x="9031461" y="6274193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EC3B56C-9559-4876-9C3E-867ADFCF5929}"/>
                </a:ext>
              </a:extLst>
            </p:cNvPr>
            <p:cNvSpPr/>
            <p:nvPr/>
          </p:nvSpPr>
          <p:spPr>
            <a:xfrm rot="5400000">
              <a:off x="9026767" y="93782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62D2D6B-659A-4B49-A215-D11F5DDAD524}"/>
                </a:ext>
              </a:extLst>
            </p:cNvPr>
            <p:cNvSpPr/>
            <p:nvPr/>
          </p:nvSpPr>
          <p:spPr>
            <a:xfrm rot="16200000">
              <a:off x="126607" y="6274193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C4E061B-BA5E-4E09-93CB-B161FA20DFF7}"/>
              </a:ext>
            </a:extLst>
          </p:cNvPr>
          <p:cNvSpPr/>
          <p:nvPr/>
        </p:nvSpPr>
        <p:spPr>
          <a:xfrm>
            <a:off x="1324742" y="6097736"/>
            <a:ext cx="8058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অথ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©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60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0267B47-8837-44F7-8670-EAB234C1EE9F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9FA3FCA5-5907-4D50-99C9-759D5818128F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1673"/>
              </a:avLst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5D6468D-26B2-471B-A144-0AF46824190B}"/>
                </a:ext>
              </a:extLst>
            </p:cNvPr>
            <p:cNvSpPr/>
            <p:nvPr/>
          </p:nvSpPr>
          <p:spPr>
            <a:xfrm>
              <a:off x="126607" y="126607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087A551-FEC3-44CA-A93E-A9E4FEB2C4EC}"/>
                </a:ext>
              </a:extLst>
            </p:cNvPr>
            <p:cNvSpPr/>
            <p:nvPr/>
          </p:nvSpPr>
          <p:spPr>
            <a:xfrm rot="10800000">
              <a:off x="9031461" y="6274193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986E104-5474-4BEE-9A2D-BF582B45FC89}"/>
                </a:ext>
              </a:extLst>
            </p:cNvPr>
            <p:cNvSpPr/>
            <p:nvPr/>
          </p:nvSpPr>
          <p:spPr>
            <a:xfrm rot="5400000">
              <a:off x="9026767" y="93782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976D10-87C2-46D6-90E9-48E5288AFCF1}"/>
                </a:ext>
              </a:extLst>
            </p:cNvPr>
            <p:cNvSpPr/>
            <p:nvPr/>
          </p:nvSpPr>
          <p:spPr>
            <a:xfrm rot="16200000">
              <a:off x="126607" y="6274193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7766F74-51C2-4EFA-9F16-D30E2B48FCC7}"/>
              </a:ext>
            </a:extLst>
          </p:cNvPr>
          <p:cNvSpPr txBox="1"/>
          <p:nvPr/>
        </p:nvSpPr>
        <p:spPr>
          <a:xfrm>
            <a:off x="715107" y="1008182"/>
            <a:ext cx="8890782" cy="6006907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776084"/>
                <a:gd name="adj2" fmla="val 40666"/>
              </a:avLst>
            </a:prstTxWarp>
            <a:spAutoFit/>
          </a:bodyPr>
          <a:lstStyle/>
          <a:p>
            <a:r>
              <a:rPr lang="bn-BD" sz="8800" b="1" dirty="0">
                <a:ln w="19050">
                  <a:solidFill>
                    <a:srgbClr val="FF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AU" sz="8800" b="1" dirty="0">
              <a:ln w="19050">
                <a:solidFill>
                  <a:srgbClr val="FF0000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FA0FF1-380B-4ADC-A935-994CB9131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553" y="583807"/>
            <a:ext cx="4285120" cy="32138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C789ED-E2F1-42D2-B7D7-D09A9CFFB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18" y="610538"/>
            <a:ext cx="4569660" cy="34287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4B4132-6F13-4F7C-9E65-286EAE526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771" y="2886657"/>
            <a:ext cx="3956347" cy="246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38797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203D00-29C9-4160-AA58-6F6C7BD97F84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71DBFFA0-3AC8-48A7-8705-A66E2F0BBDE6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1673"/>
              </a:avLst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5B08F0F-FA6E-4F18-A672-F20179AFFA0D}"/>
                </a:ext>
              </a:extLst>
            </p:cNvPr>
            <p:cNvSpPr/>
            <p:nvPr/>
          </p:nvSpPr>
          <p:spPr>
            <a:xfrm>
              <a:off x="126607" y="126607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227BC60-6B4E-4926-B68D-63F5A7D57049}"/>
                </a:ext>
              </a:extLst>
            </p:cNvPr>
            <p:cNvSpPr/>
            <p:nvPr/>
          </p:nvSpPr>
          <p:spPr>
            <a:xfrm rot="10800000">
              <a:off x="9031461" y="6274193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09008F6-8828-41F9-BDEC-AA87AE16F262}"/>
                </a:ext>
              </a:extLst>
            </p:cNvPr>
            <p:cNvSpPr/>
            <p:nvPr/>
          </p:nvSpPr>
          <p:spPr>
            <a:xfrm rot="5400000">
              <a:off x="9026767" y="93782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6F08DEC-4F8C-4D17-8B3D-0DDBAECBCEB4}"/>
                </a:ext>
              </a:extLst>
            </p:cNvPr>
            <p:cNvSpPr/>
            <p:nvPr/>
          </p:nvSpPr>
          <p:spPr>
            <a:xfrm rot="16200000">
              <a:off x="126607" y="6274193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Bevel 5">
            <a:extLst>
              <a:ext uri="{FF2B5EF4-FFF2-40B4-BE49-F238E27FC236}">
                <a16:creationId xmlns:a16="http://schemas.microsoft.com/office/drawing/2014/main" id="{72D0D4BB-65C2-4B82-BA35-82FC79AE592F}"/>
              </a:ext>
            </a:extLst>
          </p:cNvPr>
          <p:cNvSpPr/>
          <p:nvPr/>
        </p:nvSpPr>
        <p:spPr>
          <a:xfrm>
            <a:off x="612000" y="4133382"/>
            <a:ext cx="3583937" cy="2473811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800" b="1" dirty="0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সম্ভু নাথ রায়</a:t>
            </a:r>
            <a:endParaRPr lang="en-US" sz="2400" b="1" dirty="0">
              <a:ln w="12700"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400" b="1" dirty="0" err="1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2400" b="1" dirty="0">
              <a:ln w="12700"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400" b="1" dirty="0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মনোহরপুরদাখিল মাদরাসা</a:t>
            </a:r>
          </a:p>
          <a:p>
            <a:pPr lvl="0" algn="ctr"/>
            <a:r>
              <a:rPr lang="bn-BD" sz="2800" b="1" dirty="0">
                <a:ln>
                  <a:noFill/>
                  <a:prstDash val="sysDash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মনিরামপুর,যশোর</a:t>
            </a:r>
          </a:p>
          <a:p>
            <a:pPr lvl="0" algn="ctr"/>
            <a:r>
              <a:rPr lang="bn-BD" sz="1200" dirty="0">
                <a:ln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bn-BD" sz="1600" dirty="0">
                <a:ln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sambho7440@gmail.com</a:t>
            </a:r>
            <a:endParaRPr lang="en-US" sz="1600" dirty="0">
              <a:ln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Bevel 6">
            <a:extLst>
              <a:ext uri="{FF2B5EF4-FFF2-40B4-BE49-F238E27FC236}">
                <a16:creationId xmlns:a16="http://schemas.microsoft.com/office/drawing/2014/main" id="{2C629683-DE5E-46DB-BC8B-9D75ACBDAB2A}"/>
              </a:ext>
            </a:extLst>
          </p:cNvPr>
          <p:cNvSpPr/>
          <p:nvPr/>
        </p:nvSpPr>
        <p:spPr>
          <a:xfrm>
            <a:off x="5862465" y="4128453"/>
            <a:ext cx="3522206" cy="2473811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শ্রেণীঃ-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bn-BD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অধ্যায়ঃ-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৪থ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©</a:t>
            </a:r>
            <a:endParaRPr lang="en-US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পরিচ্ছেদ</a:t>
            </a:r>
            <a:endParaRPr lang="en-US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en-US" sz="28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পাবদা ও </a:t>
            </a:r>
            <a:r>
              <a:rPr lang="en-US" sz="28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গুলশা</a:t>
            </a:r>
            <a:r>
              <a:rPr lang="en-US" sz="28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28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8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28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1CD2F2-4373-40CA-94F3-11DB2367CF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9" t="17166" r="22670" b="44416"/>
          <a:stretch/>
        </p:blipFill>
        <p:spPr>
          <a:xfrm rot="16200000">
            <a:off x="1719666" y="901097"/>
            <a:ext cx="1799228" cy="17478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7.jpg">
            <a:extLst>
              <a:ext uri="{FF2B5EF4-FFF2-40B4-BE49-F238E27FC236}">
                <a16:creationId xmlns:a16="http://schemas.microsoft.com/office/drawing/2014/main" id="{CE4E136E-B2BF-4E5F-923D-926FC959C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708" y="963161"/>
            <a:ext cx="1376699" cy="17992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408B2FC-336C-417F-9879-D84F46AD00B8}"/>
              </a:ext>
            </a:extLst>
          </p:cNvPr>
          <p:cNvSpPr/>
          <p:nvPr/>
        </p:nvSpPr>
        <p:spPr>
          <a:xfrm>
            <a:off x="1250775" y="3425375"/>
            <a:ext cx="2456420" cy="486068"/>
          </a:xfrm>
          <a:prstGeom prst="roundRect">
            <a:avLst/>
          </a:prstGeom>
          <a:ln w="38100">
            <a:solidFill>
              <a:srgbClr val="00B0F0"/>
            </a:solidFill>
          </a:ln>
          <a:effectLst>
            <a:reflection stA="45000" endPos="65000" dist="88900" dir="5400000" sy="-100000" algn="bl" rotWithShape="0"/>
          </a:effectLst>
          <a:scene3d>
            <a:camera prst="orthographicFront"/>
            <a:lightRig rig="threePt" dir="t"/>
          </a:scene3d>
          <a:sp3d>
            <a:bevelT w="3619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DCF8207-1DCC-4F38-8F0F-A8D50F1D111D}"/>
              </a:ext>
            </a:extLst>
          </p:cNvPr>
          <p:cNvSpPr/>
          <p:nvPr/>
        </p:nvSpPr>
        <p:spPr>
          <a:xfrm>
            <a:off x="6264619" y="3425375"/>
            <a:ext cx="2456420" cy="486068"/>
          </a:xfrm>
          <a:prstGeom prst="roundRect">
            <a:avLst/>
          </a:prstGeom>
          <a:ln w="38100">
            <a:solidFill>
              <a:srgbClr val="00B0F0"/>
            </a:solidFill>
          </a:ln>
          <a:effectLst>
            <a:reflection stA="45000" endPos="65000" dist="88900" dir="5400000" sy="-100000" algn="bl" rotWithShape="0"/>
          </a:effectLst>
          <a:scene3d>
            <a:camera prst="orthographicFront"/>
            <a:lightRig rig="threePt" dir="t"/>
          </a:scene3d>
          <a:sp3d>
            <a:bevelT w="3619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073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420BDD-0602-468C-B811-D58254B05506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73A0D39E-4776-4D0D-B185-4D6A81B8659F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1673"/>
              </a:avLst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2230D28-BDA9-448C-B3BE-93C6B5236B14}"/>
                </a:ext>
              </a:extLst>
            </p:cNvPr>
            <p:cNvSpPr/>
            <p:nvPr/>
          </p:nvSpPr>
          <p:spPr>
            <a:xfrm>
              <a:off x="126607" y="126607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C8CCB79-FC68-4434-8C12-B7F38F28A7BE}"/>
                </a:ext>
              </a:extLst>
            </p:cNvPr>
            <p:cNvSpPr/>
            <p:nvPr/>
          </p:nvSpPr>
          <p:spPr>
            <a:xfrm rot="10800000">
              <a:off x="9031461" y="6274193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C72E706-E07E-40B3-81EF-35F8BD76779B}"/>
                </a:ext>
              </a:extLst>
            </p:cNvPr>
            <p:cNvSpPr/>
            <p:nvPr/>
          </p:nvSpPr>
          <p:spPr>
            <a:xfrm rot="5400000">
              <a:off x="9026767" y="93782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3831D8D-7148-437A-B08F-972D705EB7DD}"/>
                </a:ext>
              </a:extLst>
            </p:cNvPr>
            <p:cNvSpPr/>
            <p:nvPr/>
          </p:nvSpPr>
          <p:spPr>
            <a:xfrm rot="16200000">
              <a:off x="126607" y="6274193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4CDCE95-0CAB-4E83-9822-29CD0BD79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4" y="2184400"/>
            <a:ext cx="4448175" cy="2667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CE7A92-5560-41CB-B4F1-BD557ED91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741" y="2184400"/>
            <a:ext cx="4448175" cy="267360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927995D-8FF3-4CE6-B9E9-54C0855D365F}"/>
              </a:ext>
            </a:extLst>
          </p:cNvPr>
          <p:cNvSpPr/>
          <p:nvPr/>
        </p:nvSpPr>
        <p:spPr>
          <a:xfrm>
            <a:off x="3059723" y="414864"/>
            <a:ext cx="4867422" cy="502794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C65897A-19C1-4DD2-B299-3CABE918A88F}"/>
              </a:ext>
            </a:extLst>
          </p:cNvPr>
          <p:cNvSpPr/>
          <p:nvPr/>
        </p:nvSpPr>
        <p:spPr>
          <a:xfrm>
            <a:off x="1420837" y="5148775"/>
            <a:ext cx="2180492" cy="609616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762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D5D954B-FC2C-4691-A1FE-C17412FE4CC0}"/>
              </a:ext>
            </a:extLst>
          </p:cNvPr>
          <p:cNvSpPr/>
          <p:nvPr/>
        </p:nvSpPr>
        <p:spPr>
          <a:xfrm>
            <a:off x="6046764" y="5101867"/>
            <a:ext cx="2180492" cy="609616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762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গুলশা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46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E868C1E-812D-4767-BE88-E8396F3D280D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B3A61FB0-7B1C-4A6F-BCBC-35AE66D288BA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1673"/>
              </a:avLst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5A9ADFE-60E5-4849-8C70-E0E0EC8C42AD}"/>
                </a:ext>
              </a:extLst>
            </p:cNvPr>
            <p:cNvSpPr/>
            <p:nvPr/>
          </p:nvSpPr>
          <p:spPr>
            <a:xfrm>
              <a:off x="126607" y="126607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5D9F806-6E00-4C6D-88B5-7D42CDEB2DCB}"/>
                </a:ext>
              </a:extLst>
            </p:cNvPr>
            <p:cNvSpPr/>
            <p:nvPr/>
          </p:nvSpPr>
          <p:spPr>
            <a:xfrm rot="10800000">
              <a:off x="9031461" y="6274193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036EAF3-EB3F-4C57-A355-55DC13CC319C}"/>
                </a:ext>
              </a:extLst>
            </p:cNvPr>
            <p:cNvSpPr/>
            <p:nvPr/>
          </p:nvSpPr>
          <p:spPr>
            <a:xfrm rot="5400000">
              <a:off x="9026767" y="93782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3997D7B-7500-4ECC-904B-B31821A8096F}"/>
                </a:ext>
              </a:extLst>
            </p:cNvPr>
            <p:cNvSpPr/>
            <p:nvPr/>
          </p:nvSpPr>
          <p:spPr>
            <a:xfrm rot="16200000">
              <a:off x="126607" y="6274193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64DF3A59-540C-4676-AC1A-11FC2DF8A446}"/>
              </a:ext>
            </a:extLst>
          </p:cNvPr>
          <p:cNvSpPr/>
          <p:nvPr/>
        </p:nvSpPr>
        <p:spPr>
          <a:xfrm>
            <a:off x="3312942" y="390378"/>
            <a:ext cx="3432516" cy="1002324"/>
          </a:xfrm>
          <a:prstGeom prst="downArrowCallou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9575ECA-F6D2-4246-9C56-9BF6BC1D849C}"/>
              </a:ext>
            </a:extLst>
          </p:cNvPr>
          <p:cNvSpPr/>
          <p:nvPr/>
        </p:nvSpPr>
        <p:spPr>
          <a:xfrm>
            <a:off x="2228316" y="5225797"/>
            <a:ext cx="5601768" cy="61264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পাবদা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গুলসা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FAE0EB-B2B4-4E92-8725-85DCE42B9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964" y="1783079"/>
            <a:ext cx="6978021" cy="2662311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48344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CAB6DD-76F1-4484-BA68-6E4C5419FA45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054A0BA8-0B47-4B87-9EC6-286B8024F2AD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1673"/>
              </a:avLst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803BE0D-BE1D-44D1-98FA-CDE6FF30788C}"/>
                </a:ext>
              </a:extLst>
            </p:cNvPr>
            <p:cNvSpPr/>
            <p:nvPr/>
          </p:nvSpPr>
          <p:spPr>
            <a:xfrm>
              <a:off x="126607" y="126607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5F3F382-3D26-4574-B9CC-ABFC5274669C}"/>
                </a:ext>
              </a:extLst>
            </p:cNvPr>
            <p:cNvSpPr/>
            <p:nvPr/>
          </p:nvSpPr>
          <p:spPr>
            <a:xfrm rot="10800000">
              <a:off x="9031461" y="6274193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C9BD9BE-330C-4F4F-AED7-BC5B86702CF2}"/>
                </a:ext>
              </a:extLst>
            </p:cNvPr>
            <p:cNvSpPr/>
            <p:nvPr/>
          </p:nvSpPr>
          <p:spPr>
            <a:xfrm rot="5400000">
              <a:off x="9026767" y="93782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2B8BFD8-F28C-4EA8-81E7-41ACF8777286}"/>
                </a:ext>
              </a:extLst>
            </p:cNvPr>
            <p:cNvSpPr/>
            <p:nvPr/>
          </p:nvSpPr>
          <p:spPr>
            <a:xfrm rot="16200000">
              <a:off x="126607" y="6274193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4B38646-F133-4D87-9A57-0551B45C7EA1}"/>
              </a:ext>
            </a:extLst>
          </p:cNvPr>
          <p:cNvSpPr/>
          <p:nvPr/>
        </p:nvSpPr>
        <p:spPr>
          <a:xfrm>
            <a:off x="1041007" y="2458502"/>
            <a:ext cx="6647592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পাবদা মাছ চাষে পুকুর নির্বাচন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200" b="1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0227C8-2CCA-4F3E-9027-80FBD03819C7}"/>
              </a:ext>
            </a:extLst>
          </p:cNvPr>
          <p:cNvSpPr/>
          <p:nvPr/>
        </p:nvSpPr>
        <p:spPr>
          <a:xfrm>
            <a:off x="1041007" y="3274982"/>
            <a:ext cx="8384346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পাবদা মাছ চাষে পুকুর প্রস্তুত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99D2FF-68B2-4D9C-8183-D04380EE971E}"/>
              </a:ext>
            </a:extLst>
          </p:cNvPr>
          <p:cNvSpPr/>
          <p:nvPr/>
        </p:nvSpPr>
        <p:spPr>
          <a:xfrm>
            <a:off x="1041007" y="4871280"/>
            <a:ext cx="8778240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পাবদা মাছ চাষে খাদ্য ও সার প্রয়োগ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©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0CBBDE-F020-47BD-896F-5409ED6E3FE8}"/>
              </a:ext>
            </a:extLst>
          </p:cNvPr>
          <p:cNvSpPr/>
          <p:nvPr/>
        </p:nvSpPr>
        <p:spPr>
          <a:xfrm>
            <a:off x="1041007" y="4053144"/>
            <a:ext cx="8721971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পাবদা মাছ চাষে পোনা মজুদ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FD3294-F8C2-424F-B50A-6660258FB9A6}"/>
              </a:ext>
            </a:extLst>
          </p:cNvPr>
          <p:cNvSpPr txBox="1"/>
          <p:nvPr/>
        </p:nvSpPr>
        <p:spPr>
          <a:xfrm>
            <a:off x="317801" y="1547668"/>
            <a:ext cx="383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পাঠ শেষে শিক্ষার্থীরা- </a:t>
            </a:r>
            <a:endParaRPr lang="en-US" sz="36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63AEF-CAB4-43FD-B76A-337E7106EF8B}"/>
              </a:ext>
            </a:extLst>
          </p:cNvPr>
          <p:cNvSpPr txBox="1"/>
          <p:nvPr/>
        </p:nvSpPr>
        <p:spPr>
          <a:xfrm>
            <a:off x="3700387" y="369159"/>
            <a:ext cx="2667000" cy="9233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646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830069-CAD3-48EC-8ECB-208D8A8DD71A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7B9E8E42-6182-4F7A-87FC-AD8521246CE9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1673"/>
              </a:avLst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5BE1334-F5A6-4895-9B96-938B20C1CDB4}"/>
                </a:ext>
              </a:extLst>
            </p:cNvPr>
            <p:cNvSpPr/>
            <p:nvPr/>
          </p:nvSpPr>
          <p:spPr>
            <a:xfrm>
              <a:off x="126607" y="126607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D60AEDE-037F-4347-97C1-BD127A653729}"/>
                </a:ext>
              </a:extLst>
            </p:cNvPr>
            <p:cNvSpPr/>
            <p:nvPr/>
          </p:nvSpPr>
          <p:spPr>
            <a:xfrm rot="10800000">
              <a:off x="9031461" y="6274193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BBC5BC-0CA4-4D3D-8E65-7D7B88D4DE1E}"/>
                </a:ext>
              </a:extLst>
            </p:cNvPr>
            <p:cNvSpPr/>
            <p:nvPr/>
          </p:nvSpPr>
          <p:spPr>
            <a:xfrm rot="5400000">
              <a:off x="9026767" y="93782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AC14433-7FA0-4C3A-A0F7-2A1D03FAF954}"/>
                </a:ext>
              </a:extLst>
            </p:cNvPr>
            <p:cNvSpPr/>
            <p:nvPr/>
          </p:nvSpPr>
          <p:spPr>
            <a:xfrm rot="16200000">
              <a:off x="126607" y="6274193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B3CC488-AAB6-499E-BEE5-934FCBE8F5F4}"/>
              </a:ext>
            </a:extLst>
          </p:cNvPr>
          <p:cNvSpPr/>
          <p:nvPr/>
        </p:nvSpPr>
        <p:spPr>
          <a:xfrm>
            <a:off x="1463037" y="3693318"/>
            <a:ext cx="78779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ামীণ জনেগাীর আয় বৃ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সহায়ক ভু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িকা পালন 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চুর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 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যমান থাক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পুকুরে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বধ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নশীল,৫-৬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9EAA5D-12CD-47F4-8791-E4F906D95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424" y="1008182"/>
            <a:ext cx="5040928" cy="2463800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BD5C88E-5DA9-4D54-A566-2A416FAB7EA7}"/>
              </a:ext>
            </a:extLst>
          </p:cNvPr>
          <p:cNvSpPr/>
          <p:nvPr/>
        </p:nvSpPr>
        <p:spPr>
          <a:xfrm>
            <a:off x="2504049" y="297763"/>
            <a:ext cx="5050302" cy="506437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পাবদা ও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গুলসা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82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0893E2E-40F4-40CC-971C-DADB7F929495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558FA45F-222F-4B63-827D-9E309555771E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1673"/>
              </a:avLst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FB3008C-A43A-48F1-9E1F-74E3DCFC2F8A}"/>
                </a:ext>
              </a:extLst>
            </p:cNvPr>
            <p:cNvSpPr/>
            <p:nvPr/>
          </p:nvSpPr>
          <p:spPr>
            <a:xfrm>
              <a:off x="126607" y="126607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C4EC2E7-15F4-44D9-BBF8-FB7B81014595}"/>
                </a:ext>
              </a:extLst>
            </p:cNvPr>
            <p:cNvSpPr/>
            <p:nvPr/>
          </p:nvSpPr>
          <p:spPr>
            <a:xfrm rot="10800000">
              <a:off x="9031461" y="6274193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3C4F60E-4C1E-4F99-B26F-4D569B5FC583}"/>
                </a:ext>
              </a:extLst>
            </p:cNvPr>
            <p:cNvSpPr/>
            <p:nvPr/>
          </p:nvSpPr>
          <p:spPr>
            <a:xfrm rot="5400000">
              <a:off x="9026767" y="93782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DA0D943-170B-4185-A590-459E2E6821B2}"/>
                </a:ext>
              </a:extLst>
            </p:cNvPr>
            <p:cNvSpPr/>
            <p:nvPr/>
          </p:nvSpPr>
          <p:spPr>
            <a:xfrm rot="16200000">
              <a:off x="126607" y="6274193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AC55891-A2D0-4F0C-9183-8EC58252353D}"/>
              </a:ext>
            </a:extLst>
          </p:cNvPr>
          <p:cNvSpPr/>
          <p:nvPr/>
        </p:nvSpPr>
        <p:spPr>
          <a:xfrm>
            <a:off x="2109971" y="260641"/>
            <a:ext cx="5838458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as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পাবদা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মাছ চাষে পুকুর নির্বাচন 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FAE88C-82A9-4D45-8C06-53377ED40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87" y="1289872"/>
            <a:ext cx="4448175" cy="2667000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8DD82CC-9F20-469C-AD03-F7FCF620D3E5}"/>
              </a:ext>
            </a:extLst>
          </p:cNvPr>
          <p:cNvSpPr/>
          <p:nvPr/>
        </p:nvSpPr>
        <p:spPr>
          <a:xfrm>
            <a:off x="543949" y="4339772"/>
            <a:ext cx="93972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১. এ মাছ চাষের জন্য ৭-৮ মাস পানি থাকে এ রকম ১৫-২০ শতাংশের পুকুর/জলাশয় নির্বাচন করা যায়।</a:t>
            </a: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২. পুকুরটি বন্যামুক্ত এবং পর্যাপ্ত আলো বাতাসের ব্যবস্থা থাকতে হবে।</a:t>
            </a:r>
            <a:endParaRPr lang="as-IN" sz="32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52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E3912F-28B6-464A-AB30-504B6EC77E49}"/>
              </a:ext>
            </a:extLst>
          </p:cNvPr>
          <p:cNvSpPr/>
          <p:nvPr/>
        </p:nvSpPr>
        <p:spPr>
          <a:xfrm>
            <a:off x="2896245" y="214475"/>
            <a:ext cx="4265911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s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পাবদা মাছ চাষে পুকুর প্রস্তুত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88583E-7798-4EE3-8E6C-218D41ACF36E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F3B9C001-19C2-434B-ABA5-8DF4E9A45D53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1673"/>
              </a:avLst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7A0720-853A-481A-AF06-FFBC3B290BAB}"/>
                </a:ext>
              </a:extLst>
            </p:cNvPr>
            <p:cNvSpPr/>
            <p:nvPr/>
          </p:nvSpPr>
          <p:spPr>
            <a:xfrm>
              <a:off x="126607" y="126607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27FBC9E-0512-4E24-B85C-F3230D5CBD60}"/>
                </a:ext>
              </a:extLst>
            </p:cNvPr>
            <p:cNvSpPr/>
            <p:nvPr/>
          </p:nvSpPr>
          <p:spPr>
            <a:xfrm rot="10800000">
              <a:off x="9031461" y="6274193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D728EE-DE85-44D3-86E7-1F68C7FC8240}"/>
                </a:ext>
              </a:extLst>
            </p:cNvPr>
            <p:cNvSpPr/>
            <p:nvPr/>
          </p:nvSpPr>
          <p:spPr>
            <a:xfrm rot="5400000">
              <a:off x="9026767" y="93782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37B0144-B91D-422C-8A1E-217B414DD9BE}"/>
                </a:ext>
              </a:extLst>
            </p:cNvPr>
            <p:cNvSpPr/>
            <p:nvPr/>
          </p:nvSpPr>
          <p:spPr>
            <a:xfrm rot="16200000">
              <a:off x="126607" y="6274193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BB4F490-06E1-4370-9410-6621ECFD4177}"/>
              </a:ext>
            </a:extLst>
          </p:cNvPr>
          <p:cNvSpPr/>
          <p:nvPr/>
        </p:nvSpPr>
        <p:spPr>
          <a:xfrm>
            <a:off x="267286" y="5093753"/>
            <a:ext cx="9523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s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শুকনো মৌসুমে পুকুর থেকে জলজ আগাছা পরিষ্কার ও পাড় মেরামত করতে হবে।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827D56-D372-4FFB-AF0D-D25C50B14910}"/>
              </a:ext>
            </a:extLst>
          </p:cNvPr>
          <p:cNvSpPr/>
          <p:nvPr/>
        </p:nvSpPr>
        <p:spPr>
          <a:xfrm>
            <a:off x="267286" y="5093753"/>
            <a:ext cx="95238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s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ছোট মাছ চাষের ক্ষেত্রে পুকুর শুকানো উচিত নয়। তাই বার বার ঘন ফাঁসের জাল টেনে রাক্ষুসে মাছ ও ক্ষতিকর প্রানী অপসারণ করতে হবে।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425023-EA77-4E46-86FC-623DB842D2E8}"/>
              </a:ext>
            </a:extLst>
          </p:cNvPr>
          <p:cNvSpPr/>
          <p:nvPr/>
        </p:nvSpPr>
        <p:spPr>
          <a:xfrm>
            <a:off x="267285" y="5093752"/>
            <a:ext cx="952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s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প্রতি শতকে ১-২ কেজি পাথুরে চুন প্রয়োগ করতে হবে। মাটির গুণাগুণের ওপর ভিত্তি করে চুনের মাত্রা কম-বেশি হয়ে থাকে।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89E262-BE92-40E7-8CA1-9E0A7980950B}"/>
              </a:ext>
            </a:extLst>
          </p:cNvPr>
          <p:cNvSpPr/>
          <p:nvPr/>
        </p:nvSpPr>
        <p:spPr>
          <a:xfrm>
            <a:off x="276660" y="5090309"/>
            <a:ext cx="96645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s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পুকুরে পর্যাপ্ত পরিমাণ মাছের প্রাকৃতিক খাদ্য জন্মানোর জন্য পোনা ছাড়ার পূর্বে সার প্রয়োগ করতে হবে। প্রতি শতকে ৪-৬ কেজি গোবর, ১০০ গ্রাম ইউরিয়া ও ১০০ গ্রাম টিএসপি প্রয়োগ করা ভালো।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041875-EFDC-446A-92B8-94D710923BB9}"/>
              </a:ext>
            </a:extLst>
          </p:cNvPr>
          <p:cNvSpPr/>
          <p:nvPr/>
        </p:nvSpPr>
        <p:spPr>
          <a:xfrm>
            <a:off x="262591" y="5073895"/>
            <a:ext cx="9031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s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পানির রং সবুজ/বাদামী সবুজ হলে পোনা ছাড়ার উপযুক্ত হয়।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36FAEAC-E7BC-45EF-9369-05465AA14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351" y="1267340"/>
            <a:ext cx="5653123" cy="3165749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293577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B8B8716-7957-47E8-A11F-FCFE3BF0C42B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1F1C6C56-462A-4E3F-808B-35B20A77F148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1673"/>
              </a:avLst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55D802D-F80D-4AF4-8B51-DEFBE440233A}"/>
                </a:ext>
              </a:extLst>
            </p:cNvPr>
            <p:cNvSpPr/>
            <p:nvPr/>
          </p:nvSpPr>
          <p:spPr>
            <a:xfrm>
              <a:off x="126607" y="126607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BEEFAF1-957E-4306-B373-6C30D690991E}"/>
                </a:ext>
              </a:extLst>
            </p:cNvPr>
            <p:cNvSpPr/>
            <p:nvPr/>
          </p:nvSpPr>
          <p:spPr>
            <a:xfrm rot="10800000">
              <a:off x="9031461" y="6274193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B5CAFA1-AA85-4677-8423-70E311735E07}"/>
                </a:ext>
              </a:extLst>
            </p:cNvPr>
            <p:cNvSpPr/>
            <p:nvPr/>
          </p:nvSpPr>
          <p:spPr>
            <a:xfrm rot="5400000">
              <a:off x="9026767" y="93782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3864468-1738-4FC8-BDE7-69AA45E09FCC}"/>
                </a:ext>
              </a:extLst>
            </p:cNvPr>
            <p:cNvSpPr/>
            <p:nvPr/>
          </p:nvSpPr>
          <p:spPr>
            <a:xfrm rot="16200000">
              <a:off x="126607" y="6274193"/>
              <a:ext cx="914400" cy="914400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722157 w 914400"/>
                <a:gd name="connsiteY2" fmla="*/ 192243 h 914400"/>
                <a:gd name="connsiteX3" fmla="*/ 665267 w 914400"/>
                <a:gd name="connsiteY3" fmla="*/ 192243 h 914400"/>
                <a:gd name="connsiteX4" fmla="*/ 607722 w 914400"/>
                <a:gd name="connsiteY4" fmla="*/ 248313 h 914400"/>
                <a:gd name="connsiteX5" fmla="*/ 536441 w 914400"/>
                <a:gd name="connsiteY5" fmla="*/ 248313 h 914400"/>
                <a:gd name="connsiteX6" fmla="*/ 475435 w 914400"/>
                <a:gd name="connsiteY6" fmla="*/ 305450 h 914400"/>
                <a:gd name="connsiteX7" fmla="*/ 269950 w 914400"/>
                <a:gd name="connsiteY7" fmla="*/ 305450 h 914400"/>
                <a:gd name="connsiteX8" fmla="*/ 269950 w 914400"/>
                <a:gd name="connsiteY8" fmla="*/ 497902 h 914400"/>
                <a:gd name="connsiteX9" fmla="*/ 220172 w 914400"/>
                <a:gd name="connsiteY9" fmla="*/ 544523 h 914400"/>
                <a:gd name="connsiteX10" fmla="*/ 220172 w 914400"/>
                <a:gd name="connsiteY10" fmla="*/ 625926 h 914400"/>
                <a:gd name="connsiteX11" fmla="*/ 178189 w 914400"/>
                <a:gd name="connsiteY11" fmla="*/ 666833 h 914400"/>
                <a:gd name="connsiteX12" fmla="*/ 178189 w 914400"/>
                <a:gd name="connsiteY12" fmla="*/ 736211 h 914400"/>
                <a:gd name="connsiteX13" fmla="*/ 0 w 914400"/>
                <a:gd name="connsiteY1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722157" y="192243"/>
                  </a:lnTo>
                  <a:lnTo>
                    <a:pt x="665267" y="192243"/>
                  </a:lnTo>
                  <a:lnTo>
                    <a:pt x="607722" y="248313"/>
                  </a:lnTo>
                  <a:lnTo>
                    <a:pt x="536441" y="248313"/>
                  </a:lnTo>
                  <a:lnTo>
                    <a:pt x="475435" y="305450"/>
                  </a:lnTo>
                  <a:lnTo>
                    <a:pt x="269950" y="305450"/>
                  </a:lnTo>
                  <a:lnTo>
                    <a:pt x="269950" y="497902"/>
                  </a:lnTo>
                  <a:lnTo>
                    <a:pt x="220172" y="544523"/>
                  </a:lnTo>
                  <a:lnTo>
                    <a:pt x="220172" y="625926"/>
                  </a:lnTo>
                  <a:lnTo>
                    <a:pt x="178189" y="666833"/>
                  </a:lnTo>
                  <a:lnTo>
                    <a:pt x="178189" y="736211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Horizontal Scroll 2">
            <a:extLst>
              <a:ext uri="{FF2B5EF4-FFF2-40B4-BE49-F238E27FC236}">
                <a16:creationId xmlns:a16="http://schemas.microsoft.com/office/drawing/2014/main" id="{4CC2C53F-0A8A-4587-B292-6610F94300FB}"/>
              </a:ext>
            </a:extLst>
          </p:cNvPr>
          <p:cNvSpPr/>
          <p:nvPr/>
        </p:nvSpPr>
        <p:spPr>
          <a:xfrm>
            <a:off x="3300412" y="457615"/>
            <a:ext cx="3457576" cy="611530"/>
          </a:xfrm>
          <a:prstGeom prst="roundRect">
            <a:avLst>
              <a:gd name="adj" fmla="val 50000"/>
            </a:avLst>
          </a:prstGeom>
          <a:gradFill>
            <a:gsLst>
              <a:gs pos="91000">
                <a:schemeClr val="accent6">
                  <a:lumMod val="20000"/>
                  <a:lumOff val="80000"/>
                </a:schemeClr>
              </a:gs>
              <a:gs pos="100000">
                <a:srgbClr val="00B0F0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26D8D9-33FC-4700-BAD0-077854C104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5"/>
          <a:stretch/>
        </p:blipFill>
        <p:spPr>
          <a:xfrm>
            <a:off x="3166403" y="1526760"/>
            <a:ext cx="3725594" cy="2593390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C0ACB9-1B39-444B-98A4-7A6A75353909}"/>
              </a:ext>
            </a:extLst>
          </p:cNvPr>
          <p:cNvSpPr/>
          <p:nvPr/>
        </p:nvSpPr>
        <p:spPr>
          <a:xfrm>
            <a:off x="1041007" y="4939024"/>
            <a:ext cx="8201467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পাবদা মাছ চাষে পুকুর প্রস্তুত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0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1101</Words>
  <Application>Microsoft Office PowerPoint</Application>
  <PresentationFormat>Custom</PresentationFormat>
  <Paragraphs>97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Impact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27</cp:revision>
  <dcterms:created xsi:type="dcterms:W3CDTF">2020-01-13T06:22:24Z</dcterms:created>
  <dcterms:modified xsi:type="dcterms:W3CDTF">2020-01-18T12:29:27Z</dcterms:modified>
</cp:coreProperties>
</file>