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png"/>
  <Override PartName="/ppt/media/image3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72" r:id="rId8"/>
    <p:sldId id="262" r:id="rId9"/>
    <p:sldId id="263" r:id="rId10"/>
    <p:sldId id="264" r:id="rId11"/>
    <p:sldId id="273" r:id="rId12"/>
    <p:sldId id="265" r:id="rId13"/>
    <p:sldId id="266" r:id="rId14"/>
    <p:sldId id="267" r:id="rId15"/>
    <p:sldId id="268" r:id="rId16"/>
    <p:sldId id="269" r:id="rId17"/>
    <p:sldId id="270" r:id="rId18"/>
    <p:sldId id="274" r:id="rId19"/>
    <p:sldId id="271" r:id="rId20"/>
    <p:sldId id="277" r:id="rId21"/>
    <p:sldId id="276" r:id="rId22"/>
  </p:sldIdLst>
  <p:sldSz cx="105156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snapToGrid="0">
      <p:cViewPr varScale="1">
        <p:scale>
          <a:sx n="68" d="100"/>
          <a:sy n="68" d="100"/>
        </p:scale>
        <p:origin x="11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EBF5C-76E4-4C9C-8009-7DDFCE237C90}" type="datetimeFigureOut">
              <a:rPr lang="en-US" smtClean="0"/>
              <a:t>1/23/2020</a:t>
            </a:fld>
            <a:endParaRPr lang="en-US"/>
          </a:p>
        </p:txBody>
      </p:sp>
      <p:sp>
        <p:nvSpPr>
          <p:cNvPr id="4" name="Slide Image Placeholder 3"/>
          <p:cNvSpPr>
            <a:spLocks noGrp="1" noRot="1" noChangeAspect="1"/>
          </p:cNvSpPr>
          <p:nvPr>
            <p:ph type="sldImg" idx="2"/>
          </p:nvPr>
        </p:nvSpPr>
        <p:spPr>
          <a:xfrm>
            <a:off x="1211263" y="1143000"/>
            <a:ext cx="44354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90116-E5FC-4AB5-B024-1DE5A5C3283B}" type="slidenum">
              <a:rPr lang="en-US" smtClean="0"/>
              <a:t>‹#›</a:t>
            </a:fld>
            <a:endParaRPr lang="en-US"/>
          </a:p>
        </p:txBody>
      </p:sp>
    </p:spTree>
    <p:extLst>
      <p:ext uri="{BB962C8B-B14F-4D97-AF65-F5344CB8AC3E}">
        <p14:creationId xmlns:p14="http://schemas.microsoft.com/office/powerpoint/2010/main" val="428412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F90116-E5FC-4AB5-B024-1DE5A5C3283B}" type="slidenum">
              <a:rPr lang="en-US" smtClean="0"/>
              <a:t>1</a:t>
            </a:fld>
            <a:endParaRPr lang="en-US"/>
          </a:p>
        </p:txBody>
      </p:sp>
    </p:spTree>
    <p:extLst>
      <p:ext uri="{BB962C8B-B14F-4D97-AF65-F5344CB8AC3E}">
        <p14:creationId xmlns:p14="http://schemas.microsoft.com/office/powerpoint/2010/main" val="20953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1197187"/>
            <a:ext cx="8938260" cy="2546773"/>
          </a:xfrm>
        </p:spPr>
        <p:txBody>
          <a:bodyPr anchor="b"/>
          <a:lstStyle>
            <a:lvl1pPr algn="ctr">
              <a:defRPr sz="6400"/>
            </a:lvl1pPr>
          </a:lstStyle>
          <a:p>
            <a:r>
              <a:rPr lang="en-US"/>
              <a:t>Click to edit Master title style</a:t>
            </a:r>
            <a:endParaRPr lang="en-US" dirty="0"/>
          </a:p>
        </p:txBody>
      </p:sp>
      <p:sp>
        <p:nvSpPr>
          <p:cNvPr id="3" name="Subtitle 2"/>
          <p:cNvSpPr>
            <a:spLocks noGrp="1"/>
          </p:cNvSpPr>
          <p:nvPr>
            <p:ph type="subTitle" idx="1"/>
          </p:nvPr>
        </p:nvSpPr>
        <p:spPr>
          <a:xfrm>
            <a:off x="1314450" y="3842174"/>
            <a:ext cx="78867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F53466-EF69-4353-87D9-6D81B824A86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261941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53466-EF69-4353-87D9-6D81B824A86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422196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5227" y="389467"/>
            <a:ext cx="2267426"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22948" y="389467"/>
            <a:ext cx="6670834"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53466-EF69-4353-87D9-6D81B824A86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153334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53466-EF69-4353-87D9-6D81B824A86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332308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7471" y="1823722"/>
            <a:ext cx="9069705" cy="3042919"/>
          </a:xfrm>
        </p:spPr>
        <p:txBody>
          <a:bodyPr anchor="b"/>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717471" y="4895429"/>
            <a:ext cx="9069705"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53466-EF69-4353-87D9-6D81B824A86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311515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2948" y="1947333"/>
            <a:ext cx="446913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23523" y="1947333"/>
            <a:ext cx="446913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F53466-EF69-4353-87D9-6D81B824A86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387276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4317" y="389468"/>
            <a:ext cx="9069705"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724318" y="1793241"/>
            <a:ext cx="4448591"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724318" y="2672080"/>
            <a:ext cx="4448591"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23523" y="1793241"/>
            <a:ext cx="4470500"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323523" y="2672080"/>
            <a:ext cx="447050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F53466-EF69-4353-87D9-6D81B824A866}"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342342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F53466-EF69-4353-87D9-6D81B824A866}"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300866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53466-EF69-4353-87D9-6D81B824A866}"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59232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4317" y="487680"/>
            <a:ext cx="3391555" cy="1706880"/>
          </a:xfrm>
        </p:spPr>
        <p:txBody>
          <a:bodyPr anchor="b"/>
          <a:lstStyle>
            <a:lvl1pPr>
              <a:defRPr sz="3413"/>
            </a:lvl1pPr>
          </a:lstStyle>
          <a:p>
            <a:r>
              <a:rPr lang="en-US"/>
              <a:t>Click to edit Master title style</a:t>
            </a:r>
            <a:endParaRPr lang="en-US" dirty="0"/>
          </a:p>
        </p:txBody>
      </p:sp>
      <p:sp>
        <p:nvSpPr>
          <p:cNvPr id="3" name="Content Placeholder 2"/>
          <p:cNvSpPr>
            <a:spLocks noGrp="1"/>
          </p:cNvSpPr>
          <p:nvPr>
            <p:ph idx="1"/>
          </p:nvPr>
        </p:nvSpPr>
        <p:spPr>
          <a:xfrm>
            <a:off x="4470499" y="1053255"/>
            <a:ext cx="5323523"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4317" y="2194560"/>
            <a:ext cx="3391555"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7F53466-EF69-4353-87D9-6D81B824A86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281755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4317" y="487680"/>
            <a:ext cx="3391555" cy="1706880"/>
          </a:xfrm>
        </p:spPr>
        <p:txBody>
          <a:bodyPr anchor="b"/>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0499" y="1053255"/>
            <a:ext cx="5323523"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724317" y="2194560"/>
            <a:ext cx="3391555"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7F53466-EF69-4353-87D9-6D81B824A86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5CE27-B93A-4F92-A908-1AD6FC8AD274}" type="slidenum">
              <a:rPr lang="en-US" smtClean="0"/>
              <a:t>‹#›</a:t>
            </a:fld>
            <a:endParaRPr lang="en-US"/>
          </a:p>
        </p:txBody>
      </p:sp>
    </p:spTree>
    <p:extLst>
      <p:ext uri="{BB962C8B-B14F-4D97-AF65-F5344CB8AC3E}">
        <p14:creationId xmlns:p14="http://schemas.microsoft.com/office/powerpoint/2010/main" val="265934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2948" y="389468"/>
            <a:ext cx="9069705"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2948" y="1947333"/>
            <a:ext cx="9069705"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2948" y="6780108"/>
            <a:ext cx="236601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97F53466-EF69-4353-87D9-6D81B824A866}" type="datetimeFigureOut">
              <a:rPr lang="en-US" smtClean="0"/>
              <a:t>1/23/2020</a:t>
            </a:fld>
            <a:endParaRPr lang="en-US"/>
          </a:p>
        </p:txBody>
      </p:sp>
      <p:sp>
        <p:nvSpPr>
          <p:cNvPr id="5" name="Footer Placeholder 4"/>
          <p:cNvSpPr>
            <a:spLocks noGrp="1"/>
          </p:cNvSpPr>
          <p:nvPr>
            <p:ph type="ftr" sz="quarter" idx="3"/>
          </p:nvPr>
        </p:nvSpPr>
        <p:spPr>
          <a:xfrm>
            <a:off x="3483293" y="6780108"/>
            <a:ext cx="3549015"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426643" y="6780108"/>
            <a:ext cx="236601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49E5CE27-B93A-4F92-A908-1AD6FC8AD274}" type="slidenum">
              <a:rPr lang="en-US" smtClean="0"/>
              <a:t>‹#›</a:t>
            </a:fld>
            <a:endParaRPr lang="en-US"/>
          </a:p>
        </p:txBody>
      </p:sp>
    </p:spTree>
    <p:extLst>
      <p:ext uri="{BB962C8B-B14F-4D97-AF65-F5344CB8AC3E}">
        <p14:creationId xmlns:p14="http://schemas.microsoft.com/office/powerpoint/2010/main" val="2022570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gif"/><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3.jp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D410F60-DD90-4356-A286-B6BB11FC2DB4}"/>
              </a:ext>
            </a:extLst>
          </p:cNvPr>
          <p:cNvGrpSpPr/>
          <p:nvPr/>
        </p:nvGrpSpPr>
        <p:grpSpPr>
          <a:xfrm>
            <a:off x="0" y="0"/>
            <a:ext cx="10515600" cy="7315200"/>
            <a:chOff x="0" y="0"/>
            <a:chExt cx="10515600" cy="7315200"/>
          </a:xfrm>
        </p:grpSpPr>
        <p:sp>
          <p:nvSpPr>
            <p:cNvPr id="2" name="Frame 1">
              <a:extLst>
                <a:ext uri="{FF2B5EF4-FFF2-40B4-BE49-F238E27FC236}">
                  <a16:creationId xmlns:a16="http://schemas.microsoft.com/office/drawing/2014/main" id="{07AC29F8-CB8E-4505-821D-27E470F3898B}"/>
                </a:ext>
              </a:extLst>
            </p:cNvPr>
            <p:cNvSpPr/>
            <p:nvPr/>
          </p:nvSpPr>
          <p:spPr>
            <a:xfrm>
              <a:off x="0" y="0"/>
              <a:ext cx="10515600" cy="7315200"/>
            </a:xfrm>
            <a:prstGeom prst="frame">
              <a:avLst>
                <a:gd name="adj1" fmla="val 2308"/>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E3BA87AD-E1DC-40B0-8EC2-64946F3BDFF2}"/>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C64C55E3-1101-4FFA-8057-2CB2D38217E5}"/>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Freeform: Shape 24">
              <a:extLst>
                <a:ext uri="{FF2B5EF4-FFF2-40B4-BE49-F238E27FC236}">
                  <a16:creationId xmlns:a16="http://schemas.microsoft.com/office/drawing/2014/main" id="{2BA03271-72B0-4131-9D39-37ACE4711063}"/>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Freeform: Shape 25">
              <a:extLst>
                <a:ext uri="{FF2B5EF4-FFF2-40B4-BE49-F238E27FC236}">
                  <a16:creationId xmlns:a16="http://schemas.microsoft.com/office/drawing/2014/main" id="{BF4B6AA2-E370-4367-928D-2C7DA62252D6}"/>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8" name="TextBox 27">
            <a:extLst>
              <a:ext uri="{FF2B5EF4-FFF2-40B4-BE49-F238E27FC236}">
                <a16:creationId xmlns:a16="http://schemas.microsoft.com/office/drawing/2014/main" id="{4F351256-33E3-4890-9902-293703596050}"/>
              </a:ext>
            </a:extLst>
          </p:cNvPr>
          <p:cNvSpPr txBox="1"/>
          <p:nvPr/>
        </p:nvSpPr>
        <p:spPr>
          <a:xfrm>
            <a:off x="893047" y="260350"/>
            <a:ext cx="8954085" cy="6766560"/>
          </a:xfrm>
          <a:prstGeom prst="rect">
            <a:avLst/>
          </a:prstGeom>
          <a:noFill/>
        </p:spPr>
        <p:txBody>
          <a:bodyPr wrap="square" rtlCol="0">
            <a:prstTxWarp prst="textArchUpPour">
              <a:avLst>
                <a:gd name="adj1" fmla="val 10404880"/>
                <a:gd name="adj2" fmla="val 51975"/>
              </a:avLst>
            </a:prstTxWarp>
            <a:spAutoFit/>
          </a:bodyPr>
          <a:lstStyle/>
          <a:p>
            <a:pPr algn="ctr"/>
            <a:r>
              <a:rPr lang="en-US" sz="6600" b="1" dirty="0">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আজকের </a:t>
            </a:r>
            <a:r>
              <a:rPr lang="en-US" sz="6600" b="1" dirty="0" err="1">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ক্লাসে</a:t>
            </a:r>
            <a:r>
              <a:rPr lang="en-US" sz="6600" b="1" dirty="0">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সবাইকে</a:t>
            </a:r>
            <a:r>
              <a:rPr lang="en-US" sz="6600" b="1" dirty="0">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শুভেচ্ছা</a:t>
            </a:r>
            <a:endParaRPr lang="en-US" sz="6600" b="1" dirty="0">
              <a:ln>
                <a:solidFill>
                  <a:schemeClr val="tx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endParaRPr>
          </a:p>
        </p:txBody>
      </p:sp>
      <p:pic>
        <p:nvPicPr>
          <p:cNvPr id="4" name="Picture 3">
            <a:extLst>
              <a:ext uri="{FF2B5EF4-FFF2-40B4-BE49-F238E27FC236}">
                <a16:creationId xmlns:a16="http://schemas.microsoft.com/office/drawing/2014/main" id="{91C26934-E98F-46C4-81BE-ABA87EA78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3829" y="2236289"/>
            <a:ext cx="4996972" cy="3221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1849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down)">
                                      <p:cBhvr>
                                        <p:cTn id="7" dur="870">
                                          <p:stCondLst>
                                            <p:cond delay="0"/>
                                          </p:stCondLst>
                                        </p:cTn>
                                        <p:tgtEl>
                                          <p:spTgt spid="28">
                                            <p:txEl>
                                              <p:pRg st="0" end="0"/>
                                            </p:txEl>
                                          </p:spTgt>
                                        </p:tgtEl>
                                      </p:cBhvr>
                                    </p:animEffect>
                                    <p:anim calcmode="lin" valueType="num">
                                      <p:cBhvr>
                                        <p:cTn id="8" dur="2733" tmFilter="0,0; 0.14,0.36; 0.43,0.73; 0.71,0.91; 1.0,1.0">
                                          <p:stCondLst>
                                            <p:cond delay="0"/>
                                          </p:stCondLst>
                                        </p:cTn>
                                        <p:tgtEl>
                                          <p:spTgt spid="28">
                                            <p:txEl>
                                              <p:pRg st="0" end="0"/>
                                            </p:txEl>
                                          </p:spTgt>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8">
                                            <p:txEl>
                                              <p:pRg st="0" end="0"/>
                                            </p:txEl>
                                          </p:spTgt>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8">
                                            <p:txEl>
                                              <p:pRg st="0" end="0"/>
                                            </p:txEl>
                                          </p:spTgt>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8">
                                            <p:txEl>
                                              <p:pRg st="0" end="0"/>
                                            </p:txEl>
                                          </p:spTgt>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8">
                                            <p:txEl>
                                              <p:pRg st="0" end="0"/>
                                            </p:txEl>
                                          </p:spTgt>
                                        </p:tgtEl>
                                        <p:attrNameLst>
                                          <p:attrName>ppt_y</p:attrName>
                                        </p:attrNameLst>
                                      </p:cBhvr>
                                      <p:tavLst>
                                        <p:tav tm="0" fmla="#ppt_y-sin(pi*$)/81">
                                          <p:val>
                                            <p:fltVal val="0"/>
                                          </p:val>
                                        </p:tav>
                                        <p:tav tm="100000">
                                          <p:val>
                                            <p:fltVal val="1"/>
                                          </p:val>
                                        </p:tav>
                                      </p:tavLst>
                                    </p:anim>
                                    <p:animScale>
                                      <p:cBhvr>
                                        <p:cTn id="13" dur="39">
                                          <p:stCondLst>
                                            <p:cond delay="975"/>
                                          </p:stCondLst>
                                        </p:cTn>
                                        <p:tgtEl>
                                          <p:spTgt spid="28">
                                            <p:txEl>
                                              <p:pRg st="0" end="0"/>
                                            </p:txEl>
                                          </p:spTgt>
                                        </p:tgtEl>
                                      </p:cBhvr>
                                      <p:to x="100000" y="60000"/>
                                    </p:animScale>
                                    <p:animScale>
                                      <p:cBhvr>
                                        <p:cTn id="14" dur="249" decel="50000">
                                          <p:stCondLst>
                                            <p:cond delay="1014"/>
                                          </p:stCondLst>
                                        </p:cTn>
                                        <p:tgtEl>
                                          <p:spTgt spid="28">
                                            <p:txEl>
                                              <p:pRg st="0" end="0"/>
                                            </p:txEl>
                                          </p:spTgt>
                                        </p:tgtEl>
                                      </p:cBhvr>
                                      <p:to x="100000" y="100000"/>
                                    </p:animScale>
                                    <p:animScale>
                                      <p:cBhvr>
                                        <p:cTn id="15" dur="39">
                                          <p:stCondLst>
                                            <p:cond delay="1968"/>
                                          </p:stCondLst>
                                        </p:cTn>
                                        <p:tgtEl>
                                          <p:spTgt spid="28">
                                            <p:txEl>
                                              <p:pRg st="0" end="0"/>
                                            </p:txEl>
                                          </p:spTgt>
                                        </p:tgtEl>
                                      </p:cBhvr>
                                      <p:to x="100000" y="80000"/>
                                    </p:animScale>
                                    <p:animScale>
                                      <p:cBhvr>
                                        <p:cTn id="16" dur="249" decel="50000">
                                          <p:stCondLst>
                                            <p:cond delay="2007"/>
                                          </p:stCondLst>
                                        </p:cTn>
                                        <p:tgtEl>
                                          <p:spTgt spid="28">
                                            <p:txEl>
                                              <p:pRg st="0" end="0"/>
                                            </p:txEl>
                                          </p:spTgt>
                                        </p:tgtEl>
                                      </p:cBhvr>
                                      <p:to x="100000" y="100000"/>
                                    </p:animScale>
                                    <p:animScale>
                                      <p:cBhvr>
                                        <p:cTn id="17" dur="39">
                                          <p:stCondLst>
                                            <p:cond delay="2463"/>
                                          </p:stCondLst>
                                        </p:cTn>
                                        <p:tgtEl>
                                          <p:spTgt spid="28">
                                            <p:txEl>
                                              <p:pRg st="0" end="0"/>
                                            </p:txEl>
                                          </p:spTgt>
                                        </p:tgtEl>
                                      </p:cBhvr>
                                      <p:to x="100000" y="90000"/>
                                    </p:animScale>
                                    <p:animScale>
                                      <p:cBhvr>
                                        <p:cTn id="18" dur="249" decel="50000">
                                          <p:stCondLst>
                                            <p:cond delay="2502"/>
                                          </p:stCondLst>
                                        </p:cTn>
                                        <p:tgtEl>
                                          <p:spTgt spid="28">
                                            <p:txEl>
                                              <p:pRg st="0" end="0"/>
                                            </p:txEl>
                                          </p:spTgt>
                                        </p:tgtEl>
                                      </p:cBhvr>
                                      <p:to x="100000" y="100000"/>
                                    </p:animScale>
                                    <p:animScale>
                                      <p:cBhvr>
                                        <p:cTn id="19" dur="39">
                                          <p:stCondLst>
                                            <p:cond delay="2712"/>
                                          </p:stCondLst>
                                        </p:cTn>
                                        <p:tgtEl>
                                          <p:spTgt spid="28">
                                            <p:txEl>
                                              <p:pRg st="0" end="0"/>
                                            </p:txEl>
                                          </p:spTgt>
                                        </p:tgtEl>
                                      </p:cBhvr>
                                      <p:to x="100000" y="95000"/>
                                    </p:animScale>
                                    <p:animScale>
                                      <p:cBhvr>
                                        <p:cTn id="20" dur="249" decel="50000">
                                          <p:stCondLst>
                                            <p:cond delay="2751"/>
                                          </p:stCondLst>
                                        </p:cTn>
                                        <p:tgtEl>
                                          <p:spTgt spid="2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1DE2F7-1F96-490D-96D6-710703B9DED1}"/>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9DC484F3-A3D4-425E-A4BB-5F481841847C}"/>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E3275430-288B-4531-ADDF-CCF32B054FB1}"/>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35504CDB-AAC2-48C9-8D0E-61CB077711BE}"/>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F9898777-A2C3-4080-8ED5-7F4D9E3C97BE}"/>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C4B8C362-D798-4F78-B9FD-F89211D4D947}"/>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ectangle 7">
            <a:extLst>
              <a:ext uri="{FF2B5EF4-FFF2-40B4-BE49-F238E27FC236}">
                <a16:creationId xmlns:a16="http://schemas.microsoft.com/office/drawing/2014/main" id="{A6724741-087B-457F-A8BE-270C4588E9C4}"/>
              </a:ext>
            </a:extLst>
          </p:cNvPr>
          <p:cNvSpPr/>
          <p:nvPr/>
        </p:nvSpPr>
        <p:spPr>
          <a:xfrm>
            <a:off x="3354875" y="278927"/>
            <a:ext cx="3805850" cy="646331"/>
          </a:xfrm>
          <a:prstGeom prst="rect">
            <a:avLst/>
          </a:prstGeom>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soft" dir="t">
                <a:rot lat="0" lon="0" rev="15600000"/>
              </a:lightRig>
            </a:scene3d>
            <a:sp3d extrusionH="57150" prstMaterial="softEdge">
              <a:bevelT w="25400" h="38100"/>
            </a:sp3d>
          </a:bodyPr>
          <a:lstStyle/>
          <a:p>
            <a:r>
              <a:rPr lang="as-IN" sz="3600" b="1" dirty="0">
                <a:ln/>
                <a:solidFill>
                  <a:schemeClr val="tx1"/>
                </a:solidFill>
                <a:latin typeface="NikoshBAN" panose="02000000000000000000" pitchFamily="2" charset="0"/>
                <a:cs typeface="NikoshBAN" panose="02000000000000000000" pitchFamily="2" charset="0"/>
              </a:rPr>
              <a:t>গর্ত বা নালা বা খাল খনন </a:t>
            </a:r>
            <a:endParaRPr lang="en-US" sz="3600" b="1" dirty="0">
              <a:ln/>
              <a:solidFill>
                <a:schemeClr val="tx1"/>
              </a:solidFill>
              <a:latin typeface="NikoshBAN" panose="02000000000000000000" pitchFamily="2" charset="0"/>
              <a:cs typeface="NikoshBAN" panose="02000000000000000000" pitchFamily="2" charset="0"/>
            </a:endParaRPr>
          </a:p>
        </p:txBody>
      </p:sp>
      <p:grpSp>
        <p:nvGrpSpPr>
          <p:cNvPr id="22" name="Group 21">
            <a:extLst>
              <a:ext uri="{FF2B5EF4-FFF2-40B4-BE49-F238E27FC236}">
                <a16:creationId xmlns:a16="http://schemas.microsoft.com/office/drawing/2014/main" id="{1BECAE4C-BF06-4233-ADE7-487DB3CA1E8F}"/>
              </a:ext>
            </a:extLst>
          </p:cNvPr>
          <p:cNvGrpSpPr/>
          <p:nvPr/>
        </p:nvGrpSpPr>
        <p:grpSpPr>
          <a:xfrm>
            <a:off x="321127" y="1141631"/>
            <a:ext cx="2248537" cy="2053883"/>
            <a:chOff x="759654" y="1603716"/>
            <a:chExt cx="2248537" cy="2053883"/>
          </a:xfrm>
        </p:grpSpPr>
        <p:sp>
          <p:nvSpPr>
            <p:cNvPr id="9" name="Frame 8">
              <a:extLst>
                <a:ext uri="{FF2B5EF4-FFF2-40B4-BE49-F238E27FC236}">
                  <a16:creationId xmlns:a16="http://schemas.microsoft.com/office/drawing/2014/main" id="{9466317D-3794-4CDB-A235-B5BCF8CBC3DA}"/>
                </a:ext>
              </a:extLst>
            </p:cNvPr>
            <p:cNvSpPr/>
            <p:nvPr/>
          </p:nvSpPr>
          <p:spPr>
            <a:xfrm>
              <a:off x="759654" y="1603716"/>
              <a:ext cx="2243152" cy="2053883"/>
            </a:xfrm>
            <a:prstGeom prst="frame">
              <a:avLst>
                <a:gd name="adj1" fmla="val 856"/>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ylinder 9">
              <a:extLst>
                <a:ext uri="{FF2B5EF4-FFF2-40B4-BE49-F238E27FC236}">
                  <a16:creationId xmlns:a16="http://schemas.microsoft.com/office/drawing/2014/main" id="{73022ED5-73CD-41A0-9624-80CE2159EA20}"/>
                </a:ext>
              </a:extLst>
            </p:cNvPr>
            <p:cNvSpPr/>
            <p:nvPr/>
          </p:nvSpPr>
          <p:spPr>
            <a:xfrm>
              <a:off x="1865216" y="1730325"/>
              <a:ext cx="132395" cy="1927273"/>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ylinder 10">
              <a:extLst>
                <a:ext uri="{FF2B5EF4-FFF2-40B4-BE49-F238E27FC236}">
                  <a16:creationId xmlns:a16="http://schemas.microsoft.com/office/drawing/2014/main" id="{A443A0C5-CC52-45B5-91AD-422B9475E13E}"/>
                </a:ext>
              </a:extLst>
            </p:cNvPr>
            <p:cNvSpPr/>
            <p:nvPr/>
          </p:nvSpPr>
          <p:spPr>
            <a:xfrm rot="5400000">
              <a:off x="1809491" y="1510478"/>
              <a:ext cx="148863" cy="2248536"/>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7AD307-5BF0-4BB4-9666-B041D114078E}"/>
                </a:ext>
              </a:extLst>
            </p:cNvPr>
            <p:cNvSpPr/>
            <p:nvPr/>
          </p:nvSpPr>
          <p:spPr>
            <a:xfrm>
              <a:off x="1746789" y="2472969"/>
              <a:ext cx="351692" cy="3153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CCACF67-EA50-47B7-9C53-EC6B803F10DD}"/>
              </a:ext>
            </a:extLst>
          </p:cNvPr>
          <p:cNvGrpSpPr/>
          <p:nvPr/>
        </p:nvGrpSpPr>
        <p:grpSpPr>
          <a:xfrm>
            <a:off x="2876860" y="1141631"/>
            <a:ext cx="2249635" cy="2053883"/>
            <a:chOff x="3321171" y="1603715"/>
            <a:chExt cx="2249635" cy="2053883"/>
          </a:xfrm>
        </p:grpSpPr>
        <p:sp>
          <p:nvSpPr>
            <p:cNvPr id="14" name="Frame 13">
              <a:extLst>
                <a:ext uri="{FF2B5EF4-FFF2-40B4-BE49-F238E27FC236}">
                  <a16:creationId xmlns:a16="http://schemas.microsoft.com/office/drawing/2014/main" id="{CF9FAB5E-D6AB-4768-B9DC-9A68F990E221}"/>
                </a:ext>
              </a:extLst>
            </p:cNvPr>
            <p:cNvSpPr/>
            <p:nvPr/>
          </p:nvSpPr>
          <p:spPr>
            <a:xfrm>
              <a:off x="3321171" y="1603715"/>
              <a:ext cx="2249635" cy="2053883"/>
            </a:xfrm>
            <a:prstGeom prst="frame">
              <a:avLst>
                <a:gd name="adj1" fmla="val 856"/>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ylinder 14">
              <a:extLst>
                <a:ext uri="{FF2B5EF4-FFF2-40B4-BE49-F238E27FC236}">
                  <a16:creationId xmlns:a16="http://schemas.microsoft.com/office/drawing/2014/main" id="{7F767A2C-A75A-40D7-A5E6-C86AC4025619}"/>
                </a:ext>
              </a:extLst>
            </p:cNvPr>
            <p:cNvSpPr/>
            <p:nvPr/>
          </p:nvSpPr>
          <p:spPr>
            <a:xfrm>
              <a:off x="3519024" y="1836717"/>
              <a:ext cx="120622" cy="143490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ylinder 15">
              <a:extLst>
                <a:ext uri="{FF2B5EF4-FFF2-40B4-BE49-F238E27FC236}">
                  <a16:creationId xmlns:a16="http://schemas.microsoft.com/office/drawing/2014/main" id="{D47213C3-825B-419C-A3CA-0598F7DAF868}"/>
                </a:ext>
              </a:extLst>
            </p:cNvPr>
            <p:cNvSpPr/>
            <p:nvPr/>
          </p:nvSpPr>
          <p:spPr>
            <a:xfrm rot="5400000">
              <a:off x="4525562" y="2598684"/>
              <a:ext cx="126609" cy="1681737"/>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98E09E-33AA-4C64-9366-00A914700D87}"/>
                </a:ext>
              </a:extLst>
            </p:cNvPr>
            <p:cNvSpPr/>
            <p:nvPr/>
          </p:nvSpPr>
          <p:spPr>
            <a:xfrm>
              <a:off x="3403489" y="3232628"/>
              <a:ext cx="351692" cy="3153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0FBB823-9E67-41AB-8338-AFE5B2636638}"/>
              </a:ext>
            </a:extLst>
          </p:cNvPr>
          <p:cNvGrpSpPr/>
          <p:nvPr/>
        </p:nvGrpSpPr>
        <p:grpSpPr>
          <a:xfrm>
            <a:off x="5455972" y="1141631"/>
            <a:ext cx="2249635" cy="2053883"/>
            <a:chOff x="5768659" y="1603714"/>
            <a:chExt cx="2249635" cy="2053883"/>
          </a:xfrm>
        </p:grpSpPr>
        <p:sp>
          <p:nvSpPr>
            <p:cNvPr id="18" name="Frame 17">
              <a:extLst>
                <a:ext uri="{FF2B5EF4-FFF2-40B4-BE49-F238E27FC236}">
                  <a16:creationId xmlns:a16="http://schemas.microsoft.com/office/drawing/2014/main" id="{12959E5B-26E3-4873-A1DB-73A5E6B13482}"/>
                </a:ext>
              </a:extLst>
            </p:cNvPr>
            <p:cNvSpPr/>
            <p:nvPr/>
          </p:nvSpPr>
          <p:spPr>
            <a:xfrm>
              <a:off x="5768659" y="1603714"/>
              <a:ext cx="2249635" cy="2053883"/>
            </a:xfrm>
            <a:prstGeom prst="frame">
              <a:avLst>
                <a:gd name="adj1" fmla="val 856"/>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1009DF55-B3FB-4132-A4C2-073A076BE70B}"/>
                </a:ext>
              </a:extLst>
            </p:cNvPr>
            <p:cNvSpPr/>
            <p:nvPr/>
          </p:nvSpPr>
          <p:spPr>
            <a:xfrm>
              <a:off x="5951080" y="3164441"/>
              <a:ext cx="351692" cy="3153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ylinder 19">
              <a:extLst>
                <a:ext uri="{FF2B5EF4-FFF2-40B4-BE49-F238E27FC236}">
                  <a16:creationId xmlns:a16="http://schemas.microsoft.com/office/drawing/2014/main" id="{03DA18A9-6815-450F-9AB2-F8BFADCA829B}"/>
                </a:ext>
              </a:extLst>
            </p:cNvPr>
            <p:cNvSpPr/>
            <p:nvPr/>
          </p:nvSpPr>
          <p:spPr>
            <a:xfrm rot="2888677">
              <a:off x="6894877" y="1649643"/>
              <a:ext cx="124215" cy="1890203"/>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1F09BC5A-53BC-42C2-BD3D-57FAC0438BCE}"/>
              </a:ext>
            </a:extLst>
          </p:cNvPr>
          <p:cNvGrpSpPr/>
          <p:nvPr/>
        </p:nvGrpSpPr>
        <p:grpSpPr>
          <a:xfrm>
            <a:off x="7918950" y="1141631"/>
            <a:ext cx="2249635" cy="2053883"/>
            <a:chOff x="7970577" y="1603713"/>
            <a:chExt cx="2249635" cy="2053883"/>
          </a:xfrm>
        </p:grpSpPr>
        <p:sp>
          <p:nvSpPr>
            <p:cNvPr id="21" name="Frame 20">
              <a:extLst>
                <a:ext uri="{FF2B5EF4-FFF2-40B4-BE49-F238E27FC236}">
                  <a16:creationId xmlns:a16="http://schemas.microsoft.com/office/drawing/2014/main" id="{021248FF-FC26-4996-A993-6676F58192F1}"/>
                </a:ext>
              </a:extLst>
            </p:cNvPr>
            <p:cNvSpPr/>
            <p:nvPr/>
          </p:nvSpPr>
          <p:spPr>
            <a:xfrm>
              <a:off x="7970577" y="1603713"/>
              <a:ext cx="2249635" cy="2053883"/>
            </a:xfrm>
            <a:prstGeom prst="frame">
              <a:avLst>
                <a:gd name="adj1" fmla="val 856"/>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a:extLst>
                <a:ext uri="{FF2B5EF4-FFF2-40B4-BE49-F238E27FC236}">
                  <a16:creationId xmlns:a16="http://schemas.microsoft.com/office/drawing/2014/main" id="{9C7B4F84-ED0C-4CF3-BF2F-C22EB8329A4A}"/>
                </a:ext>
              </a:extLst>
            </p:cNvPr>
            <p:cNvSpPr/>
            <p:nvPr/>
          </p:nvSpPr>
          <p:spPr>
            <a:xfrm>
              <a:off x="8091360" y="1730322"/>
              <a:ext cx="2011408" cy="1749493"/>
            </a:xfrm>
            <a:prstGeom prst="frame">
              <a:avLst>
                <a:gd name="adj1" fmla="val 687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FEF7B581-8AAE-45D4-802F-CB327C0BDA9E}"/>
                </a:ext>
              </a:extLst>
            </p:cNvPr>
            <p:cNvSpPr/>
            <p:nvPr/>
          </p:nvSpPr>
          <p:spPr>
            <a:xfrm>
              <a:off x="9809798" y="3218558"/>
              <a:ext cx="351692" cy="3153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Rounded Corners 28">
            <a:extLst>
              <a:ext uri="{FF2B5EF4-FFF2-40B4-BE49-F238E27FC236}">
                <a16:creationId xmlns:a16="http://schemas.microsoft.com/office/drawing/2014/main" id="{C17867CF-F448-405A-9C92-1EEC7B49E5D2}"/>
              </a:ext>
            </a:extLst>
          </p:cNvPr>
          <p:cNvSpPr/>
          <p:nvPr/>
        </p:nvSpPr>
        <p:spPr>
          <a:xfrm>
            <a:off x="321127" y="3261760"/>
            <a:ext cx="2243151" cy="407963"/>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NikoshBAN" panose="02000000000000000000" pitchFamily="2" charset="0"/>
                <a:cs typeface="NikoshBAN" panose="02000000000000000000" pitchFamily="2" charset="0"/>
              </a:rPr>
              <a:t>স</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ত</a:t>
            </a:r>
            <a:r>
              <a:rPr lang="as-IN" sz="2800" b="1" dirty="0">
                <a:latin typeface="NikoshBAN" panose="02000000000000000000" pitchFamily="2" charset="0"/>
                <a:cs typeface="NikoshBAN" panose="02000000000000000000" pitchFamily="2" charset="0"/>
              </a:rPr>
              <a:t>ল</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জ</a:t>
            </a:r>
            <a:r>
              <a:rPr lang="en-US" sz="2800" b="1" dirty="0">
                <a:latin typeface="NikoshBAN" panose="02000000000000000000" pitchFamily="2" charset="0"/>
                <a:cs typeface="NikoshBAN" panose="02000000000000000000" pitchFamily="2" charset="0"/>
              </a:rPr>
              <a:t>ম</a:t>
            </a:r>
            <a:r>
              <a:rPr lang="as-IN" sz="2800" b="1" dirty="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30" name="Rectangle: Rounded Corners 29">
            <a:extLst>
              <a:ext uri="{FF2B5EF4-FFF2-40B4-BE49-F238E27FC236}">
                <a16:creationId xmlns:a16="http://schemas.microsoft.com/office/drawing/2014/main" id="{95BB1033-D660-42D5-ABE3-A353CE6A1698}"/>
              </a:ext>
            </a:extLst>
          </p:cNvPr>
          <p:cNvSpPr/>
          <p:nvPr/>
        </p:nvSpPr>
        <p:spPr>
          <a:xfrm>
            <a:off x="2786755" y="3265291"/>
            <a:ext cx="2384183" cy="407963"/>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latin typeface="NikoshBAN" panose="02000000000000000000" pitchFamily="2" charset="0"/>
                <a:cs typeface="NikoshBAN" panose="02000000000000000000" pitchFamily="2" charset="0"/>
              </a:rPr>
              <a:t>দুই</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দিকে</a:t>
            </a:r>
            <a:r>
              <a:rPr lang="en-US" sz="2800" b="1" dirty="0">
                <a:latin typeface="NikoshBAN" panose="02000000000000000000" pitchFamily="2" charset="0"/>
                <a:cs typeface="NikoshBAN" panose="02000000000000000000" pitchFamily="2" charset="0"/>
              </a:rPr>
              <a:t> ঢালু </a:t>
            </a:r>
            <a:r>
              <a:rPr lang="as-IN" sz="2800" b="1" dirty="0">
                <a:latin typeface="NikoshBAN" panose="02000000000000000000" pitchFamily="2" charset="0"/>
                <a:cs typeface="NikoshBAN" panose="02000000000000000000" pitchFamily="2" charset="0"/>
              </a:rPr>
              <a:t>জ</a:t>
            </a:r>
            <a:r>
              <a:rPr lang="en-US" sz="2800" b="1" dirty="0">
                <a:latin typeface="NikoshBAN" panose="02000000000000000000" pitchFamily="2" charset="0"/>
                <a:cs typeface="NikoshBAN" panose="02000000000000000000" pitchFamily="2" charset="0"/>
              </a:rPr>
              <a:t>ম</a:t>
            </a:r>
            <a:r>
              <a:rPr lang="as-IN" sz="2800" b="1" dirty="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32" name="Rectangle: Rounded Corners 31">
            <a:extLst>
              <a:ext uri="{FF2B5EF4-FFF2-40B4-BE49-F238E27FC236}">
                <a16:creationId xmlns:a16="http://schemas.microsoft.com/office/drawing/2014/main" id="{37628728-D8B4-4343-BDFB-E54BACCF2D75}"/>
              </a:ext>
            </a:extLst>
          </p:cNvPr>
          <p:cNvSpPr/>
          <p:nvPr/>
        </p:nvSpPr>
        <p:spPr>
          <a:xfrm>
            <a:off x="5393415" y="3261760"/>
            <a:ext cx="2384183" cy="407963"/>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latin typeface="NikoshBAN" panose="02000000000000000000" pitchFamily="2" charset="0"/>
                <a:cs typeface="NikoshBAN" panose="02000000000000000000" pitchFamily="2" charset="0"/>
              </a:rPr>
              <a:t>দুই</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দিকে</a:t>
            </a:r>
            <a:r>
              <a:rPr lang="en-US" sz="2800" b="1" dirty="0">
                <a:latin typeface="NikoshBAN" panose="02000000000000000000" pitchFamily="2" charset="0"/>
                <a:cs typeface="NikoshBAN" panose="02000000000000000000" pitchFamily="2" charset="0"/>
              </a:rPr>
              <a:t> ঢালু </a:t>
            </a:r>
            <a:r>
              <a:rPr lang="as-IN" sz="2800" b="1" dirty="0">
                <a:latin typeface="NikoshBAN" panose="02000000000000000000" pitchFamily="2" charset="0"/>
                <a:cs typeface="NikoshBAN" panose="02000000000000000000" pitchFamily="2" charset="0"/>
              </a:rPr>
              <a:t>জ</a:t>
            </a:r>
            <a:r>
              <a:rPr lang="en-US" sz="2800" b="1" dirty="0">
                <a:latin typeface="NikoshBAN" panose="02000000000000000000" pitchFamily="2" charset="0"/>
                <a:cs typeface="NikoshBAN" panose="02000000000000000000" pitchFamily="2" charset="0"/>
              </a:rPr>
              <a:t>ম</a:t>
            </a:r>
            <a:r>
              <a:rPr lang="as-IN" sz="2800" b="1" dirty="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33" name="Rectangle: Rounded Corners 32">
            <a:extLst>
              <a:ext uri="{FF2B5EF4-FFF2-40B4-BE49-F238E27FC236}">
                <a16:creationId xmlns:a16="http://schemas.microsoft.com/office/drawing/2014/main" id="{DA12B392-5138-45A6-AA74-57A0C5742A73}"/>
              </a:ext>
            </a:extLst>
          </p:cNvPr>
          <p:cNvSpPr/>
          <p:nvPr/>
        </p:nvSpPr>
        <p:spPr>
          <a:xfrm>
            <a:off x="7925434" y="3262903"/>
            <a:ext cx="2243151" cy="407963"/>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NikoshBAN" panose="02000000000000000000" pitchFamily="2" charset="0"/>
                <a:cs typeface="NikoshBAN" panose="02000000000000000000" pitchFamily="2" charset="0"/>
              </a:rPr>
              <a:t>স</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ত</a:t>
            </a:r>
            <a:r>
              <a:rPr lang="as-IN" sz="2800" b="1" dirty="0">
                <a:latin typeface="NikoshBAN" panose="02000000000000000000" pitchFamily="2" charset="0"/>
                <a:cs typeface="NikoshBAN" panose="02000000000000000000" pitchFamily="2" charset="0"/>
              </a:rPr>
              <a:t>ল</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জ</a:t>
            </a:r>
            <a:r>
              <a:rPr lang="en-US" sz="2800" b="1" dirty="0">
                <a:latin typeface="NikoshBAN" panose="02000000000000000000" pitchFamily="2" charset="0"/>
                <a:cs typeface="NikoshBAN" panose="02000000000000000000" pitchFamily="2" charset="0"/>
              </a:rPr>
              <a:t>ম</a:t>
            </a:r>
            <a:r>
              <a:rPr lang="as-IN" sz="2800" b="1" dirty="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3FDB1C6A-D83E-4944-9AA0-B159B358D28E}"/>
              </a:ext>
            </a:extLst>
          </p:cNvPr>
          <p:cNvSpPr/>
          <p:nvPr/>
        </p:nvSpPr>
        <p:spPr>
          <a:xfrm>
            <a:off x="227305" y="3803494"/>
            <a:ext cx="10525541" cy="3108543"/>
          </a:xfrm>
          <a:prstGeom prst="rect">
            <a:avLst/>
          </a:prstGeom>
        </p:spPr>
        <p:txBody>
          <a:bodyPr wrap="square">
            <a:spAutoFit/>
          </a:bodyPr>
          <a:lstStyle/>
          <a:p>
            <a:pPr marL="285750" indent="-285750">
              <a:buFont typeface="Wingdings" panose="05000000000000000000" pitchFamily="2" charset="2"/>
              <a:buChar char="ü"/>
            </a:pPr>
            <a:r>
              <a:rPr lang="as-IN" sz="2800" dirty="0">
                <a:latin typeface="NikoshBAN" panose="02000000000000000000" pitchFamily="2" charset="0"/>
                <a:cs typeface="NikoshBAN" panose="02000000000000000000" pitchFamily="2" charset="0"/>
              </a:rPr>
              <a:t> ধানক্ষেতে মাছ ও গলদা চাষের জন্য আইল বা বাঁধের চারপাশে ভেতরের দিকে খাল অথবা </a:t>
            </a:r>
            <a:endParaRPr lang="en-US" sz="2800"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as-IN" sz="2800" dirty="0">
                <a:latin typeface="NikoshBAN" panose="02000000000000000000" pitchFamily="2" charset="0"/>
                <a:cs typeface="NikoshBAN" panose="02000000000000000000" pitchFamily="2" charset="0"/>
              </a:rPr>
              <a:t>সুবিধাজনক স্থানে এক বা একাধিক</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ডোবা</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গর্ত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নির্মাণ</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হবে।</a:t>
            </a:r>
          </a:p>
          <a:p>
            <a:pPr marL="285750" indent="-285750">
              <a:buFont typeface="Wingdings" panose="05000000000000000000" pitchFamily="2" charset="2"/>
              <a:buChar char="ü"/>
            </a:pPr>
            <a:r>
              <a:rPr lang="as-IN" sz="2800" dirty="0">
                <a:latin typeface="NikoshBAN" panose="02000000000000000000" pitchFamily="2" charset="0"/>
                <a:cs typeface="NikoshBAN" panose="02000000000000000000" pitchFamily="2" charset="0"/>
              </a:rPr>
              <a:t>জমির ঢালুর দিকে গর্ত বা ডোবা খনন করা উত্তম। </a:t>
            </a:r>
            <a:endParaRPr lang="en-US" sz="2800"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as-IN" sz="2800" dirty="0">
                <a:latin typeface="NikoshBAN" panose="02000000000000000000" pitchFamily="2" charset="0"/>
                <a:cs typeface="NikoshBAN" panose="02000000000000000000" pitchFamily="2" charset="0"/>
              </a:rPr>
              <a:t>মোট জমির শতকরা ১৫ ভাগ এলাকায় ডোবা ও নালা করতে হয়।</a:t>
            </a:r>
            <a:endParaRPr lang="en-US" sz="2800"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as-IN" sz="2800" dirty="0">
                <a:latin typeface="NikoshBAN" panose="02000000000000000000" pitchFamily="2" charset="0"/>
                <a:cs typeface="NikoshBAN" panose="02000000000000000000" pitchFamily="2" charset="0"/>
              </a:rPr>
              <a:t>ডোবা বা নালার গভীরতা ৫০-৬০ সেন্টিমিটার হলে ভালো হয়। </a:t>
            </a:r>
            <a:endParaRPr lang="en-US" sz="2800"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as-IN" sz="2800" dirty="0">
                <a:latin typeface="NikoshBAN" panose="02000000000000000000" pitchFamily="2" charset="0"/>
                <a:cs typeface="NikoshBAN" panose="02000000000000000000" pitchFamily="2" charset="0"/>
              </a:rPr>
              <a:t>ডোবার সাথে নালার সংযোগ থাকতে হবে। আইল থেকে নালা ১২০ সেন্টিমিটার দূরে থাকবে। </a:t>
            </a:r>
            <a:endParaRPr lang="en-US" sz="2800"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as-IN" sz="2800" dirty="0">
                <a:latin typeface="NikoshBAN" panose="02000000000000000000" pitchFamily="2" charset="0"/>
                <a:cs typeface="NikoshBAN" panose="02000000000000000000" pitchFamily="2" charset="0"/>
              </a:rPr>
              <a:t>নালা প্রশস্থ এবং হেলানোভাবে/ঢালু করে কাটতে হবে।</a:t>
            </a:r>
            <a:endParaRPr lang="as-IN" sz="280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3082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3000" fill="hold"/>
                                        <p:tgtEl>
                                          <p:spTgt spid="22"/>
                                        </p:tgtEl>
                                        <p:attrNameLst>
                                          <p:attrName>ppt_w</p:attrName>
                                        </p:attrNameLst>
                                      </p:cBhvr>
                                      <p:tavLst>
                                        <p:tav tm="0">
                                          <p:val>
                                            <p:fltVal val="0"/>
                                          </p:val>
                                        </p:tav>
                                        <p:tav tm="100000">
                                          <p:val>
                                            <p:strVal val="#ppt_w"/>
                                          </p:val>
                                        </p:tav>
                                      </p:tavLst>
                                    </p:anim>
                                    <p:anim calcmode="lin" valueType="num">
                                      <p:cBhvr>
                                        <p:cTn id="13" dur="3000" fill="hold"/>
                                        <p:tgtEl>
                                          <p:spTgt spid="22"/>
                                        </p:tgtEl>
                                        <p:attrNameLst>
                                          <p:attrName>ppt_h</p:attrName>
                                        </p:attrNameLst>
                                      </p:cBhvr>
                                      <p:tavLst>
                                        <p:tav tm="0">
                                          <p:val>
                                            <p:fltVal val="0"/>
                                          </p:val>
                                        </p:tav>
                                        <p:tav tm="100000">
                                          <p:val>
                                            <p:strVal val="#ppt_h"/>
                                          </p:val>
                                        </p:tav>
                                      </p:tavLst>
                                    </p:anim>
                                    <p:animEffect transition="in" filter="fade">
                                      <p:cBhvr>
                                        <p:cTn id="14" dur="30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3000" fill="hold"/>
                                        <p:tgtEl>
                                          <p:spTgt spid="29"/>
                                        </p:tgtEl>
                                        <p:attrNameLst>
                                          <p:attrName>ppt_w</p:attrName>
                                        </p:attrNameLst>
                                      </p:cBhvr>
                                      <p:tavLst>
                                        <p:tav tm="0">
                                          <p:val>
                                            <p:fltVal val="0"/>
                                          </p:val>
                                        </p:tav>
                                        <p:tav tm="100000">
                                          <p:val>
                                            <p:strVal val="#ppt_w"/>
                                          </p:val>
                                        </p:tav>
                                      </p:tavLst>
                                    </p:anim>
                                    <p:anim calcmode="lin" valueType="num">
                                      <p:cBhvr>
                                        <p:cTn id="18" dur="3000" fill="hold"/>
                                        <p:tgtEl>
                                          <p:spTgt spid="29"/>
                                        </p:tgtEl>
                                        <p:attrNameLst>
                                          <p:attrName>ppt_h</p:attrName>
                                        </p:attrNameLst>
                                      </p:cBhvr>
                                      <p:tavLst>
                                        <p:tav tm="0">
                                          <p:val>
                                            <p:fltVal val="0"/>
                                          </p:val>
                                        </p:tav>
                                        <p:tav tm="100000">
                                          <p:val>
                                            <p:strVal val="#ppt_h"/>
                                          </p:val>
                                        </p:tav>
                                      </p:tavLst>
                                    </p:anim>
                                    <p:animEffect transition="in" filter="fade">
                                      <p:cBhvr>
                                        <p:cTn id="19" dur="30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3000" fill="hold"/>
                                        <p:tgtEl>
                                          <p:spTgt spid="23"/>
                                        </p:tgtEl>
                                        <p:attrNameLst>
                                          <p:attrName>ppt_w</p:attrName>
                                        </p:attrNameLst>
                                      </p:cBhvr>
                                      <p:tavLst>
                                        <p:tav tm="0">
                                          <p:val>
                                            <p:fltVal val="0"/>
                                          </p:val>
                                        </p:tav>
                                        <p:tav tm="100000">
                                          <p:val>
                                            <p:strVal val="#ppt_w"/>
                                          </p:val>
                                        </p:tav>
                                      </p:tavLst>
                                    </p:anim>
                                    <p:anim calcmode="lin" valueType="num">
                                      <p:cBhvr>
                                        <p:cTn id="23" dur="3000" fill="hold"/>
                                        <p:tgtEl>
                                          <p:spTgt spid="23"/>
                                        </p:tgtEl>
                                        <p:attrNameLst>
                                          <p:attrName>ppt_h</p:attrName>
                                        </p:attrNameLst>
                                      </p:cBhvr>
                                      <p:tavLst>
                                        <p:tav tm="0">
                                          <p:val>
                                            <p:fltVal val="0"/>
                                          </p:val>
                                        </p:tav>
                                        <p:tav tm="100000">
                                          <p:val>
                                            <p:strVal val="#ppt_h"/>
                                          </p:val>
                                        </p:tav>
                                      </p:tavLst>
                                    </p:anim>
                                    <p:animEffect transition="in" filter="fade">
                                      <p:cBhvr>
                                        <p:cTn id="24" dur="30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3000" fill="hold"/>
                                        <p:tgtEl>
                                          <p:spTgt spid="30"/>
                                        </p:tgtEl>
                                        <p:attrNameLst>
                                          <p:attrName>ppt_w</p:attrName>
                                        </p:attrNameLst>
                                      </p:cBhvr>
                                      <p:tavLst>
                                        <p:tav tm="0">
                                          <p:val>
                                            <p:fltVal val="0"/>
                                          </p:val>
                                        </p:tav>
                                        <p:tav tm="100000">
                                          <p:val>
                                            <p:strVal val="#ppt_w"/>
                                          </p:val>
                                        </p:tav>
                                      </p:tavLst>
                                    </p:anim>
                                    <p:anim calcmode="lin" valueType="num">
                                      <p:cBhvr>
                                        <p:cTn id="28" dur="3000" fill="hold"/>
                                        <p:tgtEl>
                                          <p:spTgt spid="30"/>
                                        </p:tgtEl>
                                        <p:attrNameLst>
                                          <p:attrName>ppt_h</p:attrName>
                                        </p:attrNameLst>
                                      </p:cBhvr>
                                      <p:tavLst>
                                        <p:tav tm="0">
                                          <p:val>
                                            <p:fltVal val="0"/>
                                          </p:val>
                                        </p:tav>
                                        <p:tav tm="100000">
                                          <p:val>
                                            <p:strVal val="#ppt_h"/>
                                          </p:val>
                                        </p:tav>
                                      </p:tavLst>
                                    </p:anim>
                                    <p:animEffect transition="in" filter="fade">
                                      <p:cBhvr>
                                        <p:cTn id="29" dur="3000"/>
                                        <p:tgtEl>
                                          <p:spTgt spid="30"/>
                                        </p:tgtEl>
                                      </p:cBhvr>
                                    </p:animEffect>
                                  </p:childTnLst>
                                </p:cTn>
                              </p:par>
                              <p:par>
                                <p:cTn id="30" presetID="53"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3000" fill="hold"/>
                                        <p:tgtEl>
                                          <p:spTgt spid="24"/>
                                        </p:tgtEl>
                                        <p:attrNameLst>
                                          <p:attrName>ppt_w</p:attrName>
                                        </p:attrNameLst>
                                      </p:cBhvr>
                                      <p:tavLst>
                                        <p:tav tm="0">
                                          <p:val>
                                            <p:fltVal val="0"/>
                                          </p:val>
                                        </p:tav>
                                        <p:tav tm="100000">
                                          <p:val>
                                            <p:strVal val="#ppt_w"/>
                                          </p:val>
                                        </p:tav>
                                      </p:tavLst>
                                    </p:anim>
                                    <p:anim calcmode="lin" valueType="num">
                                      <p:cBhvr>
                                        <p:cTn id="33" dur="3000" fill="hold"/>
                                        <p:tgtEl>
                                          <p:spTgt spid="24"/>
                                        </p:tgtEl>
                                        <p:attrNameLst>
                                          <p:attrName>ppt_h</p:attrName>
                                        </p:attrNameLst>
                                      </p:cBhvr>
                                      <p:tavLst>
                                        <p:tav tm="0">
                                          <p:val>
                                            <p:fltVal val="0"/>
                                          </p:val>
                                        </p:tav>
                                        <p:tav tm="100000">
                                          <p:val>
                                            <p:strVal val="#ppt_h"/>
                                          </p:val>
                                        </p:tav>
                                      </p:tavLst>
                                    </p:anim>
                                    <p:animEffect transition="in" filter="fade">
                                      <p:cBhvr>
                                        <p:cTn id="34" dur="3000"/>
                                        <p:tgtEl>
                                          <p:spTgt spid="2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3000" fill="hold"/>
                                        <p:tgtEl>
                                          <p:spTgt spid="32"/>
                                        </p:tgtEl>
                                        <p:attrNameLst>
                                          <p:attrName>ppt_w</p:attrName>
                                        </p:attrNameLst>
                                      </p:cBhvr>
                                      <p:tavLst>
                                        <p:tav tm="0">
                                          <p:val>
                                            <p:fltVal val="0"/>
                                          </p:val>
                                        </p:tav>
                                        <p:tav tm="100000">
                                          <p:val>
                                            <p:strVal val="#ppt_w"/>
                                          </p:val>
                                        </p:tav>
                                      </p:tavLst>
                                    </p:anim>
                                    <p:anim calcmode="lin" valueType="num">
                                      <p:cBhvr>
                                        <p:cTn id="38" dur="3000" fill="hold"/>
                                        <p:tgtEl>
                                          <p:spTgt spid="32"/>
                                        </p:tgtEl>
                                        <p:attrNameLst>
                                          <p:attrName>ppt_h</p:attrName>
                                        </p:attrNameLst>
                                      </p:cBhvr>
                                      <p:tavLst>
                                        <p:tav tm="0">
                                          <p:val>
                                            <p:fltVal val="0"/>
                                          </p:val>
                                        </p:tav>
                                        <p:tav tm="100000">
                                          <p:val>
                                            <p:strVal val="#ppt_h"/>
                                          </p:val>
                                        </p:tav>
                                      </p:tavLst>
                                    </p:anim>
                                    <p:animEffect transition="in" filter="fade">
                                      <p:cBhvr>
                                        <p:cTn id="39" dur="3000"/>
                                        <p:tgtEl>
                                          <p:spTgt spid="32"/>
                                        </p:tgtEl>
                                      </p:cBhvr>
                                    </p:animEffect>
                                  </p:childTnLst>
                                </p:cTn>
                              </p:par>
                              <p:par>
                                <p:cTn id="40" presetID="53" presetClass="entr" presetSubtype="16"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3000" fill="hold"/>
                                        <p:tgtEl>
                                          <p:spTgt spid="27"/>
                                        </p:tgtEl>
                                        <p:attrNameLst>
                                          <p:attrName>ppt_w</p:attrName>
                                        </p:attrNameLst>
                                      </p:cBhvr>
                                      <p:tavLst>
                                        <p:tav tm="0">
                                          <p:val>
                                            <p:fltVal val="0"/>
                                          </p:val>
                                        </p:tav>
                                        <p:tav tm="100000">
                                          <p:val>
                                            <p:strVal val="#ppt_w"/>
                                          </p:val>
                                        </p:tav>
                                      </p:tavLst>
                                    </p:anim>
                                    <p:anim calcmode="lin" valueType="num">
                                      <p:cBhvr>
                                        <p:cTn id="43" dur="3000" fill="hold"/>
                                        <p:tgtEl>
                                          <p:spTgt spid="27"/>
                                        </p:tgtEl>
                                        <p:attrNameLst>
                                          <p:attrName>ppt_h</p:attrName>
                                        </p:attrNameLst>
                                      </p:cBhvr>
                                      <p:tavLst>
                                        <p:tav tm="0">
                                          <p:val>
                                            <p:fltVal val="0"/>
                                          </p:val>
                                        </p:tav>
                                        <p:tav tm="100000">
                                          <p:val>
                                            <p:strVal val="#ppt_h"/>
                                          </p:val>
                                        </p:tav>
                                      </p:tavLst>
                                    </p:anim>
                                    <p:animEffect transition="in" filter="fade">
                                      <p:cBhvr>
                                        <p:cTn id="44" dur="3000"/>
                                        <p:tgtEl>
                                          <p:spTgt spid="2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3000" fill="hold"/>
                                        <p:tgtEl>
                                          <p:spTgt spid="33"/>
                                        </p:tgtEl>
                                        <p:attrNameLst>
                                          <p:attrName>ppt_w</p:attrName>
                                        </p:attrNameLst>
                                      </p:cBhvr>
                                      <p:tavLst>
                                        <p:tav tm="0">
                                          <p:val>
                                            <p:fltVal val="0"/>
                                          </p:val>
                                        </p:tav>
                                        <p:tav tm="100000">
                                          <p:val>
                                            <p:strVal val="#ppt_w"/>
                                          </p:val>
                                        </p:tav>
                                      </p:tavLst>
                                    </p:anim>
                                    <p:anim calcmode="lin" valueType="num">
                                      <p:cBhvr>
                                        <p:cTn id="48" dur="3000" fill="hold"/>
                                        <p:tgtEl>
                                          <p:spTgt spid="33"/>
                                        </p:tgtEl>
                                        <p:attrNameLst>
                                          <p:attrName>ppt_h</p:attrName>
                                        </p:attrNameLst>
                                      </p:cBhvr>
                                      <p:tavLst>
                                        <p:tav tm="0">
                                          <p:val>
                                            <p:fltVal val="0"/>
                                          </p:val>
                                        </p:tav>
                                        <p:tav tm="100000">
                                          <p:val>
                                            <p:strVal val="#ppt_h"/>
                                          </p:val>
                                        </p:tav>
                                      </p:tavLst>
                                    </p:anim>
                                    <p:animEffect transition="in" filter="fade">
                                      <p:cBhvr>
                                        <p:cTn id="49" dur="30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wd">
                                    <p:tmPct val="10000"/>
                                  </p:iterate>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1000" fill="hold"/>
                                        <p:tgtEl>
                                          <p:spTgt spid="13"/>
                                        </p:tgtEl>
                                        <p:attrNameLst>
                                          <p:attrName>ppt_x</p:attrName>
                                        </p:attrNameLst>
                                      </p:cBhvr>
                                      <p:tavLst>
                                        <p:tav tm="0">
                                          <p:val>
                                            <p:strVal val="#ppt_x"/>
                                          </p:val>
                                        </p:tav>
                                        <p:tav tm="100000">
                                          <p:val>
                                            <p:strVal val="#ppt_x"/>
                                          </p:val>
                                        </p:tav>
                                      </p:tavLst>
                                    </p:anim>
                                    <p:anim calcmode="lin" valueType="num">
                                      <p:cBhvr additive="base">
                                        <p:cTn id="55"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P spid="30" grpId="0" animBg="1"/>
      <p:bldP spid="32" grpId="0" animBg="1"/>
      <p:bldP spid="33"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5A88A8-76B5-49B5-B94B-D50C94A494C6}"/>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6D0E5FD3-BC47-4083-BDB3-E6CF9342FC7D}"/>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58018BD0-2ECE-4A0D-AC7D-2CF11D1D8548}"/>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C2E4B2EA-45FD-4D7F-96CF-4AAF8B2882CD}"/>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95461CDE-E0FE-4CB2-9E27-92206D72DBE8}"/>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63D896BB-BCCE-487A-ACC5-095FEB713C0A}"/>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TextBox 7">
            <a:extLst>
              <a:ext uri="{FF2B5EF4-FFF2-40B4-BE49-F238E27FC236}">
                <a16:creationId xmlns:a16="http://schemas.microsoft.com/office/drawing/2014/main" id="{39861DE5-2692-47C9-90F0-3843C71F3C50}"/>
              </a:ext>
            </a:extLst>
          </p:cNvPr>
          <p:cNvSpPr txBox="1"/>
          <p:nvPr/>
        </p:nvSpPr>
        <p:spPr>
          <a:xfrm>
            <a:off x="4371058" y="278559"/>
            <a:ext cx="2116512"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জোড়ায় কাজ</a:t>
            </a:r>
            <a:endParaRPr lang="en-US"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27B1F1B9-BD52-4463-834E-1F648C128CEE}"/>
              </a:ext>
            </a:extLst>
          </p:cNvPr>
          <p:cNvPicPr>
            <a:picLocks noChangeAspect="1"/>
          </p:cNvPicPr>
          <p:nvPr/>
        </p:nvPicPr>
        <p:blipFill>
          <a:blip r:embed="rId3" cstate="email">
            <a:clrChange>
              <a:clrFrom>
                <a:srgbClr val="FFF7EC"/>
              </a:clrFrom>
              <a:clrTo>
                <a:srgbClr val="FFF7EC">
                  <a:alpha val="0"/>
                </a:srgbClr>
              </a:clrTo>
            </a:clrChange>
            <a:extLst>
              <a:ext uri="{28A0092B-C50C-407E-A947-70E740481C1C}">
                <a14:useLocalDpi xmlns:a14="http://schemas.microsoft.com/office/drawing/2010/main"/>
              </a:ext>
            </a:extLst>
          </a:blip>
          <a:stretch>
            <a:fillRect/>
          </a:stretch>
        </p:blipFill>
        <p:spPr>
          <a:xfrm>
            <a:off x="3813182" y="1105459"/>
            <a:ext cx="3232259" cy="2777257"/>
          </a:xfrm>
          <a:prstGeom prst="rect">
            <a:avLst/>
          </a:prstGeom>
          <a:ln w="28575">
            <a:solidFill>
              <a:srgbClr val="FF0000"/>
            </a:solidFill>
          </a:ln>
        </p:spPr>
      </p:pic>
      <p:sp>
        <p:nvSpPr>
          <p:cNvPr id="10" name="Rectangle 9">
            <a:extLst>
              <a:ext uri="{FF2B5EF4-FFF2-40B4-BE49-F238E27FC236}">
                <a16:creationId xmlns:a16="http://schemas.microsoft.com/office/drawing/2014/main" id="{37EB4B1C-3790-4237-A102-015F6AA0D6E8}"/>
              </a:ext>
            </a:extLst>
          </p:cNvPr>
          <p:cNvSpPr/>
          <p:nvPr/>
        </p:nvSpPr>
        <p:spPr>
          <a:xfrm>
            <a:off x="457326" y="5149965"/>
            <a:ext cx="9600947" cy="646331"/>
          </a:xfrm>
          <a:prstGeom prst="rect">
            <a:avLst/>
          </a:prstGeom>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marL="571500" indent="-571500">
              <a:buFont typeface="Wingdings" panose="05000000000000000000" pitchFamily="2" charset="2"/>
              <a:buChar char="v"/>
            </a:pPr>
            <a:r>
              <a:rPr lang="en-US"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ধানক্ষেতে</a:t>
            </a:r>
            <a:r>
              <a:rPr lang="as-IN"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মাছ </a:t>
            </a:r>
            <a:r>
              <a:rPr lang="en-US"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ও </a:t>
            </a:r>
            <a:r>
              <a:rPr lang="en-US" sz="36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গলদা</a:t>
            </a:r>
            <a:r>
              <a:rPr lang="en-US"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চিংড়ি</a:t>
            </a:r>
            <a:r>
              <a:rPr lang="en-US"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as-IN"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চাষে</a:t>
            </a:r>
            <a:r>
              <a:rPr lang="en-US"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র</a:t>
            </a:r>
            <a:r>
              <a:rPr lang="as-IN"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গর্ত বা নালা বা খাল খনন </a:t>
            </a:r>
            <a:endParaRPr lang="en-US"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5688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0" fill="hold"/>
                                        <p:tgtEl>
                                          <p:spTgt spid="9"/>
                                        </p:tgtEl>
                                        <p:attrNameLst>
                                          <p:attrName>ppt_w</p:attrName>
                                        </p:attrNameLst>
                                      </p:cBhvr>
                                      <p:tavLst>
                                        <p:tav tm="0">
                                          <p:val>
                                            <p:fltVal val="0"/>
                                          </p:val>
                                        </p:tav>
                                        <p:tav tm="100000">
                                          <p:val>
                                            <p:strVal val="#ppt_w"/>
                                          </p:val>
                                        </p:tav>
                                      </p:tavLst>
                                    </p:anim>
                                    <p:anim calcmode="lin" valueType="num">
                                      <p:cBhvr>
                                        <p:cTn id="13" dur="3000" fill="hold"/>
                                        <p:tgtEl>
                                          <p:spTgt spid="9"/>
                                        </p:tgtEl>
                                        <p:attrNameLst>
                                          <p:attrName>ppt_h</p:attrName>
                                        </p:attrNameLst>
                                      </p:cBhvr>
                                      <p:tavLst>
                                        <p:tav tm="0">
                                          <p:val>
                                            <p:fltVal val="0"/>
                                          </p:val>
                                        </p:tav>
                                        <p:tav tm="100000">
                                          <p:val>
                                            <p:strVal val="#ppt_h"/>
                                          </p:val>
                                        </p:tav>
                                      </p:tavLst>
                                    </p:anim>
                                    <p:animEffect transition="in" filter="fade">
                                      <p:cBhvr>
                                        <p:cTn id="14" dur="3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E50E9D-0DD5-4ED9-88EF-1857361B3048}"/>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8AE9EC93-5CCB-4858-89EF-6010DBB31404}"/>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EA1F15E0-BF43-4CAE-B032-1BFD009077A1}"/>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974CEEAC-E2CD-461C-BC5A-13A97E7EF589}"/>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895A51A3-3A7A-4ABA-8C68-E3DD1EE135FC}"/>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BB5C8434-9715-4CB3-B3BF-BC706E861E5A}"/>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0" name="Group 39">
            <a:extLst>
              <a:ext uri="{FF2B5EF4-FFF2-40B4-BE49-F238E27FC236}">
                <a16:creationId xmlns:a16="http://schemas.microsoft.com/office/drawing/2014/main" id="{F79C42D8-041C-49CF-A499-BD6374483C62}"/>
              </a:ext>
            </a:extLst>
          </p:cNvPr>
          <p:cNvGrpSpPr/>
          <p:nvPr/>
        </p:nvGrpSpPr>
        <p:grpSpPr>
          <a:xfrm>
            <a:off x="2689883" y="1707717"/>
            <a:ext cx="4923692" cy="3531741"/>
            <a:chOff x="3224455" y="1232068"/>
            <a:chExt cx="4066689" cy="3046091"/>
          </a:xfrm>
        </p:grpSpPr>
        <p:pic>
          <p:nvPicPr>
            <p:cNvPr id="13" name="Picture 12">
              <a:extLst>
                <a:ext uri="{FF2B5EF4-FFF2-40B4-BE49-F238E27FC236}">
                  <a16:creationId xmlns:a16="http://schemas.microsoft.com/office/drawing/2014/main" id="{E6754B99-2980-4082-884A-8F278F64B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455" y="1232068"/>
              <a:ext cx="4066689" cy="3046091"/>
            </a:xfrm>
            <a:prstGeom prst="rect">
              <a:avLst/>
            </a:prstGeom>
            <a:ln w="88900" cap="sq" cmpd="thickThin">
              <a:solidFill>
                <a:srgbClr val="000000"/>
              </a:solidFill>
              <a:prstDash val="solid"/>
              <a:miter lim="800000"/>
            </a:ln>
            <a:effectLst>
              <a:innerShdw blurRad="76200">
                <a:srgbClr val="000000"/>
              </a:innerShdw>
            </a:effectLst>
          </p:spPr>
        </p:pic>
        <p:cxnSp>
          <p:nvCxnSpPr>
            <p:cNvPr id="15" name="Straight Connector 14">
              <a:extLst>
                <a:ext uri="{FF2B5EF4-FFF2-40B4-BE49-F238E27FC236}">
                  <a16:creationId xmlns:a16="http://schemas.microsoft.com/office/drawing/2014/main" id="{5E35D579-D93E-4FAC-9099-281CD66D12E9}"/>
                </a:ext>
              </a:extLst>
            </p:cNvPr>
            <p:cNvCxnSpPr>
              <a:cxnSpLocks/>
            </p:cNvCxnSpPr>
            <p:nvPr/>
          </p:nvCxnSpPr>
          <p:spPr>
            <a:xfrm>
              <a:off x="4332850" y="2693075"/>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43D28D-D039-4060-A58C-4E8E828BEE07}"/>
                </a:ext>
              </a:extLst>
            </p:cNvPr>
            <p:cNvCxnSpPr>
              <a:cxnSpLocks/>
            </p:cNvCxnSpPr>
            <p:nvPr/>
          </p:nvCxnSpPr>
          <p:spPr>
            <a:xfrm>
              <a:off x="4485250" y="2845475"/>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EDF465-DDFD-4E91-A632-C0110D834EC6}"/>
                </a:ext>
              </a:extLst>
            </p:cNvPr>
            <p:cNvCxnSpPr>
              <a:cxnSpLocks/>
            </p:cNvCxnSpPr>
            <p:nvPr/>
          </p:nvCxnSpPr>
          <p:spPr>
            <a:xfrm>
              <a:off x="4637650" y="2997875"/>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575895-9204-40E4-97F3-F6F157EED1A6}"/>
                </a:ext>
              </a:extLst>
            </p:cNvPr>
            <p:cNvCxnSpPr>
              <a:cxnSpLocks/>
            </p:cNvCxnSpPr>
            <p:nvPr/>
          </p:nvCxnSpPr>
          <p:spPr>
            <a:xfrm>
              <a:off x="4790050" y="3150275"/>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5DCCB26-F863-412A-B310-4F4A0518611D}"/>
                </a:ext>
              </a:extLst>
            </p:cNvPr>
            <p:cNvCxnSpPr>
              <a:cxnSpLocks/>
            </p:cNvCxnSpPr>
            <p:nvPr/>
          </p:nvCxnSpPr>
          <p:spPr>
            <a:xfrm>
              <a:off x="3507545" y="25863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FC6141-7C4C-4D8B-8496-AF65D737A96E}"/>
                </a:ext>
              </a:extLst>
            </p:cNvPr>
            <p:cNvCxnSpPr>
              <a:cxnSpLocks/>
            </p:cNvCxnSpPr>
            <p:nvPr/>
          </p:nvCxnSpPr>
          <p:spPr>
            <a:xfrm>
              <a:off x="3659945" y="27387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1EE9B3-818D-46FB-A9DF-14B5C6EE655F}"/>
                </a:ext>
              </a:extLst>
            </p:cNvPr>
            <p:cNvCxnSpPr>
              <a:cxnSpLocks/>
            </p:cNvCxnSpPr>
            <p:nvPr/>
          </p:nvCxnSpPr>
          <p:spPr>
            <a:xfrm>
              <a:off x="3812345" y="28911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4F808A-000F-422C-AB3B-D05B4B265B07}"/>
                </a:ext>
              </a:extLst>
            </p:cNvPr>
            <p:cNvCxnSpPr>
              <a:cxnSpLocks/>
            </p:cNvCxnSpPr>
            <p:nvPr/>
          </p:nvCxnSpPr>
          <p:spPr>
            <a:xfrm>
              <a:off x="3964745" y="30435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AB2544-004D-4B81-83F1-FD4BF6BADB0F}"/>
                </a:ext>
              </a:extLst>
            </p:cNvPr>
            <p:cNvCxnSpPr>
              <a:cxnSpLocks/>
            </p:cNvCxnSpPr>
            <p:nvPr/>
          </p:nvCxnSpPr>
          <p:spPr>
            <a:xfrm>
              <a:off x="4117145" y="31959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4C603A4-640F-483F-9514-9540A50894A9}"/>
                </a:ext>
              </a:extLst>
            </p:cNvPr>
            <p:cNvCxnSpPr>
              <a:cxnSpLocks/>
            </p:cNvCxnSpPr>
            <p:nvPr/>
          </p:nvCxnSpPr>
          <p:spPr>
            <a:xfrm>
              <a:off x="5043269" y="2689843"/>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120D081-85BC-4B8D-94E6-E7F07C6BE9B0}"/>
                </a:ext>
              </a:extLst>
            </p:cNvPr>
            <p:cNvCxnSpPr>
              <a:cxnSpLocks/>
            </p:cNvCxnSpPr>
            <p:nvPr/>
          </p:nvCxnSpPr>
          <p:spPr>
            <a:xfrm>
              <a:off x="5195669" y="2842243"/>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B19B5A-88E1-470E-B095-B3551CB37736}"/>
                </a:ext>
              </a:extLst>
            </p:cNvPr>
            <p:cNvCxnSpPr>
              <a:cxnSpLocks/>
            </p:cNvCxnSpPr>
            <p:nvPr/>
          </p:nvCxnSpPr>
          <p:spPr>
            <a:xfrm>
              <a:off x="5348069" y="2994643"/>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0F5B65C-7A1A-49C0-90BD-FC35FB189234}"/>
                </a:ext>
              </a:extLst>
            </p:cNvPr>
            <p:cNvCxnSpPr>
              <a:cxnSpLocks/>
            </p:cNvCxnSpPr>
            <p:nvPr/>
          </p:nvCxnSpPr>
          <p:spPr>
            <a:xfrm>
              <a:off x="5500469" y="3147043"/>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FF3DAD-DAD1-42CC-AD24-459B0E45C64B}"/>
                </a:ext>
              </a:extLst>
            </p:cNvPr>
            <p:cNvCxnSpPr>
              <a:cxnSpLocks/>
            </p:cNvCxnSpPr>
            <p:nvPr/>
          </p:nvCxnSpPr>
          <p:spPr>
            <a:xfrm>
              <a:off x="5920155" y="25863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003C2E-9A63-46F5-8F34-E00D0A93C957}"/>
                </a:ext>
              </a:extLst>
            </p:cNvPr>
            <p:cNvCxnSpPr>
              <a:cxnSpLocks/>
            </p:cNvCxnSpPr>
            <p:nvPr/>
          </p:nvCxnSpPr>
          <p:spPr>
            <a:xfrm>
              <a:off x="6072555" y="27387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D9305E-646E-4E9B-A039-167D4F608C94}"/>
                </a:ext>
              </a:extLst>
            </p:cNvPr>
            <p:cNvCxnSpPr>
              <a:cxnSpLocks/>
            </p:cNvCxnSpPr>
            <p:nvPr/>
          </p:nvCxnSpPr>
          <p:spPr>
            <a:xfrm>
              <a:off x="6224955" y="28911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5E50E3-3CEC-4E52-AB78-32C0574394FF}"/>
                </a:ext>
              </a:extLst>
            </p:cNvPr>
            <p:cNvCxnSpPr>
              <a:cxnSpLocks/>
            </p:cNvCxnSpPr>
            <p:nvPr/>
          </p:nvCxnSpPr>
          <p:spPr>
            <a:xfrm>
              <a:off x="6377355" y="30435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1F72FFD-62CD-4C77-9703-B2B045F3C2DD}"/>
                </a:ext>
              </a:extLst>
            </p:cNvPr>
            <p:cNvCxnSpPr>
              <a:cxnSpLocks/>
            </p:cNvCxnSpPr>
            <p:nvPr/>
          </p:nvCxnSpPr>
          <p:spPr>
            <a:xfrm>
              <a:off x="6529755" y="3195901"/>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ED7D264-BD9A-4686-9A76-822F5C79FFA8}"/>
                </a:ext>
              </a:extLst>
            </p:cNvPr>
            <p:cNvCxnSpPr>
              <a:cxnSpLocks/>
            </p:cNvCxnSpPr>
            <p:nvPr/>
          </p:nvCxnSpPr>
          <p:spPr>
            <a:xfrm>
              <a:off x="6766561" y="2368442"/>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FED1E9-65AA-4100-BCD6-8DFF544F301D}"/>
                </a:ext>
              </a:extLst>
            </p:cNvPr>
            <p:cNvCxnSpPr>
              <a:cxnSpLocks/>
            </p:cNvCxnSpPr>
            <p:nvPr/>
          </p:nvCxnSpPr>
          <p:spPr>
            <a:xfrm>
              <a:off x="6918961" y="2520842"/>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BA63289-399E-4BB2-B146-6D5201569466}"/>
                </a:ext>
              </a:extLst>
            </p:cNvPr>
            <p:cNvCxnSpPr>
              <a:cxnSpLocks/>
            </p:cNvCxnSpPr>
            <p:nvPr/>
          </p:nvCxnSpPr>
          <p:spPr>
            <a:xfrm>
              <a:off x="7071361" y="2673242"/>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8A79CED-3FE3-4608-97F7-954946BB81E1}"/>
                </a:ext>
              </a:extLst>
            </p:cNvPr>
            <p:cNvCxnSpPr>
              <a:cxnSpLocks/>
            </p:cNvCxnSpPr>
            <p:nvPr/>
          </p:nvCxnSpPr>
          <p:spPr>
            <a:xfrm>
              <a:off x="7223761" y="2825642"/>
              <a:ext cx="0" cy="107129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1" name="Rectangle: Diagonal Corners Rounded 40">
            <a:extLst>
              <a:ext uri="{FF2B5EF4-FFF2-40B4-BE49-F238E27FC236}">
                <a16:creationId xmlns:a16="http://schemas.microsoft.com/office/drawing/2014/main" id="{1887EAA4-0E45-41EC-BC0B-60DC83FAFA75}"/>
              </a:ext>
            </a:extLst>
          </p:cNvPr>
          <p:cNvSpPr/>
          <p:nvPr/>
        </p:nvSpPr>
        <p:spPr>
          <a:xfrm>
            <a:off x="2795954" y="283117"/>
            <a:ext cx="4923692" cy="705103"/>
          </a:xfrm>
          <a:prstGeom prst="round2DiagRect">
            <a:avLst>
              <a:gd name="adj1" fmla="val 50000"/>
              <a:gd name="adj2"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latin typeface="NikoshBAN" panose="02000000000000000000" pitchFamily="2" charset="0"/>
                <a:cs typeface="NikoshBAN" panose="02000000000000000000" pitchFamily="2" charset="0"/>
              </a:rPr>
              <a:t>গ</a:t>
            </a:r>
            <a:r>
              <a:rPr lang="as-IN" sz="3600" b="1" dirty="0">
                <a:latin typeface="NikoshBAN" panose="02000000000000000000" pitchFamily="2" charset="0"/>
                <a:cs typeface="NikoshBAN" panose="02000000000000000000" pitchFamily="2" charset="0"/>
              </a:rPr>
              <a:t>ল</a:t>
            </a:r>
            <a:r>
              <a:rPr lang="en-US" sz="3600" b="1" dirty="0">
                <a:latin typeface="NikoshBAN" panose="02000000000000000000" pitchFamily="2" charset="0"/>
                <a:cs typeface="NikoshBAN" panose="02000000000000000000" pitchFamily="2" charset="0"/>
              </a:rPr>
              <a:t>দ</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চ</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ড়</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র </a:t>
            </a:r>
            <a:r>
              <a:rPr lang="as-IN" sz="3600" b="1" dirty="0">
                <a:latin typeface="NikoshBAN" panose="02000000000000000000" pitchFamily="2" charset="0"/>
                <a:cs typeface="NikoshBAN" panose="02000000000000000000" pitchFamily="2" charset="0"/>
              </a:rPr>
              <a:t>আ</a:t>
            </a:r>
            <a:r>
              <a:rPr lang="en-US" sz="3600" b="1" dirty="0">
                <a:latin typeface="NikoshBAN" panose="02000000000000000000" pitchFamily="2" charset="0"/>
                <a:cs typeface="NikoshBAN" panose="02000000000000000000" pitchFamily="2" charset="0"/>
              </a:rPr>
              <a:t>শ</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র</a:t>
            </a:r>
            <a:r>
              <a:rPr lang="as-IN" sz="3600" b="1" dirty="0">
                <a:latin typeface="NikoshBAN" panose="02000000000000000000" pitchFamily="2" charset="0"/>
                <a:cs typeface="NikoshBAN" panose="02000000000000000000" pitchFamily="2" charset="0"/>
              </a:rPr>
              <a:t>য়</a:t>
            </a:r>
            <a:r>
              <a:rPr lang="en-US" sz="3600" b="1" dirty="0">
                <a:latin typeface="NikoshBAN" panose="02000000000000000000" pitchFamily="2" charset="0"/>
                <a:cs typeface="NikoshBAN" panose="02000000000000000000" pitchFamily="2" charset="0"/>
              </a:rPr>
              <a:t>স</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থ</a:t>
            </a:r>
            <a:r>
              <a:rPr lang="as-IN" sz="3600" b="1" dirty="0">
                <a:latin typeface="NikoshBAN" panose="02000000000000000000" pitchFamily="2" charset="0"/>
                <a:cs typeface="NikoshBAN" panose="02000000000000000000" pitchFamily="2" charset="0"/>
              </a:rPr>
              <a:t>ল</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স</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ষ</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ট</a:t>
            </a:r>
            <a:r>
              <a:rPr lang="en-US" sz="3600" b="1" dirty="0">
                <a:latin typeface="NikoshBAN" panose="02000000000000000000" pitchFamily="2" charset="0"/>
                <a:cs typeface="NikoshBAN" panose="02000000000000000000" pitchFamily="2" charset="0"/>
              </a:rPr>
              <a:t>ি</a:t>
            </a:r>
          </a:p>
        </p:txBody>
      </p:sp>
      <p:sp>
        <p:nvSpPr>
          <p:cNvPr id="42" name="TextBox 41">
            <a:extLst>
              <a:ext uri="{FF2B5EF4-FFF2-40B4-BE49-F238E27FC236}">
                <a16:creationId xmlns:a16="http://schemas.microsoft.com/office/drawing/2014/main" id="{C3F400C9-5E58-4662-8186-78258B125C28}"/>
              </a:ext>
            </a:extLst>
          </p:cNvPr>
          <p:cNvSpPr txBox="1"/>
          <p:nvPr/>
        </p:nvSpPr>
        <p:spPr>
          <a:xfrm>
            <a:off x="583659" y="5750913"/>
            <a:ext cx="9676126" cy="861774"/>
          </a:xfrm>
          <a:prstGeom prst="rect">
            <a:avLst/>
          </a:prstGeom>
          <a:noFill/>
        </p:spPr>
        <p:txBody>
          <a:bodyPr wrap="square" rtlCol="0">
            <a:spAutoFit/>
          </a:bodyPr>
          <a:lstStyle/>
          <a:p>
            <a:pPr marL="457200" indent="-457200">
              <a:buFont typeface="Wingdings" panose="05000000000000000000" pitchFamily="2" charset="2"/>
              <a:buChar char="q"/>
            </a:pPr>
            <a:r>
              <a:rPr lang="en-US" sz="2500" b="1" dirty="0">
                <a:latin typeface="NikoshBAN" panose="02000000000000000000" pitchFamily="2" charset="0"/>
                <a:cs typeface="NikoshBAN" panose="02000000000000000000" pitchFamily="2" charset="0"/>
              </a:rPr>
              <a:t>চ</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ড়</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র</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জ</a:t>
            </a:r>
            <a:r>
              <a:rPr lang="en-US" sz="2500" b="1" dirty="0">
                <a:latin typeface="NikoshBAN" panose="02000000000000000000" pitchFamily="2" charset="0"/>
                <a:cs typeface="NikoshBAN" panose="02000000000000000000" pitchFamily="2" charset="0"/>
              </a:rPr>
              <a:t>ন</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য </a:t>
            </a:r>
            <a:r>
              <a:rPr lang="as-IN" sz="2500" b="1" dirty="0">
                <a:latin typeface="NikoshBAN" panose="02000000000000000000" pitchFamily="2" charset="0"/>
                <a:cs typeface="NikoshBAN" panose="02000000000000000000" pitchFamily="2" charset="0"/>
              </a:rPr>
              <a:t>ড</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ব</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ব</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খ</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ল</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প</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ল</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ষ</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ট</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ক</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ব</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শ</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ক</a:t>
            </a:r>
            <a:r>
              <a:rPr lang="en-US" sz="2500" b="1" dirty="0">
                <a:latin typeface="NikoshBAN" panose="02000000000000000000" pitchFamily="2" charset="0"/>
                <a:cs typeface="NikoshBAN" panose="02000000000000000000" pitchFamily="2" charset="0"/>
              </a:rPr>
              <a:t>ন</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ক</a:t>
            </a:r>
            <a:r>
              <a:rPr lang="en-US" sz="2500" b="1" dirty="0">
                <a:latin typeface="NikoshBAN" panose="02000000000000000000" pitchFamily="2" charset="0"/>
                <a:cs typeface="NikoshBAN" panose="02000000000000000000" pitchFamily="2" charset="0"/>
              </a:rPr>
              <a:t>ঞ</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চ</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প</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ত</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চ</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ড়</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র </a:t>
            </a:r>
            <a:r>
              <a:rPr lang="as-IN" sz="2500" b="1" dirty="0">
                <a:latin typeface="NikoshBAN" panose="02000000000000000000" pitchFamily="2" charset="0"/>
                <a:cs typeface="NikoshBAN" panose="02000000000000000000" pitchFamily="2" charset="0"/>
              </a:rPr>
              <a:t>আ</a:t>
            </a:r>
            <a:r>
              <a:rPr lang="en-US" sz="2500" b="1" dirty="0">
                <a:latin typeface="NikoshBAN" panose="02000000000000000000" pitchFamily="2" charset="0"/>
                <a:cs typeface="NikoshBAN" panose="02000000000000000000" pitchFamily="2" charset="0"/>
              </a:rPr>
              <a:t>শ</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র</a:t>
            </a:r>
            <a:r>
              <a:rPr lang="as-IN" sz="2500" b="1" dirty="0">
                <a:latin typeface="NikoshBAN" panose="02000000000000000000" pitchFamily="2" charset="0"/>
                <a:cs typeface="NikoshBAN" panose="02000000000000000000" pitchFamily="2" charset="0"/>
              </a:rPr>
              <a:t>য়</a:t>
            </a:r>
            <a:r>
              <a:rPr lang="en-US" sz="2500" b="1" dirty="0">
                <a:latin typeface="NikoshBAN" panose="02000000000000000000" pitchFamily="2" charset="0"/>
                <a:cs typeface="NikoshBAN" panose="02000000000000000000" pitchFamily="2" charset="0"/>
              </a:rPr>
              <a:t>স</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থ</a:t>
            </a:r>
            <a:r>
              <a:rPr lang="as-IN" sz="2500" b="1" dirty="0">
                <a:latin typeface="NikoshBAN" panose="02000000000000000000" pitchFamily="2" charset="0"/>
                <a:cs typeface="NikoshBAN" panose="02000000000000000000" pitchFamily="2" charset="0"/>
              </a:rPr>
              <a:t>ল</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ত</a:t>
            </a:r>
            <a:r>
              <a:rPr lang="en-US" sz="2500" b="1" dirty="0">
                <a:latin typeface="NikoshBAN" panose="02000000000000000000" pitchFamily="2" charset="0"/>
                <a:cs typeface="NikoshBAN" panose="02000000000000000000" pitchFamily="2" charset="0"/>
              </a:rPr>
              <a:t>ৈ</a:t>
            </a:r>
            <a:r>
              <a:rPr lang="as-IN" sz="2500" b="1" dirty="0">
                <a:latin typeface="NikoshBAN" panose="02000000000000000000" pitchFamily="2" charset="0"/>
                <a:cs typeface="NikoshBAN" panose="02000000000000000000" pitchFamily="2" charset="0"/>
              </a:rPr>
              <a:t>র</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ক</a:t>
            </a:r>
            <a:r>
              <a:rPr lang="en-US" sz="2500" b="1" dirty="0">
                <a:latin typeface="NikoshBAN" panose="02000000000000000000" pitchFamily="2" charset="0"/>
                <a:cs typeface="NikoshBAN" panose="02000000000000000000" pitchFamily="2" charset="0"/>
              </a:rPr>
              <a:t>র</a:t>
            </a:r>
            <a:r>
              <a:rPr lang="as-IN" sz="2500" b="1" dirty="0">
                <a:latin typeface="NikoshBAN" panose="02000000000000000000" pitchFamily="2" charset="0"/>
                <a:cs typeface="NikoshBAN" panose="02000000000000000000" pitchFamily="2" charset="0"/>
              </a:rPr>
              <a:t>ত</a:t>
            </a:r>
            <a:r>
              <a:rPr lang="en-US" sz="2500" b="1" dirty="0">
                <a:latin typeface="NikoshBAN" panose="02000000000000000000" pitchFamily="2" charset="0"/>
                <a:cs typeface="NikoshBAN" panose="02000000000000000000" pitchFamily="2" charset="0"/>
              </a:rPr>
              <a:t>ে </a:t>
            </a:r>
            <a:r>
              <a:rPr lang="as-IN" sz="2500" b="1" dirty="0">
                <a:latin typeface="NikoshBAN" panose="02000000000000000000" pitchFamily="2" charset="0"/>
                <a:cs typeface="NikoshBAN" panose="02000000000000000000" pitchFamily="2" charset="0"/>
              </a:rPr>
              <a:t>হ</a:t>
            </a:r>
            <a:r>
              <a:rPr lang="en-US" sz="2500" b="1" dirty="0">
                <a:latin typeface="NikoshBAN" panose="02000000000000000000" pitchFamily="2" charset="0"/>
                <a:cs typeface="NikoshBAN" panose="02000000000000000000" pitchFamily="2" charset="0"/>
              </a:rPr>
              <a:t>ব</a:t>
            </a:r>
            <a:r>
              <a:rPr lang="as-IN" sz="2500" b="1" dirty="0">
                <a:latin typeface="NikoshBAN" panose="02000000000000000000" pitchFamily="2" charset="0"/>
                <a:cs typeface="NikoshBAN" panose="02000000000000000000" pitchFamily="2" charset="0"/>
              </a:rPr>
              <a:t>ে</a:t>
            </a:r>
            <a:r>
              <a:rPr lang="en-US" sz="2500" b="1" dirty="0">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q"/>
            </a:pPr>
            <a:r>
              <a:rPr lang="en-US" sz="2500" b="1" dirty="0" err="1">
                <a:latin typeface="NikoshBAN" panose="02000000000000000000" pitchFamily="2" charset="0"/>
                <a:cs typeface="NikoshBAN" panose="02000000000000000000" pitchFamily="2" charset="0"/>
              </a:rPr>
              <a:t>চিংড়ি</a:t>
            </a:r>
            <a:r>
              <a:rPr lang="en-US" sz="2500" b="1" dirty="0">
                <a:latin typeface="NikoshBAN" panose="02000000000000000000" pitchFamily="2" charset="0"/>
                <a:cs typeface="NikoshBAN" panose="02000000000000000000" pitchFamily="2" charset="0"/>
              </a:rPr>
              <a:t> </a:t>
            </a:r>
            <a:r>
              <a:rPr lang="en-US" sz="2500" b="1" dirty="0" err="1">
                <a:latin typeface="NikoshBAN" panose="02000000000000000000" pitchFamily="2" charset="0"/>
                <a:cs typeface="NikoshBAN" panose="02000000000000000000" pitchFamily="2" charset="0"/>
              </a:rPr>
              <a:t>খোলস</a:t>
            </a:r>
            <a:r>
              <a:rPr lang="en-US" sz="2500" b="1" dirty="0">
                <a:latin typeface="NikoshBAN" panose="02000000000000000000" pitchFamily="2" charset="0"/>
                <a:cs typeface="NikoshBAN" panose="02000000000000000000" pitchFamily="2" charset="0"/>
              </a:rPr>
              <a:t> </a:t>
            </a:r>
            <a:r>
              <a:rPr lang="en-US" sz="2500" b="1" dirty="0" err="1">
                <a:latin typeface="NikoshBAN" panose="02000000000000000000" pitchFamily="2" charset="0"/>
                <a:cs typeface="NikoshBAN" panose="02000000000000000000" pitchFamily="2" charset="0"/>
              </a:rPr>
              <a:t>বদলের</a:t>
            </a:r>
            <a:r>
              <a:rPr lang="en-US" sz="2500" b="1" dirty="0">
                <a:latin typeface="NikoshBAN" panose="02000000000000000000" pitchFamily="2" charset="0"/>
                <a:cs typeface="NikoshBAN" panose="02000000000000000000" pitchFamily="2" charset="0"/>
              </a:rPr>
              <a:t> </a:t>
            </a:r>
            <a:r>
              <a:rPr lang="en-US" sz="2500" b="1" dirty="0" err="1">
                <a:latin typeface="NikoshBAN" panose="02000000000000000000" pitchFamily="2" charset="0"/>
                <a:cs typeface="NikoshBAN" panose="02000000000000000000" pitchFamily="2" charset="0"/>
              </a:rPr>
              <a:t>সময়</a:t>
            </a:r>
            <a:r>
              <a:rPr lang="en-US" sz="2500" b="1" dirty="0">
                <a:latin typeface="NikoshBAN" panose="02000000000000000000" pitchFamily="2" charset="0"/>
                <a:cs typeface="NikoshBAN" panose="02000000000000000000" pitchFamily="2" charset="0"/>
              </a:rPr>
              <a:t> </a:t>
            </a:r>
            <a:r>
              <a:rPr lang="en-US" sz="2500" b="1" dirty="0" err="1">
                <a:latin typeface="NikoshBAN" panose="02000000000000000000" pitchFamily="2" charset="0"/>
                <a:cs typeface="NikoshBAN" panose="02000000000000000000" pitchFamily="2" charset="0"/>
              </a:rPr>
              <a:t>নাজুক</a:t>
            </a:r>
            <a:r>
              <a:rPr lang="en-US" sz="2500" b="1" dirty="0">
                <a:latin typeface="NikoshBAN" panose="02000000000000000000" pitchFamily="2" charset="0"/>
                <a:cs typeface="NikoshBAN" panose="02000000000000000000" pitchFamily="2" charset="0"/>
              </a:rPr>
              <a:t> </a:t>
            </a:r>
            <a:r>
              <a:rPr lang="en-US" sz="2500" b="1" dirty="0" err="1">
                <a:latin typeface="NikoshBAN" panose="02000000000000000000" pitchFamily="2" charset="0"/>
                <a:cs typeface="NikoshBAN" panose="02000000000000000000" pitchFamily="2" charset="0"/>
              </a:rPr>
              <a:t>অবস্থায়</a:t>
            </a:r>
            <a:r>
              <a:rPr lang="en-US" sz="2500" b="1" dirty="0">
                <a:latin typeface="NikoshBAN" panose="02000000000000000000" pitchFamily="2" charset="0"/>
                <a:cs typeface="NikoshBAN" panose="02000000000000000000" pitchFamily="2" charset="0"/>
              </a:rPr>
              <a:t> </a:t>
            </a:r>
            <a:r>
              <a:rPr lang="en-US" sz="2500" b="1" dirty="0" err="1">
                <a:latin typeface="NikoshBAN" panose="02000000000000000000" pitchFamily="2" charset="0"/>
                <a:cs typeface="NikoshBAN" panose="02000000000000000000" pitchFamily="2" charset="0"/>
              </a:rPr>
              <a:t>আশ্রয়</a:t>
            </a:r>
            <a:r>
              <a:rPr lang="en-US" sz="2500" b="1" dirty="0">
                <a:latin typeface="NikoshBAN" panose="02000000000000000000" pitchFamily="2" charset="0"/>
                <a:cs typeface="NikoshBAN" panose="02000000000000000000" pitchFamily="2" charset="0"/>
              </a:rPr>
              <a:t> </a:t>
            </a:r>
            <a:r>
              <a:rPr lang="en-US" sz="2500" b="1" dirty="0" err="1">
                <a:latin typeface="NikoshBAN" panose="02000000000000000000" pitchFamily="2" charset="0"/>
                <a:cs typeface="NikoshBAN" panose="02000000000000000000" pitchFamily="2" charset="0"/>
              </a:rPr>
              <a:t>নিতে</a:t>
            </a:r>
            <a:r>
              <a:rPr lang="en-US" sz="2500" b="1" dirty="0">
                <a:latin typeface="NikoshBAN" panose="02000000000000000000" pitchFamily="2" charset="0"/>
                <a:cs typeface="NikoshBAN" panose="02000000000000000000" pitchFamily="2" charset="0"/>
              </a:rPr>
              <a:t> </a:t>
            </a:r>
            <a:r>
              <a:rPr lang="en-US" sz="2500" b="1" dirty="0" err="1">
                <a:latin typeface="NikoshBAN" panose="02000000000000000000" pitchFamily="2" charset="0"/>
                <a:cs typeface="NikoshBAN" panose="02000000000000000000" pitchFamily="2" charset="0"/>
              </a:rPr>
              <a:t>পারবে</a:t>
            </a:r>
            <a:r>
              <a:rPr lang="en-US" sz="25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019592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ppt_w</p:attrName>
                                        </p:attrNameLst>
                                      </p:cBhvr>
                                      <p:tavLst>
                                        <p:tav tm="0">
                                          <p:val>
                                            <p:strVal val="#ppt_w*0.70"/>
                                          </p:val>
                                        </p:tav>
                                        <p:tav tm="100000">
                                          <p:val>
                                            <p:strVal val="#ppt_w"/>
                                          </p:val>
                                        </p:tav>
                                      </p:tavLst>
                                    </p:anim>
                                    <p:anim calcmode="lin" valueType="num">
                                      <p:cBhvr>
                                        <p:cTn id="8" dur="2000" fill="hold"/>
                                        <p:tgtEl>
                                          <p:spTgt spid="41"/>
                                        </p:tgtEl>
                                        <p:attrNameLst>
                                          <p:attrName>ppt_h</p:attrName>
                                        </p:attrNameLst>
                                      </p:cBhvr>
                                      <p:tavLst>
                                        <p:tav tm="0">
                                          <p:val>
                                            <p:strVal val="#ppt_h"/>
                                          </p:val>
                                        </p:tav>
                                        <p:tav tm="100000">
                                          <p:val>
                                            <p:strVal val="#ppt_h"/>
                                          </p:val>
                                        </p:tav>
                                      </p:tavLst>
                                    </p:anim>
                                    <p:animEffect transition="in" filter="fade">
                                      <p:cBhvr>
                                        <p:cTn id="9" dur="2000"/>
                                        <p:tgtEl>
                                          <p:spTgt spid="41"/>
                                        </p:tgtEl>
                                      </p:cBhvr>
                                    </p:animEffect>
                                  </p:childTnLst>
                                </p:cTn>
                              </p:par>
                              <p:par>
                                <p:cTn id="10" presetID="55"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2000" fill="hold"/>
                                        <p:tgtEl>
                                          <p:spTgt spid="40"/>
                                        </p:tgtEl>
                                        <p:attrNameLst>
                                          <p:attrName>ppt_w</p:attrName>
                                        </p:attrNameLst>
                                      </p:cBhvr>
                                      <p:tavLst>
                                        <p:tav tm="0">
                                          <p:val>
                                            <p:strVal val="#ppt_w*0.70"/>
                                          </p:val>
                                        </p:tav>
                                        <p:tav tm="100000">
                                          <p:val>
                                            <p:strVal val="#ppt_w"/>
                                          </p:val>
                                        </p:tav>
                                      </p:tavLst>
                                    </p:anim>
                                    <p:anim calcmode="lin" valueType="num">
                                      <p:cBhvr>
                                        <p:cTn id="13" dur="2000" fill="hold"/>
                                        <p:tgtEl>
                                          <p:spTgt spid="40"/>
                                        </p:tgtEl>
                                        <p:attrNameLst>
                                          <p:attrName>ppt_h</p:attrName>
                                        </p:attrNameLst>
                                      </p:cBhvr>
                                      <p:tavLst>
                                        <p:tav tm="0">
                                          <p:val>
                                            <p:strVal val="#ppt_h"/>
                                          </p:val>
                                        </p:tav>
                                        <p:tav tm="100000">
                                          <p:val>
                                            <p:strVal val="#ppt_h"/>
                                          </p:val>
                                        </p:tav>
                                      </p:tavLst>
                                    </p:anim>
                                    <p:animEffect transition="in" filter="fade">
                                      <p:cBhvr>
                                        <p:cTn id="14" dur="20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wd">
                                    <p:tmPct val="10000"/>
                                  </p:iterate>
                                  <p:childTnLst>
                                    <p:set>
                                      <p:cBhvr>
                                        <p:cTn id="18" dur="1" fill="hold">
                                          <p:stCondLst>
                                            <p:cond delay="0"/>
                                          </p:stCondLst>
                                        </p:cTn>
                                        <p:tgtEl>
                                          <p:spTgt spid="42"/>
                                        </p:tgtEl>
                                        <p:attrNameLst>
                                          <p:attrName>style.visibility</p:attrName>
                                        </p:attrNameLst>
                                      </p:cBhvr>
                                      <p:to>
                                        <p:strVal val="visible"/>
                                      </p:to>
                                    </p:set>
                                    <p:anim calcmode="lin" valueType="num">
                                      <p:cBhvr>
                                        <p:cTn id="19" dur="1000" fill="hold"/>
                                        <p:tgtEl>
                                          <p:spTgt spid="42"/>
                                        </p:tgtEl>
                                        <p:attrNameLst>
                                          <p:attrName>ppt_w</p:attrName>
                                        </p:attrNameLst>
                                      </p:cBhvr>
                                      <p:tavLst>
                                        <p:tav tm="0">
                                          <p:val>
                                            <p:fltVal val="0"/>
                                          </p:val>
                                        </p:tav>
                                        <p:tav tm="100000">
                                          <p:val>
                                            <p:strVal val="#ppt_w"/>
                                          </p:val>
                                        </p:tav>
                                      </p:tavLst>
                                    </p:anim>
                                    <p:anim calcmode="lin" valueType="num">
                                      <p:cBhvr>
                                        <p:cTn id="20" dur="1000" fill="hold"/>
                                        <p:tgtEl>
                                          <p:spTgt spid="42"/>
                                        </p:tgtEl>
                                        <p:attrNameLst>
                                          <p:attrName>ppt_h</p:attrName>
                                        </p:attrNameLst>
                                      </p:cBhvr>
                                      <p:tavLst>
                                        <p:tav tm="0">
                                          <p:val>
                                            <p:fltVal val="0"/>
                                          </p:val>
                                        </p:tav>
                                        <p:tav tm="100000">
                                          <p:val>
                                            <p:strVal val="#ppt_h"/>
                                          </p:val>
                                        </p:tav>
                                      </p:tavLst>
                                    </p:anim>
                                    <p:animEffect transition="in" filter="fade">
                                      <p:cBhvr>
                                        <p:cTn id="2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29C93A-8461-4782-9C1E-937212C98655}"/>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615A0C95-51B9-41B6-9935-070B28AC85AB}"/>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A84CA026-53F2-439E-AD01-FBE75EA11B18}"/>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BE6C7B24-78BB-4751-BFE5-91196174488E}"/>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A5C6A537-D4D7-474F-A1CF-649D958EC343}"/>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0F40760A-1AB3-4B5F-8624-9EF8E01DCCD2}"/>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ectangle: Diagonal Corners Snipped 7">
            <a:extLst>
              <a:ext uri="{FF2B5EF4-FFF2-40B4-BE49-F238E27FC236}">
                <a16:creationId xmlns:a16="http://schemas.microsoft.com/office/drawing/2014/main" id="{7DDB8902-49D7-46A8-96ED-F443D13D5A5E}"/>
              </a:ext>
            </a:extLst>
          </p:cNvPr>
          <p:cNvSpPr/>
          <p:nvPr/>
        </p:nvSpPr>
        <p:spPr>
          <a:xfrm>
            <a:off x="3288323" y="385062"/>
            <a:ext cx="3938954" cy="526393"/>
          </a:xfrm>
          <a:prstGeom prst="snip2Diag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ysClr val="windowText" lastClr="000000"/>
                </a:solidFill>
                <a:latin typeface="NikoshBAN" panose="02000000000000000000" pitchFamily="2" charset="0"/>
                <a:cs typeface="NikoshBAN" panose="02000000000000000000" pitchFamily="2" charset="0"/>
              </a:rPr>
              <a:t>ধ</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ন</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র </a:t>
            </a:r>
            <a:r>
              <a:rPr lang="as-IN" sz="3600" b="1" dirty="0">
                <a:solidFill>
                  <a:sysClr val="windowText" lastClr="000000"/>
                </a:solidFill>
                <a:latin typeface="NikoshBAN" panose="02000000000000000000" pitchFamily="2" charset="0"/>
                <a:cs typeface="NikoshBAN" panose="02000000000000000000" pitchFamily="2" charset="0"/>
              </a:rPr>
              <a:t>জ</a:t>
            </a:r>
            <a:r>
              <a:rPr lang="en-US" sz="3600" b="1" dirty="0">
                <a:solidFill>
                  <a:sysClr val="windowText" lastClr="000000"/>
                </a:solidFill>
                <a:latin typeface="NikoshBAN" panose="02000000000000000000" pitchFamily="2" charset="0"/>
                <a:cs typeface="NikoshBAN" panose="02000000000000000000" pitchFamily="2" charset="0"/>
              </a:rPr>
              <a:t>ম</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ত</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র</a:t>
            </a:r>
            <a:r>
              <a:rPr lang="en-US" sz="3600" b="1" dirty="0">
                <a:solidFill>
                  <a:sysClr val="windowText" lastClr="000000"/>
                </a:solidFill>
                <a:latin typeface="NikoshBAN" panose="02000000000000000000" pitchFamily="2" charset="0"/>
                <a:cs typeface="NikoshBAN" panose="02000000000000000000" pitchFamily="2" charset="0"/>
              </a:rPr>
              <a:t>ি</a:t>
            </a:r>
          </a:p>
        </p:txBody>
      </p:sp>
      <p:pic>
        <p:nvPicPr>
          <p:cNvPr id="9" name="Picture 8">
            <a:extLst>
              <a:ext uri="{FF2B5EF4-FFF2-40B4-BE49-F238E27FC236}">
                <a16:creationId xmlns:a16="http://schemas.microsoft.com/office/drawing/2014/main" id="{203FA35C-DC50-451B-AEF6-C78E23827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639" y="1702192"/>
            <a:ext cx="3775330" cy="2443571"/>
          </a:xfrm>
          <a:prstGeom prst="roundRect">
            <a:avLst>
              <a:gd name="adj" fmla="val 16667"/>
            </a:avLst>
          </a:prstGeom>
          <a:ln>
            <a:solidFill>
              <a:schemeClr val="accent1">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sasa.jpg">
            <a:extLst>
              <a:ext uri="{FF2B5EF4-FFF2-40B4-BE49-F238E27FC236}">
                <a16:creationId xmlns:a16="http://schemas.microsoft.com/office/drawing/2014/main" id="{9BAC861C-266E-4D99-93ED-3583F4936A3C}"/>
              </a:ext>
            </a:extLst>
          </p:cNvPr>
          <p:cNvPicPr>
            <a:picLocks noChangeAspect="1"/>
          </p:cNvPicPr>
          <p:nvPr/>
        </p:nvPicPr>
        <p:blipFill>
          <a:blip r:embed="rId4" cstate="print"/>
          <a:stretch>
            <a:fillRect/>
          </a:stretch>
        </p:blipFill>
        <p:spPr>
          <a:xfrm>
            <a:off x="1070991" y="1702191"/>
            <a:ext cx="3722398" cy="2443571"/>
          </a:xfrm>
          <a:prstGeom prst="roundRect">
            <a:avLst>
              <a:gd name="adj" fmla="val 16667"/>
            </a:avLst>
          </a:prstGeom>
          <a:ln>
            <a:solidFill>
              <a:schemeClr val="accent1">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C253091E-EF43-4E7B-BDF4-06C02B588C40}"/>
              </a:ext>
            </a:extLst>
          </p:cNvPr>
          <p:cNvSpPr/>
          <p:nvPr/>
        </p:nvSpPr>
        <p:spPr>
          <a:xfrm>
            <a:off x="196296" y="4742494"/>
            <a:ext cx="10119006" cy="1569660"/>
          </a:xfrm>
          <a:prstGeom prst="rect">
            <a:avLst/>
          </a:prstGeom>
        </p:spPr>
        <p:txBody>
          <a:bodyPr wrap="square">
            <a:spAutoFit/>
          </a:bodyPr>
          <a:lstStyle/>
          <a:p>
            <a:pPr marL="457200" indent="-457200" algn="ctr">
              <a:buFont typeface="Wingdings" panose="05000000000000000000" pitchFamily="2" charset="2"/>
              <a:buChar char="q"/>
            </a:pPr>
            <a:r>
              <a:rPr lang="as-IN" sz="3200" dirty="0">
                <a:latin typeface="NikoshBAN" panose="02000000000000000000" pitchFamily="2" charset="0"/>
                <a:cs typeface="NikoshBAN" panose="02000000000000000000" pitchFamily="2" charset="0"/>
              </a:rPr>
              <a:t>জমিতে প্রয়োজনমতো পানি দিয়ে ৩-৪টি চাষ ও মই দিয়ে মাটি থকথকে কাদাময় করতে হবে। জমি মই দিয়ে সমতল করতে হবে। ময়লা আবর্জনা আগাছা পরিষ্কার করতে হবে।</a:t>
            </a:r>
            <a:endParaRPr lang="en-US" sz="3200" dirty="0">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533633AA-09AF-4EAC-BA08-3F975D037479}"/>
              </a:ext>
            </a:extLst>
          </p:cNvPr>
          <p:cNvSpPr/>
          <p:nvPr/>
        </p:nvSpPr>
        <p:spPr>
          <a:xfrm>
            <a:off x="4207654" y="311470"/>
            <a:ext cx="1845377" cy="646331"/>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4"/>
          </a:fillRef>
          <a:effectRef idx="1">
            <a:schemeClr val="accent4"/>
          </a:effectRef>
          <a:fontRef idx="minor">
            <a:schemeClr val="lt1"/>
          </a:fontRef>
        </p:style>
        <p:txBody>
          <a:bodyPr wrap="none">
            <a:spAutoFit/>
          </a:bodyPr>
          <a:lstStyle/>
          <a:p>
            <a:pPr algn="ctr"/>
            <a:r>
              <a:rPr lang="as-IN" sz="3600" b="1" dirty="0">
                <a:solidFill>
                  <a:sysClr val="windowText" lastClr="000000"/>
                </a:solidFill>
                <a:latin typeface="NikoshBAN" panose="02000000000000000000" pitchFamily="2" charset="0"/>
                <a:cs typeface="NikoshBAN" panose="02000000000000000000" pitchFamily="2" charset="0"/>
              </a:rPr>
              <a:t>সার প্রয়োগ </a:t>
            </a:r>
            <a:endParaRPr lang="en-US" sz="3600" dirty="0">
              <a:solidFill>
                <a:sysClr val="windowText" lastClr="000000"/>
              </a:solidFill>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274081BF-84BC-4EBA-8B03-AD9A02897378}"/>
              </a:ext>
            </a:extLst>
          </p:cNvPr>
          <p:cNvSpPr/>
          <p:nvPr/>
        </p:nvSpPr>
        <p:spPr>
          <a:xfrm>
            <a:off x="196296" y="5159025"/>
            <a:ext cx="10269415" cy="954107"/>
          </a:xfrm>
          <a:prstGeom prst="rect">
            <a:avLst/>
          </a:prstGeom>
        </p:spPr>
        <p:txBody>
          <a:bodyPr wrap="square">
            <a:spAutoFit/>
          </a:bodyPr>
          <a:lstStyle/>
          <a:p>
            <a:pPr marL="457200" indent="-457200" algn="ctr">
              <a:buFont typeface="Wingdings" panose="05000000000000000000" pitchFamily="2" charset="2"/>
              <a:buChar char="Ø"/>
            </a:pPr>
            <a:r>
              <a:rPr lang="as-IN" sz="2800" dirty="0">
                <a:latin typeface="NikoshBAN" panose="02000000000000000000" pitchFamily="2" charset="0"/>
                <a:cs typeface="NikoshBAN" panose="02000000000000000000" pitchFamily="2" charset="0"/>
              </a:rPr>
              <a:t>সারের পরিমাণ ধানের জাতের ওপর নির্ভরশীল। উফশী জাতে যে পরিমাণ সার দিতে হয় গলদা চাষের জন্য এর চেয়ে ১৫% বেশি সার দিলে ভালো হয়।</a:t>
            </a:r>
            <a:endParaRPr lang="en-US" sz="2800" dirty="0">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8A37E00D-68EA-4255-93FF-4F32999E7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003" y="1462452"/>
            <a:ext cx="4960678" cy="3150138"/>
          </a:xfrm>
          <a:prstGeom prst="rect">
            <a:avLst/>
          </a:prstGeom>
          <a:ln w="88900" cap="sq" cmpd="thickThin">
            <a:solidFill>
              <a:srgbClr val="00B0F0"/>
            </a:solidFill>
            <a:prstDash val="solid"/>
            <a:miter lim="800000"/>
          </a:ln>
          <a:effectLst>
            <a:innerShdw blurRad="76200">
              <a:srgbClr val="000000"/>
            </a:innerShdw>
          </a:effectLst>
        </p:spPr>
      </p:pic>
      <p:graphicFrame>
        <p:nvGraphicFramePr>
          <p:cNvPr id="16" name="Table 13">
            <a:extLst>
              <a:ext uri="{FF2B5EF4-FFF2-40B4-BE49-F238E27FC236}">
                <a16:creationId xmlns:a16="http://schemas.microsoft.com/office/drawing/2014/main" id="{DEF70BDB-4F24-4492-BD45-E1C5525C2383}"/>
              </a:ext>
            </a:extLst>
          </p:cNvPr>
          <p:cNvGraphicFramePr>
            <a:graphicFrameLocks noGrp="1"/>
          </p:cNvGraphicFramePr>
          <p:nvPr>
            <p:extLst>
              <p:ext uri="{D42A27DB-BD31-4B8C-83A1-F6EECF244321}">
                <p14:modId xmlns:p14="http://schemas.microsoft.com/office/powerpoint/2010/main" val="2854180594"/>
              </p:ext>
            </p:extLst>
          </p:nvPr>
        </p:nvGraphicFramePr>
        <p:xfrm>
          <a:off x="309489" y="1883508"/>
          <a:ext cx="9819250" cy="2885441"/>
        </p:xfrm>
        <a:graphic>
          <a:graphicData uri="http://schemas.openxmlformats.org/drawingml/2006/table">
            <a:tbl>
              <a:tblPr firstRow="1" bandRow="1">
                <a:tableStyleId>{00A15C55-8517-42AA-B614-E9B94910E393}</a:tableStyleId>
              </a:tblPr>
              <a:tblGrid>
                <a:gridCol w="1963850">
                  <a:extLst>
                    <a:ext uri="{9D8B030D-6E8A-4147-A177-3AD203B41FA5}">
                      <a16:colId xmlns:a16="http://schemas.microsoft.com/office/drawing/2014/main" val="2225543543"/>
                    </a:ext>
                  </a:extLst>
                </a:gridCol>
                <a:gridCol w="1963850">
                  <a:extLst>
                    <a:ext uri="{9D8B030D-6E8A-4147-A177-3AD203B41FA5}">
                      <a16:colId xmlns:a16="http://schemas.microsoft.com/office/drawing/2014/main" val="428851583"/>
                    </a:ext>
                  </a:extLst>
                </a:gridCol>
                <a:gridCol w="1963850">
                  <a:extLst>
                    <a:ext uri="{9D8B030D-6E8A-4147-A177-3AD203B41FA5}">
                      <a16:colId xmlns:a16="http://schemas.microsoft.com/office/drawing/2014/main" val="3406778290"/>
                    </a:ext>
                  </a:extLst>
                </a:gridCol>
                <a:gridCol w="1963850">
                  <a:extLst>
                    <a:ext uri="{9D8B030D-6E8A-4147-A177-3AD203B41FA5}">
                      <a16:colId xmlns:a16="http://schemas.microsoft.com/office/drawing/2014/main" val="621005368"/>
                    </a:ext>
                  </a:extLst>
                </a:gridCol>
                <a:gridCol w="1963850">
                  <a:extLst>
                    <a:ext uri="{9D8B030D-6E8A-4147-A177-3AD203B41FA5}">
                      <a16:colId xmlns:a16="http://schemas.microsoft.com/office/drawing/2014/main" val="3161912261"/>
                    </a:ext>
                  </a:extLst>
                </a:gridCol>
              </a:tblGrid>
              <a:tr h="816313">
                <a:tc>
                  <a:txBody>
                    <a:bodyPr/>
                    <a:lstStyle/>
                    <a:p>
                      <a:pPr algn="ctr"/>
                      <a:r>
                        <a:rPr lang="as-IN" sz="2800" dirty="0">
                          <a:effectLst/>
                          <a:latin typeface="NikoshBAN" panose="02000000000000000000" pitchFamily="2" charset="0"/>
                          <a:cs typeface="NikoshBAN" panose="02000000000000000000" pitchFamily="2" charset="0"/>
                        </a:rPr>
                        <a:t>সারের নাম</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অনুমোদিত মাত্রা</a:t>
                      </a:r>
                    </a:p>
                  </a:txBody>
                  <a:tcPr marL="0" marR="0" marT="0" marB="0" anchor="ctr">
                    <a:cell3D prstMaterial="dkEdge">
                      <a:bevel/>
                      <a:lightRig rig="flood" dir="t"/>
                    </a:cell3D>
                  </a:tcPr>
                </a:tc>
                <a:tc>
                  <a:txBody>
                    <a:bodyPr/>
                    <a:lstStyle/>
                    <a:p>
                      <a:pPr algn="ctr"/>
                      <a:r>
                        <a:rPr lang="as-IN" sz="2800" dirty="0">
                          <a:effectLst/>
                          <a:latin typeface="NikoshBAN" panose="02000000000000000000" pitchFamily="2" charset="0"/>
                          <a:cs typeface="NikoshBAN" panose="02000000000000000000" pitchFamily="2" charset="0"/>
                        </a:rPr>
                        <a:t>১৫% বাড়তি</a:t>
                      </a:r>
                    </a:p>
                  </a:txBody>
                  <a:tcPr marL="0" marR="0" marT="0" marB="0" anchor="ctr">
                    <a:cell3D prstMaterial="dkEdge">
                      <a:bevel/>
                      <a:lightRig rig="flood" dir="t"/>
                    </a:cell3D>
                  </a:tcPr>
                </a:tc>
                <a:tc>
                  <a:txBody>
                    <a:bodyPr/>
                    <a:lstStyle/>
                    <a:p>
                      <a:pPr algn="ctr"/>
                      <a:r>
                        <a:rPr lang="as-IN" sz="2800" dirty="0">
                          <a:effectLst/>
                          <a:latin typeface="NikoshBAN" panose="02000000000000000000" pitchFamily="2" charset="0"/>
                          <a:cs typeface="NikoshBAN" panose="02000000000000000000" pitchFamily="2" charset="0"/>
                        </a:rPr>
                        <a:t>মোট পরিমাণ</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প্রয়োগ সময়</a:t>
                      </a:r>
                    </a:p>
                  </a:txBody>
                  <a:tcPr marL="0" marR="0" marT="0" marB="0" anchor="ctr">
                    <a:cell3D prstMaterial="dkEdge">
                      <a:bevel/>
                      <a:lightRig rig="flood" dir="t"/>
                    </a:cell3D>
                  </a:tcPr>
                </a:tc>
                <a:extLst>
                  <a:ext uri="{0D108BD9-81ED-4DB2-BD59-A6C34878D82A}">
                    <a16:rowId xmlns:a16="http://schemas.microsoft.com/office/drawing/2014/main" val="1337366025"/>
                  </a:ext>
                </a:extLst>
              </a:tr>
              <a:tr h="517282">
                <a:tc>
                  <a:txBody>
                    <a:bodyPr/>
                    <a:lstStyle/>
                    <a:p>
                      <a:pPr algn="ctr"/>
                      <a:r>
                        <a:rPr lang="as-IN" sz="2800">
                          <a:effectLst/>
                          <a:latin typeface="NikoshBAN" panose="02000000000000000000" pitchFamily="2" charset="0"/>
                          <a:cs typeface="NikoshBAN" panose="02000000000000000000" pitchFamily="2" charset="0"/>
                        </a:rPr>
                        <a:t>ইউরিয়া</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২০০</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৩০</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২৩০</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তিন কিস্তিতে</a:t>
                      </a:r>
                    </a:p>
                  </a:txBody>
                  <a:tcPr marL="0" marR="0" marT="0" marB="0" anchor="ctr">
                    <a:cell3D prstMaterial="dkEdge">
                      <a:bevel/>
                      <a:lightRig rig="flood" dir="t"/>
                    </a:cell3D>
                  </a:tcPr>
                </a:tc>
                <a:extLst>
                  <a:ext uri="{0D108BD9-81ED-4DB2-BD59-A6C34878D82A}">
                    <a16:rowId xmlns:a16="http://schemas.microsoft.com/office/drawing/2014/main" val="2519095536"/>
                  </a:ext>
                </a:extLst>
              </a:tr>
              <a:tr h="517282">
                <a:tc>
                  <a:txBody>
                    <a:bodyPr/>
                    <a:lstStyle/>
                    <a:p>
                      <a:pPr algn="ctr"/>
                      <a:r>
                        <a:rPr lang="as-IN" sz="2800">
                          <a:effectLst/>
                          <a:latin typeface="NikoshBAN" panose="02000000000000000000" pitchFamily="2" charset="0"/>
                          <a:cs typeface="NikoshBAN" panose="02000000000000000000" pitchFamily="2" charset="0"/>
                        </a:rPr>
                        <a:t>টিএসপি</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১২০</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১৮</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১৩৮</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শেষ চাষ</a:t>
                      </a:r>
                    </a:p>
                  </a:txBody>
                  <a:tcPr marL="0" marR="0" marT="0" marB="0" anchor="ctr">
                    <a:cell3D prstMaterial="dkEdge">
                      <a:bevel/>
                      <a:lightRig rig="flood" dir="t"/>
                    </a:cell3D>
                  </a:tcPr>
                </a:tc>
                <a:extLst>
                  <a:ext uri="{0D108BD9-81ED-4DB2-BD59-A6C34878D82A}">
                    <a16:rowId xmlns:a16="http://schemas.microsoft.com/office/drawing/2014/main" val="4097664195"/>
                  </a:ext>
                </a:extLst>
              </a:tr>
              <a:tr h="517282">
                <a:tc>
                  <a:txBody>
                    <a:bodyPr/>
                    <a:lstStyle/>
                    <a:p>
                      <a:pPr algn="ctr"/>
                      <a:r>
                        <a:rPr lang="as-IN" sz="2800">
                          <a:effectLst/>
                          <a:latin typeface="NikoshBAN" panose="02000000000000000000" pitchFamily="2" charset="0"/>
                          <a:cs typeface="NikoshBAN" panose="02000000000000000000" pitchFamily="2" charset="0"/>
                        </a:rPr>
                        <a:t>এমওপি</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৮০</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১২</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৯২</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শেষ চাষ</a:t>
                      </a:r>
                    </a:p>
                  </a:txBody>
                  <a:tcPr marL="0" marR="0" marT="0" marB="0" anchor="ctr">
                    <a:cell3D prstMaterial="dkEdge">
                      <a:bevel/>
                      <a:lightRig rig="flood" dir="t"/>
                    </a:cell3D>
                  </a:tcPr>
                </a:tc>
                <a:extLst>
                  <a:ext uri="{0D108BD9-81ED-4DB2-BD59-A6C34878D82A}">
                    <a16:rowId xmlns:a16="http://schemas.microsoft.com/office/drawing/2014/main" val="13069282"/>
                  </a:ext>
                </a:extLst>
              </a:tr>
              <a:tr h="517282">
                <a:tc>
                  <a:txBody>
                    <a:bodyPr/>
                    <a:lstStyle/>
                    <a:p>
                      <a:pPr algn="ctr"/>
                      <a:r>
                        <a:rPr lang="as-IN" sz="2800">
                          <a:effectLst/>
                          <a:latin typeface="NikoshBAN" panose="02000000000000000000" pitchFamily="2" charset="0"/>
                          <a:cs typeface="NikoshBAN" panose="02000000000000000000" pitchFamily="2" charset="0"/>
                        </a:rPr>
                        <a:t>জিপসাম</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৬০</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৯</a:t>
                      </a:r>
                    </a:p>
                  </a:txBody>
                  <a:tcPr marL="0" marR="0" marT="0" marB="0" anchor="ctr">
                    <a:cell3D prstMaterial="dkEdge">
                      <a:bevel/>
                      <a:lightRig rig="flood" dir="t"/>
                    </a:cell3D>
                  </a:tcPr>
                </a:tc>
                <a:tc>
                  <a:txBody>
                    <a:bodyPr/>
                    <a:lstStyle/>
                    <a:p>
                      <a:pPr algn="ctr"/>
                      <a:r>
                        <a:rPr lang="as-IN" sz="2800">
                          <a:effectLst/>
                          <a:latin typeface="NikoshBAN" panose="02000000000000000000" pitchFamily="2" charset="0"/>
                          <a:cs typeface="NikoshBAN" panose="02000000000000000000" pitchFamily="2" charset="0"/>
                        </a:rPr>
                        <a:t>৬৯</a:t>
                      </a:r>
                    </a:p>
                  </a:txBody>
                  <a:tcPr marL="0" marR="0" marT="0" marB="0" anchor="ctr">
                    <a:cell3D prstMaterial="dkEdge">
                      <a:bevel/>
                      <a:lightRig rig="flood" dir="t"/>
                    </a:cell3D>
                  </a:tcPr>
                </a:tc>
                <a:tc>
                  <a:txBody>
                    <a:bodyPr/>
                    <a:lstStyle/>
                    <a:p>
                      <a:pPr algn="ctr"/>
                      <a:r>
                        <a:rPr lang="as-IN" sz="2800" dirty="0">
                          <a:effectLst/>
                          <a:latin typeface="NikoshBAN" panose="02000000000000000000" pitchFamily="2" charset="0"/>
                          <a:cs typeface="NikoshBAN" panose="02000000000000000000" pitchFamily="2" charset="0"/>
                        </a:rPr>
                        <a:t>শেষ চাষ</a:t>
                      </a:r>
                    </a:p>
                  </a:txBody>
                  <a:tcPr marL="0" marR="0" marT="0" marB="0" anchor="ctr">
                    <a:cell3D prstMaterial="dkEdge">
                      <a:bevel/>
                      <a:lightRig rig="flood" dir="t"/>
                    </a:cell3D>
                  </a:tcPr>
                </a:tc>
                <a:extLst>
                  <a:ext uri="{0D108BD9-81ED-4DB2-BD59-A6C34878D82A}">
                    <a16:rowId xmlns:a16="http://schemas.microsoft.com/office/drawing/2014/main" val="1744113298"/>
                  </a:ext>
                </a:extLst>
              </a:tr>
            </a:tbl>
          </a:graphicData>
        </a:graphic>
      </p:graphicFrame>
      <p:sp>
        <p:nvSpPr>
          <p:cNvPr id="17" name="Rectangle 16">
            <a:extLst>
              <a:ext uri="{FF2B5EF4-FFF2-40B4-BE49-F238E27FC236}">
                <a16:creationId xmlns:a16="http://schemas.microsoft.com/office/drawing/2014/main" id="{CF418A18-285B-46A5-881B-1D5F12E5D488}"/>
              </a:ext>
            </a:extLst>
          </p:cNvPr>
          <p:cNvSpPr/>
          <p:nvPr/>
        </p:nvSpPr>
        <p:spPr>
          <a:xfrm>
            <a:off x="211269" y="5161672"/>
            <a:ext cx="9917470" cy="1384995"/>
          </a:xfrm>
          <a:prstGeom prst="rect">
            <a:avLst/>
          </a:prstGeom>
        </p:spPr>
        <p:txBody>
          <a:bodyPr wrap="square">
            <a:spAutoFit/>
          </a:bodyPr>
          <a:lstStyle/>
          <a:p>
            <a:pPr marL="457200" indent="-457200" algn="ctr">
              <a:buFont typeface="Wingdings" panose="05000000000000000000" pitchFamily="2" charset="2"/>
              <a:buChar char="Ø"/>
            </a:pPr>
            <a:r>
              <a:rPr lang="as-IN" sz="2800" dirty="0">
                <a:latin typeface="NikoshBAN" panose="02000000000000000000" pitchFamily="2" charset="0"/>
                <a:cs typeface="NikoshBAN" panose="02000000000000000000" pitchFamily="2" charset="0"/>
              </a:rPr>
              <a:t> ইউরিয়া ছাড়া অন্য সব সার সম্পূর্ণ জমি তৈরির শেষ চাষের সময় মাটিতে মিশিয়ে দিতে হয়। ইউরিয়া সমান তিনভাগ করে ধান রোপণের ১৫, ৩০ ও ৫৫ দিন পর ছিটিয়ে দিতে হবে। উপরিপ্রয়োগের সময় চিংড়িগুলো গর্ত ও নালায় নিয়ে যাওয়া প্রয়োজন।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21895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xit" presetSubtype="0" fill="hold" nodeType="clickEffect">
                                  <p:stCondLst>
                                    <p:cond delay="0"/>
                                  </p:stCondLst>
                                  <p:childTnLst>
                                    <p:anim calcmode="lin" valueType="num">
                                      <p:cBhvr>
                                        <p:cTn id="28" dur="1000"/>
                                        <p:tgtEl>
                                          <p:spTgt spid="10"/>
                                        </p:tgtEl>
                                        <p:attrNameLst>
                                          <p:attrName>ppt_w</p:attrName>
                                        </p:attrNameLst>
                                      </p:cBhvr>
                                      <p:tavLst>
                                        <p:tav tm="0">
                                          <p:val>
                                            <p:strVal val="ppt_w"/>
                                          </p:val>
                                        </p:tav>
                                        <p:tav tm="100000">
                                          <p:val>
                                            <p:strVal val="ppt_w*0.70"/>
                                          </p:val>
                                        </p:tav>
                                      </p:tavLst>
                                    </p:anim>
                                    <p:anim calcmode="lin" valueType="num">
                                      <p:cBhvr>
                                        <p:cTn id="29" dur="1000"/>
                                        <p:tgtEl>
                                          <p:spTgt spid="10"/>
                                        </p:tgtEl>
                                        <p:attrNameLst>
                                          <p:attrName>ppt_h</p:attrName>
                                        </p:attrNameLst>
                                      </p:cBhvr>
                                      <p:tavLst>
                                        <p:tav tm="0">
                                          <p:val>
                                            <p:strVal val="ppt_h"/>
                                          </p:val>
                                        </p:tav>
                                        <p:tav tm="100000">
                                          <p:val>
                                            <p:strVal val="ppt_h"/>
                                          </p:val>
                                        </p:tav>
                                      </p:tavLst>
                                    </p:anim>
                                    <p:animEffect transition="out" filter="fade">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par>
                                <p:cTn id="32" presetID="55" presetClass="exit" presetSubtype="0" fill="hold" nodeType="withEffect">
                                  <p:stCondLst>
                                    <p:cond delay="0"/>
                                  </p:stCondLst>
                                  <p:childTnLst>
                                    <p:anim calcmode="lin" valueType="num">
                                      <p:cBhvr>
                                        <p:cTn id="33" dur="1000"/>
                                        <p:tgtEl>
                                          <p:spTgt spid="9"/>
                                        </p:tgtEl>
                                        <p:attrNameLst>
                                          <p:attrName>ppt_w</p:attrName>
                                        </p:attrNameLst>
                                      </p:cBhvr>
                                      <p:tavLst>
                                        <p:tav tm="0">
                                          <p:val>
                                            <p:strVal val="ppt_w"/>
                                          </p:val>
                                        </p:tav>
                                        <p:tav tm="100000">
                                          <p:val>
                                            <p:strVal val="ppt_w*0.70"/>
                                          </p:val>
                                        </p:tav>
                                      </p:tavLst>
                                    </p:anim>
                                    <p:anim calcmode="lin" valueType="num">
                                      <p:cBhvr>
                                        <p:cTn id="34" dur="1000"/>
                                        <p:tgtEl>
                                          <p:spTgt spid="9"/>
                                        </p:tgtEl>
                                        <p:attrNameLst>
                                          <p:attrName>ppt_h</p:attrName>
                                        </p:attrNameLst>
                                      </p:cBhvr>
                                      <p:tavLst>
                                        <p:tav tm="0">
                                          <p:val>
                                            <p:strVal val="ppt_h"/>
                                          </p:val>
                                        </p:tav>
                                        <p:tav tm="100000">
                                          <p:val>
                                            <p:strVal val="ppt_h"/>
                                          </p:val>
                                        </p:tav>
                                      </p:tavLst>
                                    </p:anim>
                                    <p:animEffect transition="out" filter="fade">
                                      <p:cBhvr>
                                        <p:cTn id="35" dur="1000"/>
                                        <p:tgtEl>
                                          <p:spTgt spid="9"/>
                                        </p:tgtEl>
                                      </p:cBhvr>
                                    </p:animEffect>
                                    <p:set>
                                      <p:cBhvr>
                                        <p:cTn id="36" dur="1" fill="hold">
                                          <p:stCondLst>
                                            <p:cond delay="999"/>
                                          </p:stCondLst>
                                        </p:cTn>
                                        <p:tgtEl>
                                          <p:spTgt spid="9"/>
                                        </p:tgtEl>
                                        <p:attrNameLst>
                                          <p:attrName>style.visibility</p:attrName>
                                        </p:attrNameLst>
                                      </p:cBhvr>
                                      <p:to>
                                        <p:strVal val="hidden"/>
                                      </p:to>
                                    </p:set>
                                  </p:childTnLst>
                                </p:cTn>
                              </p:par>
                              <p:par>
                                <p:cTn id="37" presetID="55" presetClass="exit" presetSubtype="0" fill="hold" grpId="1" nodeType="withEffect">
                                  <p:stCondLst>
                                    <p:cond delay="0"/>
                                  </p:stCondLst>
                                  <p:childTnLst>
                                    <p:anim calcmode="lin" valueType="num">
                                      <p:cBhvr>
                                        <p:cTn id="38" dur="1000"/>
                                        <p:tgtEl>
                                          <p:spTgt spid="8"/>
                                        </p:tgtEl>
                                        <p:attrNameLst>
                                          <p:attrName>ppt_w</p:attrName>
                                        </p:attrNameLst>
                                      </p:cBhvr>
                                      <p:tavLst>
                                        <p:tav tm="0">
                                          <p:val>
                                            <p:strVal val="ppt_w"/>
                                          </p:val>
                                        </p:tav>
                                        <p:tav tm="100000">
                                          <p:val>
                                            <p:strVal val="ppt_w*0.70"/>
                                          </p:val>
                                        </p:tav>
                                      </p:tavLst>
                                    </p:anim>
                                    <p:anim calcmode="lin" valueType="num">
                                      <p:cBhvr>
                                        <p:cTn id="39" dur="1000"/>
                                        <p:tgtEl>
                                          <p:spTgt spid="8"/>
                                        </p:tgtEl>
                                        <p:attrNameLst>
                                          <p:attrName>ppt_h</p:attrName>
                                        </p:attrNameLst>
                                      </p:cBhvr>
                                      <p:tavLst>
                                        <p:tav tm="0">
                                          <p:val>
                                            <p:strVal val="ppt_h"/>
                                          </p:val>
                                        </p:tav>
                                        <p:tav tm="100000">
                                          <p:val>
                                            <p:strVal val="ppt_h"/>
                                          </p:val>
                                        </p:tav>
                                      </p:tavLst>
                                    </p:anim>
                                    <p:animEffect transition="out" filter="fade">
                                      <p:cBhvr>
                                        <p:cTn id="40" dur="1000"/>
                                        <p:tgtEl>
                                          <p:spTgt spid="8"/>
                                        </p:tgtEl>
                                      </p:cBhvr>
                                    </p:animEffect>
                                    <p:set>
                                      <p:cBhvr>
                                        <p:cTn id="41" dur="1" fill="hold">
                                          <p:stCondLst>
                                            <p:cond delay="999"/>
                                          </p:stCondLst>
                                        </p:cTn>
                                        <p:tgtEl>
                                          <p:spTgt spid="8"/>
                                        </p:tgtEl>
                                        <p:attrNameLst>
                                          <p:attrName>style.visibility</p:attrName>
                                        </p:attrNameLst>
                                      </p:cBhvr>
                                      <p:to>
                                        <p:strVal val="hidden"/>
                                      </p:to>
                                    </p:set>
                                  </p:childTnLst>
                                </p:cTn>
                              </p:par>
                              <p:par>
                                <p:cTn id="42" presetID="55" presetClass="exit" presetSubtype="0" fill="hold" grpId="1" nodeType="withEffect">
                                  <p:stCondLst>
                                    <p:cond delay="0"/>
                                  </p:stCondLst>
                                  <p:childTnLst>
                                    <p:anim calcmode="lin" valueType="num">
                                      <p:cBhvr>
                                        <p:cTn id="43" dur="1000"/>
                                        <p:tgtEl>
                                          <p:spTgt spid="12"/>
                                        </p:tgtEl>
                                        <p:attrNameLst>
                                          <p:attrName>ppt_w</p:attrName>
                                        </p:attrNameLst>
                                      </p:cBhvr>
                                      <p:tavLst>
                                        <p:tav tm="0">
                                          <p:val>
                                            <p:strVal val="ppt_w"/>
                                          </p:val>
                                        </p:tav>
                                        <p:tav tm="100000">
                                          <p:val>
                                            <p:strVal val="ppt_w*0.70"/>
                                          </p:val>
                                        </p:tav>
                                      </p:tavLst>
                                    </p:anim>
                                    <p:anim calcmode="lin" valueType="num">
                                      <p:cBhvr>
                                        <p:cTn id="44" dur="1000"/>
                                        <p:tgtEl>
                                          <p:spTgt spid="12"/>
                                        </p:tgtEl>
                                        <p:attrNameLst>
                                          <p:attrName>ppt_h</p:attrName>
                                        </p:attrNameLst>
                                      </p:cBhvr>
                                      <p:tavLst>
                                        <p:tav tm="0">
                                          <p:val>
                                            <p:strVal val="ppt_h"/>
                                          </p:val>
                                        </p:tav>
                                        <p:tav tm="100000">
                                          <p:val>
                                            <p:strVal val="ppt_h"/>
                                          </p:val>
                                        </p:tav>
                                      </p:tavLst>
                                    </p:anim>
                                    <p:animEffect transition="out" filter="fade">
                                      <p:cBhvr>
                                        <p:cTn id="45" dur="1000"/>
                                        <p:tgtEl>
                                          <p:spTgt spid="12"/>
                                        </p:tgtEl>
                                      </p:cBhvr>
                                    </p:animEffect>
                                    <p:set>
                                      <p:cBhvr>
                                        <p:cTn id="46" dur="1" fill="hold">
                                          <p:stCondLst>
                                            <p:cond delay="9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strVal val="#ppt_w*0.70"/>
                                          </p:val>
                                        </p:tav>
                                        <p:tav tm="100000">
                                          <p:val>
                                            <p:strVal val="#ppt_w"/>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animEffect transition="in" filter="fade">
                                      <p:cBhvr>
                                        <p:cTn id="53" dur="1000"/>
                                        <p:tgtEl>
                                          <p:spTgt spid="15"/>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strVal val="#ppt_w*0.70"/>
                                          </p:val>
                                        </p:tav>
                                        <p:tav tm="100000">
                                          <p:val>
                                            <p:strVal val="#ppt_w"/>
                                          </p:val>
                                        </p:tav>
                                      </p:tavLst>
                                    </p:anim>
                                    <p:anim calcmode="lin" valueType="num">
                                      <p:cBhvr>
                                        <p:cTn id="57" dur="1000" fill="hold"/>
                                        <p:tgtEl>
                                          <p:spTgt spid="13"/>
                                        </p:tgtEl>
                                        <p:attrNameLst>
                                          <p:attrName>ppt_h</p:attrName>
                                        </p:attrNameLst>
                                      </p:cBhvr>
                                      <p:tavLst>
                                        <p:tav tm="0">
                                          <p:val>
                                            <p:strVal val="#ppt_h"/>
                                          </p:val>
                                        </p:tav>
                                        <p:tav tm="100000">
                                          <p:val>
                                            <p:strVal val="#ppt_h"/>
                                          </p:val>
                                        </p:tav>
                                      </p:tavLst>
                                    </p:anim>
                                    <p:animEffect transition="in" filter="fade">
                                      <p:cBhvr>
                                        <p:cTn id="58" dur="1000"/>
                                        <p:tgtEl>
                                          <p:spTgt spid="13"/>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strVal val="#ppt_w*0.70"/>
                                          </p:val>
                                        </p:tav>
                                        <p:tav tm="100000">
                                          <p:val>
                                            <p:strVal val="#ppt_w"/>
                                          </p:val>
                                        </p:tav>
                                      </p:tavLst>
                                    </p:anim>
                                    <p:anim calcmode="lin" valueType="num">
                                      <p:cBhvr>
                                        <p:cTn id="62" dur="1000" fill="hold"/>
                                        <p:tgtEl>
                                          <p:spTgt spid="14"/>
                                        </p:tgtEl>
                                        <p:attrNameLst>
                                          <p:attrName>ppt_h</p:attrName>
                                        </p:attrNameLst>
                                      </p:cBhvr>
                                      <p:tavLst>
                                        <p:tav tm="0">
                                          <p:val>
                                            <p:strVal val="#ppt_h"/>
                                          </p:val>
                                        </p:tav>
                                        <p:tav tm="100000">
                                          <p:val>
                                            <p:strVal val="#ppt_h"/>
                                          </p:val>
                                        </p:tav>
                                      </p:tavLst>
                                    </p:anim>
                                    <p:animEffect transition="in" filter="fade">
                                      <p:cBhvr>
                                        <p:cTn id="63" dur="10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xit" presetSubtype="0" fill="hold" nodeType="clickEffect">
                                  <p:stCondLst>
                                    <p:cond delay="0"/>
                                  </p:stCondLst>
                                  <p:childTnLst>
                                    <p:anim calcmode="lin" valueType="num">
                                      <p:cBhvr>
                                        <p:cTn id="67" dur="1000"/>
                                        <p:tgtEl>
                                          <p:spTgt spid="15"/>
                                        </p:tgtEl>
                                        <p:attrNameLst>
                                          <p:attrName>ppt_w</p:attrName>
                                        </p:attrNameLst>
                                      </p:cBhvr>
                                      <p:tavLst>
                                        <p:tav tm="0">
                                          <p:val>
                                            <p:strVal val="ppt_w"/>
                                          </p:val>
                                        </p:tav>
                                        <p:tav tm="100000">
                                          <p:val>
                                            <p:strVal val="ppt_w*0.70"/>
                                          </p:val>
                                        </p:tav>
                                      </p:tavLst>
                                    </p:anim>
                                    <p:anim calcmode="lin" valueType="num">
                                      <p:cBhvr>
                                        <p:cTn id="68" dur="1000"/>
                                        <p:tgtEl>
                                          <p:spTgt spid="15"/>
                                        </p:tgtEl>
                                        <p:attrNameLst>
                                          <p:attrName>ppt_h</p:attrName>
                                        </p:attrNameLst>
                                      </p:cBhvr>
                                      <p:tavLst>
                                        <p:tav tm="0">
                                          <p:val>
                                            <p:strVal val="ppt_h"/>
                                          </p:val>
                                        </p:tav>
                                        <p:tav tm="100000">
                                          <p:val>
                                            <p:strVal val="ppt_h"/>
                                          </p:val>
                                        </p:tav>
                                      </p:tavLst>
                                    </p:anim>
                                    <p:animEffect transition="out" filter="fade">
                                      <p:cBhvr>
                                        <p:cTn id="69" dur="1000"/>
                                        <p:tgtEl>
                                          <p:spTgt spid="15"/>
                                        </p:tgtEl>
                                      </p:cBhvr>
                                    </p:animEffect>
                                    <p:set>
                                      <p:cBhvr>
                                        <p:cTn id="70" dur="1" fill="hold">
                                          <p:stCondLst>
                                            <p:cond delay="999"/>
                                          </p:stCondLst>
                                        </p:cTn>
                                        <p:tgtEl>
                                          <p:spTgt spid="15"/>
                                        </p:tgtEl>
                                        <p:attrNameLst>
                                          <p:attrName>style.visibility</p:attrName>
                                        </p:attrNameLst>
                                      </p:cBhvr>
                                      <p:to>
                                        <p:strVal val="hidden"/>
                                      </p:to>
                                    </p:set>
                                  </p:childTnLst>
                                </p:cTn>
                              </p:par>
                              <p:par>
                                <p:cTn id="71" presetID="55" presetClass="exit" presetSubtype="0" fill="hold" grpId="1" nodeType="withEffect">
                                  <p:stCondLst>
                                    <p:cond delay="0"/>
                                  </p:stCondLst>
                                  <p:childTnLst>
                                    <p:anim calcmode="lin" valueType="num">
                                      <p:cBhvr>
                                        <p:cTn id="72" dur="1000"/>
                                        <p:tgtEl>
                                          <p:spTgt spid="14"/>
                                        </p:tgtEl>
                                        <p:attrNameLst>
                                          <p:attrName>ppt_w</p:attrName>
                                        </p:attrNameLst>
                                      </p:cBhvr>
                                      <p:tavLst>
                                        <p:tav tm="0">
                                          <p:val>
                                            <p:strVal val="ppt_w"/>
                                          </p:val>
                                        </p:tav>
                                        <p:tav tm="100000">
                                          <p:val>
                                            <p:strVal val="ppt_w*0.70"/>
                                          </p:val>
                                        </p:tav>
                                      </p:tavLst>
                                    </p:anim>
                                    <p:anim calcmode="lin" valueType="num">
                                      <p:cBhvr>
                                        <p:cTn id="73" dur="1000"/>
                                        <p:tgtEl>
                                          <p:spTgt spid="14"/>
                                        </p:tgtEl>
                                        <p:attrNameLst>
                                          <p:attrName>ppt_h</p:attrName>
                                        </p:attrNameLst>
                                      </p:cBhvr>
                                      <p:tavLst>
                                        <p:tav tm="0">
                                          <p:val>
                                            <p:strVal val="ppt_h"/>
                                          </p:val>
                                        </p:tav>
                                        <p:tav tm="100000">
                                          <p:val>
                                            <p:strVal val="ppt_h"/>
                                          </p:val>
                                        </p:tav>
                                      </p:tavLst>
                                    </p:anim>
                                    <p:animEffect transition="out" filter="fade">
                                      <p:cBhvr>
                                        <p:cTn id="74" dur="1000"/>
                                        <p:tgtEl>
                                          <p:spTgt spid="14"/>
                                        </p:tgtEl>
                                      </p:cBhvr>
                                    </p:animEffect>
                                    <p:set>
                                      <p:cBhvr>
                                        <p:cTn id="75" dur="1" fill="hold">
                                          <p:stCondLst>
                                            <p:cond delay="999"/>
                                          </p:stCondLst>
                                        </p:cTn>
                                        <p:tgtEl>
                                          <p:spTgt spid="1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1000" fill="hold"/>
                                        <p:tgtEl>
                                          <p:spTgt spid="16"/>
                                        </p:tgtEl>
                                        <p:attrNameLst>
                                          <p:attrName>ppt_w</p:attrName>
                                        </p:attrNameLst>
                                      </p:cBhvr>
                                      <p:tavLst>
                                        <p:tav tm="0">
                                          <p:val>
                                            <p:strVal val="#ppt_w*0.70"/>
                                          </p:val>
                                        </p:tav>
                                        <p:tav tm="100000">
                                          <p:val>
                                            <p:strVal val="#ppt_w"/>
                                          </p:val>
                                        </p:tav>
                                      </p:tavLst>
                                    </p:anim>
                                    <p:anim calcmode="lin" valueType="num">
                                      <p:cBhvr>
                                        <p:cTn id="81" dur="1000" fill="hold"/>
                                        <p:tgtEl>
                                          <p:spTgt spid="16"/>
                                        </p:tgtEl>
                                        <p:attrNameLst>
                                          <p:attrName>ppt_h</p:attrName>
                                        </p:attrNameLst>
                                      </p:cBhvr>
                                      <p:tavLst>
                                        <p:tav tm="0">
                                          <p:val>
                                            <p:strVal val="#ppt_h"/>
                                          </p:val>
                                        </p:tav>
                                        <p:tav tm="100000">
                                          <p:val>
                                            <p:strVal val="#ppt_h"/>
                                          </p:val>
                                        </p:tav>
                                      </p:tavLst>
                                    </p:anim>
                                    <p:animEffect transition="in" filter="fade">
                                      <p:cBhvr>
                                        <p:cTn id="82" dur="1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iterate type="wd">
                                    <p:tmPct val="10000"/>
                                  </p:iterate>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fltVal val="0"/>
                                          </p:val>
                                        </p:tav>
                                        <p:tav tm="100000">
                                          <p:val>
                                            <p:strVal val="#ppt_w"/>
                                          </p:val>
                                        </p:tav>
                                      </p:tavLst>
                                    </p:anim>
                                    <p:anim calcmode="lin" valueType="num">
                                      <p:cBhvr>
                                        <p:cTn id="88" dur="1000" fill="hold"/>
                                        <p:tgtEl>
                                          <p:spTgt spid="17"/>
                                        </p:tgtEl>
                                        <p:attrNameLst>
                                          <p:attrName>ppt_h</p:attrName>
                                        </p:attrNameLst>
                                      </p:cBhvr>
                                      <p:tavLst>
                                        <p:tav tm="0">
                                          <p:val>
                                            <p:fltVal val="0"/>
                                          </p:val>
                                        </p:tav>
                                        <p:tav tm="100000">
                                          <p:val>
                                            <p:strVal val="#ppt_h"/>
                                          </p:val>
                                        </p:tav>
                                      </p:tavLst>
                                    </p:anim>
                                    <p:animEffect transition="in" filter="fade">
                                      <p:cBhvr>
                                        <p:cTn id="8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p:bldP spid="12" grpId="1"/>
      <p:bldP spid="13" grpId="0" animBg="1"/>
      <p:bldP spid="14" grpId="0"/>
      <p:bldP spid="14" grpId="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E15C645-FE19-4C06-A0DF-4B1C3FD96DF9}"/>
              </a:ext>
            </a:extLst>
          </p:cNvPr>
          <p:cNvGrpSpPr/>
          <p:nvPr/>
        </p:nvGrpSpPr>
        <p:grpSpPr>
          <a:xfrm>
            <a:off x="0" y="0"/>
            <a:ext cx="10515600" cy="7315200"/>
            <a:chOff x="0" y="0"/>
            <a:chExt cx="10515600" cy="7315200"/>
          </a:xfrm>
        </p:grpSpPr>
        <p:sp>
          <p:nvSpPr>
            <p:cNvPr id="6" name="Frame 5">
              <a:extLst>
                <a:ext uri="{FF2B5EF4-FFF2-40B4-BE49-F238E27FC236}">
                  <a16:creationId xmlns:a16="http://schemas.microsoft.com/office/drawing/2014/main" id="{B10449BD-D076-4FB6-8FED-057FC51477E6}"/>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ACAC88E4-2240-4E2A-8178-9E99B5F12EF1}"/>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reeform: Shape 7">
              <a:extLst>
                <a:ext uri="{FF2B5EF4-FFF2-40B4-BE49-F238E27FC236}">
                  <a16:creationId xmlns:a16="http://schemas.microsoft.com/office/drawing/2014/main" id="{DF6E4FCA-EBF0-4432-9B1A-5E1888100965}"/>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Freeform: Shape 8">
              <a:extLst>
                <a:ext uri="{FF2B5EF4-FFF2-40B4-BE49-F238E27FC236}">
                  <a16:creationId xmlns:a16="http://schemas.microsoft.com/office/drawing/2014/main" id="{550EF316-1C34-45DE-9F89-60BEB12DEF73}"/>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Freeform: Shape 9">
              <a:extLst>
                <a:ext uri="{FF2B5EF4-FFF2-40B4-BE49-F238E27FC236}">
                  <a16:creationId xmlns:a16="http://schemas.microsoft.com/office/drawing/2014/main" id="{25481CBA-4EA4-49AB-9DFA-428807C0352C}"/>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6" name="Rectangle 15">
            <a:extLst>
              <a:ext uri="{FF2B5EF4-FFF2-40B4-BE49-F238E27FC236}">
                <a16:creationId xmlns:a16="http://schemas.microsoft.com/office/drawing/2014/main" id="{C16A123F-9AD2-4284-AF9D-241A4F82CDE7}"/>
              </a:ext>
            </a:extLst>
          </p:cNvPr>
          <p:cNvSpPr/>
          <p:nvPr/>
        </p:nvSpPr>
        <p:spPr>
          <a:xfrm>
            <a:off x="3735588" y="325093"/>
            <a:ext cx="3044423" cy="646331"/>
          </a:xfrm>
          <a:prstGeom prst="rect">
            <a:avLst/>
          </a:prstGeom>
          <a:ln w="76200">
            <a:solidFill>
              <a:schemeClr val="accent2">
                <a:lumMod val="75000"/>
              </a:schemeClr>
            </a:solid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5"/>
          </a:fillRef>
          <a:effectRef idx="1">
            <a:schemeClr val="accent5"/>
          </a:effectRef>
          <a:fontRef idx="minor">
            <a:schemeClr val="lt1"/>
          </a:fontRef>
        </p:style>
        <p:txBody>
          <a:bodyPr wrap="none">
            <a:spAutoFit/>
          </a:bodyPr>
          <a:lstStyle/>
          <a:p>
            <a:r>
              <a:rPr lang="as-IN" sz="3600" b="1" dirty="0">
                <a:solidFill>
                  <a:sysClr val="windowText" lastClr="000000"/>
                </a:solidFill>
                <a:latin typeface="NikoshBAN" panose="02000000000000000000" pitchFamily="2" charset="0"/>
                <a:cs typeface="NikoshBAN" panose="02000000000000000000" pitchFamily="2" charset="0"/>
              </a:rPr>
              <a:t>ধানের জাত নির্বাচন </a:t>
            </a:r>
            <a:endParaRPr lang="en-US" sz="3600" dirty="0">
              <a:solidFill>
                <a:sysClr val="windowText" lastClr="000000"/>
              </a:solidFill>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7E86C310-809E-4CD4-9CA1-24C2B961501B}"/>
              </a:ext>
            </a:extLst>
          </p:cNvPr>
          <p:cNvSpPr/>
          <p:nvPr/>
        </p:nvSpPr>
        <p:spPr>
          <a:xfrm>
            <a:off x="171932" y="4576897"/>
            <a:ext cx="9984710" cy="2062103"/>
          </a:xfrm>
          <a:prstGeom prst="rect">
            <a:avLst/>
          </a:prstGeom>
        </p:spPr>
        <p:txBody>
          <a:bodyPr wrap="square">
            <a:spAutoFit/>
          </a:bodyPr>
          <a:lstStyle/>
          <a:p>
            <a:pPr marL="457200" indent="-457200" algn="ctr">
              <a:buFont typeface="Wingdings" panose="05000000000000000000" pitchFamily="2" charset="2"/>
              <a:buChar char="q"/>
            </a:pPr>
            <a:r>
              <a:rPr lang="as-IN" sz="3200" dirty="0">
                <a:latin typeface="NikoshBAN" panose="02000000000000000000" pitchFamily="2" charset="0"/>
                <a:cs typeface="NikoshBAN" panose="02000000000000000000" pitchFamily="2" charset="0"/>
              </a:rPr>
              <a:t>বোরো মৌসুমের জন্য</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বিআর-১, বিআর-২, বিআর-৩, বিআর-৭, বিআর-৮, বিআর-৯, বিআর-১২, বিআর-১৪, বিআর-১৮, ব্রিধান-৩৫, ব্রিধান-৪৭ ও ব্রিধান-৫৫। আমন মৌসুমের জন্য</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বিআর-৩, বিআর-৪, বিআর-১০, বিআর-১১, বিআর-২২, বিআর-২৩, ব্রিধান৪০, ব্রিধান৪১, ব্রিধান৪৪ ও ব্রিধান৫৬।</a:t>
            </a:r>
            <a:endParaRPr lang="en-US" sz="3200" dirty="0">
              <a:latin typeface="NikoshBAN" panose="02000000000000000000" pitchFamily="2" charset="0"/>
              <a:cs typeface="NikoshBAN" panose="02000000000000000000" pitchFamily="2" charset="0"/>
            </a:endParaRPr>
          </a:p>
        </p:txBody>
      </p:sp>
      <p:pic>
        <p:nvPicPr>
          <p:cNvPr id="21" name="Picture 20">
            <a:extLst>
              <a:ext uri="{FF2B5EF4-FFF2-40B4-BE49-F238E27FC236}">
                <a16:creationId xmlns:a16="http://schemas.microsoft.com/office/drawing/2014/main" id="{C20C6908-FE13-4BD4-A75E-688D4B99469A}"/>
              </a:ext>
            </a:extLst>
          </p:cNvPr>
          <p:cNvPicPr>
            <a:picLocks noChangeAspect="1"/>
          </p:cNvPicPr>
          <p:nvPr/>
        </p:nvPicPr>
        <p:blipFill rotWithShape="1">
          <a:blip r:embed="rId3">
            <a:extLst>
              <a:ext uri="{28A0092B-C50C-407E-A947-70E740481C1C}">
                <a14:useLocalDpi xmlns:a14="http://schemas.microsoft.com/office/drawing/2010/main" val="0"/>
              </a:ext>
            </a:extLst>
          </a:blip>
          <a:srcRect l="54137" t="75028" r="13903" b="6011"/>
          <a:stretch/>
        </p:blipFill>
        <p:spPr>
          <a:xfrm>
            <a:off x="8709458" y="1710083"/>
            <a:ext cx="1536734" cy="19169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BEB60717-1BA7-4A98-8A63-DB449C75A58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1483" t="23614" r="55449" b="51018"/>
          <a:stretch/>
        </p:blipFill>
        <p:spPr>
          <a:xfrm>
            <a:off x="252611" y="1734894"/>
            <a:ext cx="1536734" cy="1908735"/>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8A7FA95F-D41E-4BF5-A258-8CC087979666}"/>
              </a:ext>
            </a:extLst>
          </p:cNvPr>
          <p:cNvPicPr>
            <a:picLocks noChangeAspect="1"/>
          </p:cNvPicPr>
          <p:nvPr/>
        </p:nvPicPr>
        <p:blipFill rotWithShape="1">
          <a:blip r:embed="rId3">
            <a:extLst>
              <a:ext uri="{28A0092B-C50C-407E-A947-70E740481C1C}">
                <a14:useLocalDpi xmlns:a14="http://schemas.microsoft.com/office/drawing/2010/main" val="0"/>
              </a:ext>
            </a:extLst>
          </a:blip>
          <a:srcRect l="52466" t="23615" r="10670" b="49936"/>
          <a:stretch/>
        </p:blipFill>
        <p:spPr>
          <a:xfrm>
            <a:off x="1920885" y="1759360"/>
            <a:ext cx="1536734" cy="1908735"/>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B057234B-081C-43E4-8CB9-F8639B7AE818}"/>
              </a:ext>
            </a:extLst>
          </p:cNvPr>
          <p:cNvPicPr>
            <a:picLocks noChangeAspect="1"/>
          </p:cNvPicPr>
          <p:nvPr/>
        </p:nvPicPr>
        <p:blipFill rotWithShape="1">
          <a:blip r:embed="rId3">
            <a:extLst>
              <a:ext uri="{28A0092B-C50C-407E-A947-70E740481C1C}">
                <a14:useLocalDpi xmlns:a14="http://schemas.microsoft.com/office/drawing/2010/main" val="0"/>
              </a:ext>
            </a:extLst>
          </a:blip>
          <a:srcRect l="10235" t="48934" r="51146" b="24583"/>
          <a:stretch/>
        </p:blipFill>
        <p:spPr>
          <a:xfrm>
            <a:off x="5338031" y="1710084"/>
            <a:ext cx="1536734" cy="190134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CD15BD48-7573-4FD2-AC90-ED12D9BEBC09}"/>
              </a:ext>
            </a:extLst>
          </p:cNvPr>
          <p:cNvPicPr>
            <a:picLocks noChangeAspect="1"/>
          </p:cNvPicPr>
          <p:nvPr/>
        </p:nvPicPr>
        <p:blipFill rotWithShape="1">
          <a:blip r:embed="rId3">
            <a:extLst>
              <a:ext uri="{28A0092B-C50C-407E-A947-70E740481C1C}">
                <a14:useLocalDpi xmlns:a14="http://schemas.microsoft.com/office/drawing/2010/main" val="0"/>
              </a:ext>
            </a:extLst>
          </a:blip>
          <a:srcRect l="53243" t="48677" r="12138" b="24584"/>
          <a:stretch/>
        </p:blipFill>
        <p:spPr>
          <a:xfrm>
            <a:off x="3635203" y="1710084"/>
            <a:ext cx="1529084" cy="1958012"/>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3F2DF5CE-EC11-4DA0-B388-BB68DED7619B}"/>
              </a:ext>
            </a:extLst>
          </p:cNvPr>
          <p:cNvPicPr>
            <a:picLocks noChangeAspect="1"/>
          </p:cNvPicPr>
          <p:nvPr/>
        </p:nvPicPr>
        <p:blipFill rotWithShape="1">
          <a:blip r:embed="rId3">
            <a:extLst>
              <a:ext uri="{28A0092B-C50C-407E-A947-70E740481C1C}">
                <a14:useLocalDpi xmlns:a14="http://schemas.microsoft.com/office/drawing/2010/main" val="0"/>
              </a:ext>
            </a:extLst>
          </a:blip>
          <a:srcRect l="10535" t="75685" r="55013" b="4448"/>
          <a:stretch/>
        </p:blipFill>
        <p:spPr>
          <a:xfrm>
            <a:off x="7048834" y="1748865"/>
            <a:ext cx="1536734" cy="187715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38" name="Picture 2" descr="C:\Users\User\Desktop\038-Rice-field-300x225.jpg">
            <a:extLst>
              <a:ext uri="{FF2B5EF4-FFF2-40B4-BE49-F238E27FC236}">
                <a16:creationId xmlns:a16="http://schemas.microsoft.com/office/drawing/2014/main" id="{90DAABB3-ACBF-432A-B6A3-43A210E5406D}"/>
              </a:ext>
            </a:extLst>
          </p:cNvPr>
          <p:cNvPicPr>
            <a:picLocks noChangeAspect="1" noChangeArrowheads="1"/>
          </p:cNvPicPr>
          <p:nvPr/>
        </p:nvPicPr>
        <p:blipFill>
          <a:blip r:embed="rId6" cstate="print"/>
          <a:srcRect/>
          <a:stretch>
            <a:fillRect/>
          </a:stretch>
        </p:blipFill>
        <p:spPr bwMode="auto">
          <a:xfrm>
            <a:off x="2826605" y="1231277"/>
            <a:ext cx="4862390" cy="3593941"/>
          </a:xfrm>
          <a:prstGeom prst="rect">
            <a:avLst/>
          </a:prstGeom>
          <a:noFill/>
          <a:ln w="57150">
            <a:solidFill>
              <a:schemeClr val="accent2">
                <a:lumMod val="60000"/>
                <a:lumOff val="40000"/>
              </a:schemeClr>
            </a:solidFill>
          </a:ln>
        </p:spPr>
      </p:pic>
      <p:sp>
        <p:nvSpPr>
          <p:cNvPr id="39" name="Rectangle 38">
            <a:extLst>
              <a:ext uri="{FF2B5EF4-FFF2-40B4-BE49-F238E27FC236}">
                <a16:creationId xmlns:a16="http://schemas.microsoft.com/office/drawing/2014/main" id="{68706365-9552-49A4-A64D-5701F15EF1EF}"/>
              </a:ext>
            </a:extLst>
          </p:cNvPr>
          <p:cNvSpPr/>
          <p:nvPr/>
        </p:nvSpPr>
        <p:spPr>
          <a:xfrm>
            <a:off x="4093699" y="278927"/>
            <a:ext cx="2224678" cy="646331"/>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as-IN" sz="3600" b="1" dirty="0">
                <a:latin typeface="NikoshBAN" panose="02000000000000000000" pitchFamily="2" charset="0"/>
                <a:cs typeface="NikoshBAN" panose="02000000000000000000" pitchFamily="2" charset="0"/>
              </a:rPr>
              <a:t>চারা রোপণ </a:t>
            </a:r>
            <a:endParaRPr lang="en-US" sz="3600" dirty="0">
              <a:latin typeface="NikoshBAN" panose="02000000000000000000" pitchFamily="2" charset="0"/>
              <a:cs typeface="NikoshBAN" panose="02000000000000000000" pitchFamily="2" charset="0"/>
            </a:endParaRPr>
          </a:p>
        </p:txBody>
      </p:sp>
      <p:sp>
        <p:nvSpPr>
          <p:cNvPr id="40" name="Rectangle 39">
            <a:extLst>
              <a:ext uri="{FF2B5EF4-FFF2-40B4-BE49-F238E27FC236}">
                <a16:creationId xmlns:a16="http://schemas.microsoft.com/office/drawing/2014/main" id="{E7ADFD97-1F88-4F99-BA40-AEDE8C37E94B}"/>
              </a:ext>
            </a:extLst>
          </p:cNvPr>
          <p:cNvSpPr/>
          <p:nvPr/>
        </p:nvSpPr>
        <p:spPr>
          <a:xfrm>
            <a:off x="337625" y="5206760"/>
            <a:ext cx="9678571" cy="2062103"/>
          </a:xfrm>
          <a:prstGeom prst="rect">
            <a:avLst/>
          </a:prstGeom>
        </p:spPr>
        <p:txBody>
          <a:bodyPr wrap="square">
            <a:spAutoFit/>
          </a:bodyPr>
          <a:lstStyle/>
          <a:p>
            <a:pPr marL="457200" indent="-457200" algn="ctr">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কমপক্ষে এক মাস বয়সের চারা লাগানো দরকার। ধানের লাইন থেকে লাইনের দূরত্ব প্রায় ২৫ সেন্টিমিটার এবং লাইনে গোছার দূরত্ব প্রায় ১৫ সেন্টিমিটার হয়ে থাকে। এরূপ ২/৩টি করে চারামুক্ত গোছাগুলো রোপণ করা যেতে পারে;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4885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0.70"/>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par>
                                <p:cTn id="15" presetID="55"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0.70"/>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5"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0.70"/>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par>
                                <p:cTn id="25" presetID="55"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0.70"/>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par>
                                <p:cTn id="30" presetID="55"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0.70"/>
                                          </p:val>
                                        </p:tav>
                                        <p:tav tm="100000">
                                          <p:val>
                                            <p:strVal val="#ppt_w"/>
                                          </p:val>
                                        </p:tav>
                                      </p:tavLst>
                                    </p:anim>
                                    <p:anim calcmode="lin" valueType="num">
                                      <p:cBhvr>
                                        <p:cTn id="33" dur="1000" fill="hold"/>
                                        <p:tgtEl>
                                          <p:spTgt spid="26"/>
                                        </p:tgtEl>
                                        <p:attrNameLst>
                                          <p:attrName>ppt_h</p:attrName>
                                        </p:attrNameLst>
                                      </p:cBhvr>
                                      <p:tavLst>
                                        <p:tav tm="0">
                                          <p:val>
                                            <p:strVal val="#ppt_h"/>
                                          </p:val>
                                        </p:tav>
                                        <p:tav tm="100000">
                                          <p:val>
                                            <p:strVal val="#ppt_h"/>
                                          </p:val>
                                        </p:tav>
                                      </p:tavLst>
                                    </p:anim>
                                    <p:animEffect transition="in" filter="fade">
                                      <p:cBhvr>
                                        <p:cTn id="34" dur="1000"/>
                                        <p:tgtEl>
                                          <p:spTgt spid="26"/>
                                        </p:tgtEl>
                                      </p:cBhvr>
                                    </p:animEffect>
                                  </p:childTnLst>
                                </p:cTn>
                              </p:par>
                              <p:par>
                                <p:cTn id="35" presetID="55"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1"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style.rotation</p:attrName>
                                        </p:attrNameLst>
                                      </p:cBhvr>
                                      <p:tavLst>
                                        <p:tav tm="0">
                                          <p:val>
                                            <p:fltVal val="90"/>
                                          </p:val>
                                        </p:tav>
                                        <p:tav tm="100000">
                                          <p:val>
                                            <p:fltVal val="0"/>
                                          </p:val>
                                        </p:tav>
                                      </p:tavLst>
                                    </p:anim>
                                    <p:animEffect transition="in" filter="fade">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xit" presetSubtype="0" fill="hold" nodeType="clickEffect">
                                  <p:stCondLst>
                                    <p:cond delay="0"/>
                                  </p:stCondLst>
                                  <p:childTnLst>
                                    <p:anim calcmode="lin" valueType="num">
                                      <p:cBhvr>
                                        <p:cTn id="51" dur="1000"/>
                                        <p:tgtEl>
                                          <p:spTgt spid="22"/>
                                        </p:tgtEl>
                                        <p:attrNameLst>
                                          <p:attrName>ppt_w</p:attrName>
                                        </p:attrNameLst>
                                      </p:cBhvr>
                                      <p:tavLst>
                                        <p:tav tm="0">
                                          <p:val>
                                            <p:strVal val="ppt_w"/>
                                          </p:val>
                                        </p:tav>
                                        <p:tav tm="100000">
                                          <p:val>
                                            <p:fltVal val="0"/>
                                          </p:val>
                                        </p:tav>
                                      </p:tavLst>
                                    </p:anim>
                                    <p:anim calcmode="lin" valueType="num">
                                      <p:cBhvr>
                                        <p:cTn id="52" dur="1000"/>
                                        <p:tgtEl>
                                          <p:spTgt spid="22"/>
                                        </p:tgtEl>
                                        <p:attrNameLst>
                                          <p:attrName>ppt_h</p:attrName>
                                        </p:attrNameLst>
                                      </p:cBhvr>
                                      <p:tavLst>
                                        <p:tav tm="0">
                                          <p:val>
                                            <p:strVal val="ppt_h"/>
                                          </p:val>
                                        </p:tav>
                                        <p:tav tm="100000">
                                          <p:val>
                                            <p:fltVal val="0"/>
                                          </p:val>
                                        </p:tav>
                                      </p:tavLst>
                                    </p:anim>
                                    <p:anim calcmode="lin" valueType="num">
                                      <p:cBhvr>
                                        <p:cTn id="53" dur="1000"/>
                                        <p:tgtEl>
                                          <p:spTgt spid="22"/>
                                        </p:tgtEl>
                                        <p:attrNameLst>
                                          <p:attrName>style.rotation</p:attrName>
                                        </p:attrNameLst>
                                      </p:cBhvr>
                                      <p:tavLst>
                                        <p:tav tm="0">
                                          <p:val>
                                            <p:fltVal val="0"/>
                                          </p:val>
                                        </p:tav>
                                        <p:tav tm="100000">
                                          <p:val>
                                            <p:fltVal val="90"/>
                                          </p:val>
                                        </p:tav>
                                      </p:tavLst>
                                    </p:anim>
                                    <p:animEffect transition="out" filter="fade">
                                      <p:cBhvr>
                                        <p:cTn id="54" dur="1000"/>
                                        <p:tgtEl>
                                          <p:spTgt spid="22"/>
                                        </p:tgtEl>
                                      </p:cBhvr>
                                    </p:animEffect>
                                    <p:set>
                                      <p:cBhvr>
                                        <p:cTn id="55" dur="1" fill="hold">
                                          <p:stCondLst>
                                            <p:cond delay="999"/>
                                          </p:stCondLst>
                                        </p:cTn>
                                        <p:tgtEl>
                                          <p:spTgt spid="22"/>
                                        </p:tgtEl>
                                        <p:attrNameLst>
                                          <p:attrName>style.visibility</p:attrName>
                                        </p:attrNameLst>
                                      </p:cBhvr>
                                      <p:to>
                                        <p:strVal val="hidden"/>
                                      </p:to>
                                    </p:set>
                                  </p:childTnLst>
                                </p:cTn>
                              </p:par>
                              <p:par>
                                <p:cTn id="56" presetID="31" presetClass="exit" presetSubtype="0" fill="hold" nodeType="withEffect">
                                  <p:stCondLst>
                                    <p:cond delay="0"/>
                                  </p:stCondLst>
                                  <p:childTnLst>
                                    <p:anim calcmode="lin" valueType="num">
                                      <p:cBhvr>
                                        <p:cTn id="57" dur="1000"/>
                                        <p:tgtEl>
                                          <p:spTgt spid="23"/>
                                        </p:tgtEl>
                                        <p:attrNameLst>
                                          <p:attrName>ppt_w</p:attrName>
                                        </p:attrNameLst>
                                      </p:cBhvr>
                                      <p:tavLst>
                                        <p:tav tm="0">
                                          <p:val>
                                            <p:strVal val="ppt_w"/>
                                          </p:val>
                                        </p:tav>
                                        <p:tav tm="100000">
                                          <p:val>
                                            <p:fltVal val="0"/>
                                          </p:val>
                                        </p:tav>
                                      </p:tavLst>
                                    </p:anim>
                                    <p:anim calcmode="lin" valueType="num">
                                      <p:cBhvr>
                                        <p:cTn id="58" dur="1000"/>
                                        <p:tgtEl>
                                          <p:spTgt spid="23"/>
                                        </p:tgtEl>
                                        <p:attrNameLst>
                                          <p:attrName>ppt_h</p:attrName>
                                        </p:attrNameLst>
                                      </p:cBhvr>
                                      <p:tavLst>
                                        <p:tav tm="0">
                                          <p:val>
                                            <p:strVal val="ppt_h"/>
                                          </p:val>
                                        </p:tav>
                                        <p:tav tm="100000">
                                          <p:val>
                                            <p:fltVal val="0"/>
                                          </p:val>
                                        </p:tav>
                                      </p:tavLst>
                                    </p:anim>
                                    <p:anim calcmode="lin" valueType="num">
                                      <p:cBhvr>
                                        <p:cTn id="59" dur="1000"/>
                                        <p:tgtEl>
                                          <p:spTgt spid="23"/>
                                        </p:tgtEl>
                                        <p:attrNameLst>
                                          <p:attrName>style.rotation</p:attrName>
                                        </p:attrNameLst>
                                      </p:cBhvr>
                                      <p:tavLst>
                                        <p:tav tm="0">
                                          <p:val>
                                            <p:fltVal val="0"/>
                                          </p:val>
                                        </p:tav>
                                        <p:tav tm="100000">
                                          <p:val>
                                            <p:fltVal val="90"/>
                                          </p:val>
                                        </p:tav>
                                      </p:tavLst>
                                    </p:anim>
                                    <p:animEffect transition="out" filter="fade">
                                      <p:cBhvr>
                                        <p:cTn id="60" dur="1000"/>
                                        <p:tgtEl>
                                          <p:spTgt spid="23"/>
                                        </p:tgtEl>
                                      </p:cBhvr>
                                    </p:animEffect>
                                    <p:set>
                                      <p:cBhvr>
                                        <p:cTn id="61" dur="1" fill="hold">
                                          <p:stCondLst>
                                            <p:cond delay="999"/>
                                          </p:stCondLst>
                                        </p:cTn>
                                        <p:tgtEl>
                                          <p:spTgt spid="23"/>
                                        </p:tgtEl>
                                        <p:attrNameLst>
                                          <p:attrName>style.visibility</p:attrName>
                                        </p:attrNameLst>
                                      </p:cBhvr>
                                      <p:to>
                                        <p:strVal val="hidden"/>
                                      </p:to>
                                    </p:set>
                                  </p:childTnLst>
                                </p:cTn>
                              </p:par>
                              <p:par>
                                <p:cTn id="62" presetID="31" presetClass="exit" presetSubtype="0" fill="hold" nodeType="withEffect">
                                  <p:stCondLst>
                                    <p:cond delay="0"/>
                                  </p:stCondLst>
                                  <p:childTnLst>
                                    <p:anim calcmode="lin" valueType="num">
                                      <p:cBhvr>
                                        <p:cTn id="63" dur="1000"/>
                                        <p:tgtEl>
                                          <p:spTgt spid="25"/>
                                        </p:tgtEl>
                                        <p:attrNameLst>
                                          <p:attrName>ppt_w</p:attrName>
                                        </p:attrNameLst>
                                      </p:cBhvr>
                                      <p:tavLst>
                                        <p:tav tm="0">
                                          <p:val>
                                            <p:strVal val="ppt_w"/>
                                          </p:val>
                                        </p:tav>
                                        <p:tav tm="100000">
                                          <p:val>
                                            <p:fltVal val="0"/>
                                          </p:val>
                                        </p:tav>
                                      </p:tavLst>
                                    </p:anim>
                                    <p:anim calcmode="lin" valueType="num">
                                      <p:cBhvr>
                                        <p:cTn id="64" dur="1000"/>
                                        <p:tgtEl>
                                          <p:spTgt spid="25"/>
                                        </p:tgtEl>
                                        <p:attrNameLst>
                                          <p:attrName>ppt_h</p:attrName>
                                        </p:attrNameLst>
                                      </p:cBhvr>
                                      <p:tavLst>
                                        <p:tav tm="0">
                                          <p:val>
                                            <p:strVal val="ppt_h"/>
                                          </p:val>
                                        </p:tav>
                                        <p:tav tm="100000">
                                          <p:val>
                                            <p:fltVal val="0"/>
                                          </p:val>
                                        </p:tav>
                                      </p:tavLst>
                                    </p:anim>
                                    <p:anim calcmode="lin" valueType="num">
                                      <p:cBhvr>
                                        <p:cTn id="65" dur="1000"/>
                                        <p:tgtEl>
                                          <p:spTgt spid="25"/>
                                        </p:tgtEl>
                                        <p:attrNameLst>
                                          <p:attrName>style.rotation</p:attrName>
                                        </p:attrNameLst>
                                      </p:cBhvr>
                                      <p:tavLst>
                                        <p:tav tm="0">
                                          <p:val>
                                            <p:fltVal val="0"/>
                                          </p:val>
                                        </p:tav>
                                        <p:tav tm="100000">
                                          <p:val>
                                            <p:fltVal val="90"/>
                                          </p:val>
                                        </p:tav>
                                      </p:tavLst>
                                    </p:anim>
                                    <p:animEffect transition="out" filter="fade">
                                      <p:cBhvr>
                                        <p:cTn id="66" dur="1000"/>
                                        <p:tgtEl>
                                          <p:spTgt spid="25"/>
                                        </p:tgtEl>
                                      </p:cBhvr>
                                    </p:animEffect>
                                    <p:set>
                                      <p:cBhvr>
                                        <p:cTn id="67" dur="1" fill="hold">
                                          <p:stCondLst>
                                            <p:cond delay="999"/>
                                          </p:stCondLst>
                                        </p:cTn>
                                        <p:tgtEl>
                                          <p:spTgt spid="25"/>
                                        </p:tgtEl>
                                        <p:attrNameLst>
                                          <p:attrName>style.visibility</p:attrName>
                                        </p:attrNameLst>
                                      </p:cBhvr>
                                      <p:to>
                                        <p:strVal val="hidden"/>
                                      </p:to>
                                    </p:set>
                                  </p:childTnLst>
                                </p:cTn>
                              </p:par>
                              <p:par>
                                <p:cTn id="68" presetID="31" presetClass="exit" presetSubtype="0" fill="hold" nodeType="withEffect">
                                  <p:stCondLst>
                                    <p:cond delay="0"/>
                                  </p:stCondLst>
                                  <p:childTnLst>
                                    <p:anim calcmode="lin" valueType="num">
                                      <p:cBhvr>
                                        <p:cTn id="69" dur="1000"/>
                                        <p:tgtEl>
                                          <p:spTgt spid="24"/>
                                        </p:tgtEl>
                                        <p:attrNameLst>
                                          <p:attrName>ppt_w</p:attrName>
                                        </p:attrNameLst>
                                      </p:cBhvr>
                                      <p:tavLst>
                                        <p:tav tm="0">
                                          <p:val>
                                            <p:strVal val="ppt_w"/>
                                          </p:val>
                                        </p:tav>
                                        <p:tav tm="100000">
                                          <p:val>
                                            <p:fltVal val="0"/>
                                          </p:val>
                                        </p:tav>
                                      </p:tavLst>
                                    </p:anim>
                                    <p:anim calcmode="lin" valueType="num">
                                      <p:cBhvr>
                                        <p:cTn id="70" dur="1000"/>
                                        <p:tgtEl>
                                          <p:spTgt spid="24"/>
                                        </p:tgtEl>
                                        <p:attrNameLst>
                                          <p:attrName>ppt_h</p:attrName>
                                        </p:attrNameLst>
                                      </p:cBhvr>
                                      <p:tavLst>
                                        <p:tav tm="0">
                                          <p:val>
                                            <p:strVal val="ppt_h"/>
                                          </p:val>
                                        </p:tav>
                                        <p:tav tm="100000">
                                          <p:val>
                                            <p:fltVal val="0"/>
                                          </p:val>
                                        </p:tav>
                                      </p:tavLst>
                                    </p:anim>
                                    <p:anim calcmode="lin" valueType="num">
                                      <p:cBhvr>
                                        <p:cTn id="71" dur="1000"/>
                                        <p:tgtEl>
                                          <p:spTgt spid="24"/>
                                        </p:tgtEl>
                                        <p:attrNameLst>
                                          <p:attrName>style.rotation</p:attrName>
                                        </p:attrNameLst>
                                      </p:cBhvr>
                                      <p:tavLst>
                                        <p:tav tm="0">
                                          <p:val>
                                            <p:fltVal val="0"/>
                                          </p:val>
                                        </p:tav>
                                        <p:tav tm="100000">
                                          <p:val>
                                            <p:fltVal val="90"/>
                                          </p:val>
                                        </p:tav>
                                      </p:tavLst>
                                    </p:anim>
                                    <p:animEffect transition="out" filter="fade">
                                      <p:cBhvr>
                                        <p:cTn id="72" dur="1000"/>
                                        <p:tgtEl>
                                          <p:spTgt spid="24"/>
                                        </p:tgtEl>
                                      </p:cBhvr>
                                    </p:animEffect>
                                    <p:set>
                                      <p:cBhvr>
                                        <p:cTn id="73" dur="1" fill="hold">
                                          <p:stCondLst>
                                            <p:cond delay="999"/>
                                          </p:stCondLst>
                                        </p:cTn>
                                        <p:tgtEl>
                                          <p:spTgt spid="24"/>
                                        </p:tgtEl>
                                        <p:attrNameLst>
                                          <p:attrName>style.visibility</p:attrName>
                                        </p:attrNameLst>
                                      </p:cBhvr>
                                      <p:to>
                                        <p:strVal val="hidden"/>
                                      </p:to>
                                    </p:set>
                                  </p:childTnLst>
                                </p:cTn>
                              </p:par>
                              <p:par>
                                <p:cTn id="74" presetID="31" presetClass="exit" presetSubtype="0" fill="hold" nodeType="withEffect">
                                  <p:stCondLst>
                                    <p:cond delay="0"/>
                                  </p:stCondLst>
                                  <p:childTnLst>
                                    <p:anim calcmode="lin" valueType="num">
                                      <p:cBhvr>
                                        <p:cTn id="75" dur="1000"/>
                                        <p:tgtEl>
                                          <p:spTgt spid="26"/>
                                        </p:tgtEl>
                                        <p:attrNameLst>
                                          <p:attrName>ppt_w</p:attrName>
                                        </p:attrNameLst>
                                      </p:cBhvr>
                                      <p:tavLst>
                                        <p:tav tm="0">
                                          <p:val>
                                            <p:strVal val="ppt_w"/>
                                          </p:val>
                                        </p:tav>
                                        <p:tav tm="100000">
                                          <p:val>
                                            <p:fltVal val="0"/>
                                          </p:val>
                                        </p:tav>
                                      </p:tavLst>
                                    </p:anim>
                                    <p:anim calcmode="lin" valueType="num">
                                      <p:cBhvr>
                                        <p:cTn id="76" dur="1000"/>
                                        <p:tgtEl>
                                          <p:spTgt spid="26"/>
                                        </p:tgtEl>
                                        <p:attrNameLst>
                                          <p:attrName>ppt_h</p:attrName>
                                        </p:attrNameLst>
                                      </p:cBhvr>
                                      <p:tavLst>
                                        <p:tav tm="0">
                                          <p:val>
                                            <p:strVal val="ppt_h"/>
                                          </p:val>
                                        </p:tav>
                                        <p:tav tm="100000">
                                          <p:val>
                                            <p:fltVal val="0"/>
                                          </p:val>
                                        </p:tav>
                                      </p:tavLst>
                                    </p:anim>
                                    <p:anim calcmode="lin" valueType="num">
                                      <p:cBhvr>
                                        <p:cTn id="77" dur="1000"/>
                                        <p:tgtEl>
                                          <p:spTgt spid="26"/>
                                        </p:tgtEl>
                                        <p:attrNameLst>
                                          <p:attrName>style.rotation</p:attrName>
                                        </p:attrNameLst>
                                      </p:cBhvr>
                                      <p:tavLst>
                                        <p:tav tm="0">
                                          <p:val>
                                            <p:fltVal val="0"/>
                                          </p:val>
                                        </p:tav>
                                        <p:tav tm="100000">
                                          <p:val>
                                            <p:fltVal val="90"/>
                                          </p:val>
                                        </p:tav>
                                      </p:tavLst>
                                    </p:anim>
                                    <p:animEffect transition="out" filter="fade">
                                      <p:cBhvr>
                                        <p:cTn id="78" dur="1000"/>
                                        <p:tgtEl>
                                          <p:spTgt spid="26"/>
                                        </p:tgtEl>
                                      </p:cBhvr>
                                    </p:animEffect>
                                    <p:set>
                                      <p:cBhvr>
                                        <p:cTn id="79" dur="1" fill="hold">
                                          <p:stCondLst>
                                            <p:cond delay="999"/>
                                          </p:stCondLst>
                                        </p:cTn>
                                        <p:tgtEl>
                                          <p:spTgt spid="26"/>
                                        </p:tgtEl>
                                        <p:attrNameLst>
                                          <p:attrName>style.visibility</p:attrName>
                                        </p:attrNameLst>
                                      </p:cBhvr>
                                      <p:to>
                                        <p:strVal val="hidden"/>
                                      </p:to>
                                    </p:set>
                                  </p:childTnLst>
                                </p:cTn>
                              </p:par>
                              <p:par>
                                <p:cTn id="80" presetID="31" presetClass="exit" presetSubtype="0" fill="hold" nodeType="withEffect">
                                  <p:stCondLst>
                                    <p:cond delay="0"/>
                                  </p:stCondLst>
                                  <p:childTnLst>
                                    <p:anim calcmode="lin" valueType="num">
                                      <p:cBhvr>
                                        <p:cTn id="81" dur="1000"/>
                                        <p:tgtEl>
                                          <p:spTgt spid="21"/>
                                        </p:tgtEl>
                                        <p:attrNameLst>
                                          <p:attrName>ppt_w</p:attrName>
                                        </p:attrNameLst>
                                      </p:cBhvr>
                                      <p:tavLst>
                                        <p:tav tm="0">
                                          <p:val>
                                            <p:strVal val="ppt_w"/>
                                          </p:val>
                                        </p:tav>
                                        <p:tav tm="100000">
                                          <p:val>
                                            <p:fltVal val="0"/>
                                          </p:val>
                                        </p:tav>
                                      </p:tavLst>
                                    </p:anim>
                                    <p:anim calcmode="lin" valueType="num">
                                      <p:cBhvr>
                                        <p:cTn id="82" dur="1000"/>
                                        <p:tgtEl>
                                          <p:spTgt spid="21"/>
                                        </p:tgtEl>
                                        <p:attrNameLst>
                                          <p:attrName>ppt_h</p:attrName>
                                        </p:attrNameLst>
                                      </p:cBhvr>
                                      <p:tavLst>
                                        <p:tav tm="0">
                                          <p:val>
                                            <p:strVal val="ppt_h"/>
                                          </p:val>
                                        </p:tav>
                                        <p:tav tm="100000">
                                          <p:val>
                                            <p:fltVal val="0"/>
                                          </p:val>
                                        </p:tav>
                                      </p:tavLst>
                                    </p:anim>
                                    <p:anim calcmode="lin" valueType="num">
                                      <p:cBhvr>
                                        <p:cTn id="83" dur="1000"/>
                                        <p:tgtEl>
                                          <p:spTgt spid="21"/>
                                        </p:tgtEl>
                                        <p:attrNameLst>
                                          <p:attrName>style.rotation</p:attrName>
                                        </p:attrNameLst>
                                      </p:cBhvr>
                                      <p:tavLst>
                                        <p:tav tm="0">
                                          <p:val>
                                            <p:fltVal val="0"/>
                                          </p:val>
                                        </p:tav>
                                        <p:tav tm="100000">
                                          <p:val>
                                            <p:fltVal val="90"/>
                                          </p:val>
                                        </p:tav>
                                      </p:tavLst>
                                    </p:anim>
                                    <p:animEffect transition="out" filter="fade">
                                      <p:cBhvr>
                                        <p:cTn id="84" dur="1000"/>
                                        <p:tgtEl>
                                          <p:spTgt spid="21"/>
                                        </p:tgtEl>
                                      </p:cBhvr>
                                    </p:animEffect>
                                    <p:set>
                                      <p:cBhvr>
                                        <p:cTn id="85" dur="1" fill="hold">
                                          <p:stCondLst>
                                            <p:cond delay="999"/>
                                          </p:stCondLst>
                                        </p:cTn>
                                        <p:tgtEl>
                                          <p:spTgt spid="21"/>
                                        </p:tgtEl>
                                        <p:attrNameLst>
                                          <p:attrName>style.visibility</p:attrName>
                                        </p:attrNameLst>
                                      </p:cBhvr>
                                      <p:to>
                                        <p:strVal val="hidden"/>
                                      </p:to>
                                    </p:set>
                                  </p:childTnLst>
                                </p:cTn>
                              </p:par>
                              <p:par>
                                <p:cTn id="86" presetID="31" presetClass="exit" presetSubtype="0" fill="hold" grpId="0" nodeType="withEffect">
                                  <p:stCondLst>
                                    <p:cond delay="0"/>
                                  </p:stCondLst>
                                  <p:childTnLst>
                                    <p:anim calcmode="lin" valueType="num">
                                      <p:cBhvr>
                                        <p:cTn id="87" dur="1000"/>
                                        <p:tgtEl>
                                          <p:spTgt spid="17"/>
                                        </p:tgtEl>
                                        <p:attrNameLst>
                                          <p:attrName>ppt_w</p:attrName>
                                        </p:attrNameLst>
                                      </p:cBhvr>
                                      <p:tavLst>
                                        <p:tav tm="0">
                                          <p:val>
                                            <p:strVal val="ppt_w"/>
                                          </p:val>
                                        </p:tav>
                                        <p:tav tm="100000">
                                          <p:val>
                                            <p:fltVal val="0"/>
                                          </p:val>
                                        </p:tav>
                                      </p:tavLst>
                                    </p:anim>
                                    <p:anim calcmode="lin" valueType="num">
                                      <p:cBhvr>
                                        <p:cTn id="88" dur="1000"/>
                                        <p:tgtEl>
                                          <p:spTgt spid="17"/>
                                        </p:tgtEl>
                                        <p:attrNameLst>
                                          <p:attrName>ppt_h</p:attrName>
                                        </p:attrNameLst>
                                      </p:cBhvr>
                                      <p:tavLst>
                                        <p:tav tm="0">
                                          <p:val>
                                            <p:strVal val="ppt_h"/>
                                          </p:val>
                                        </p:tav>
                                        <p:tav tm="100000">
                                          <p:val>
                                            <p:fltVal val="0"/>
                                          </p:val>
                                        </p:tav>
                                      </p:tavLst>
                                    </p:anim>
                                    <p:anim calcmode="lin" valueType="num">
                                      <p:cBhvr>
                                        <p:cTn id="89" dur="1000"/>
                                        <p:tgtEl>
                                          <p:spTgt spid="17"/>
                                        </p:tgtEl>
                                        <p:attrNameLst>
                                          <p:attrName>style.rotation</p:attrName>
                                        </p:attrNameLst>
                                      </p:cBhvr>
                                      <p:tavLst>
                                        <p:tav tm="0">
                                          <p:val>
                                            <p:fltVal val="0"/>
                                          </p:val>
                                        </p:tav>
                                        <p:tav tm="100000">
                                          <p:val>
                                            <p:fltVal val="90"/>
                                          </p:val>
                                        </p:tav>
                                      </p:tavLst>
                                    </p:anim>
                                    <p:animEffect transition="out" filter="fade">
                                      <p:cBhvr>
                                        <p:cTn id="90" dur="1000"/>
                                        <p:tgtEl>
                                          <p:spTgt spid="17"/>
                                        </p:tgtEl>
                                      </p:cBhvr>
                                    </p:animEffect>
                                    <p:set>
                                      <p:cBhvr>
                                        <p:cTn id="91" dur="1" fill="hold">
                                          <p:stCondLst>
                                            <p:cond delay="999"/>
                                          </p:stCondLst>
                                        </p:cTn>
                                        <p:tgtEl>
                                          <p:spTgt spid="1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nodeType="click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p:cTn id="96" dur="1000" fill="hold"/>
                                        <p:tgtEl>
                                          <p:spTgt spid="38"/>
                                        </p:tgtEl>
                                        <p:attrNameLst>
                                          <p:attrName>ppt_w</p:attrName>
                                        </p:attrNameLst>
                                      </p:cBhvr>
                                      <p:tavLst>
                                        <p:tav tm="0">
                                          <p:val>
                                            <p:strVal val="#ppt_w*0.70"/>
                                          </p:val>
                                        </p:tav>
                                        <p:tav tm="100000">
                                          <p:val>
                                            <p:strVal val="#ppt_w"/>
                                          </p:val>
                                        </p:tav>
                                      </p:tavLst>
                                    </p:anim>
                                    <p:anim calcmode="lin" valueType="num">
                                      <p:cBhvr>
                                        <p:cTn id="97" dur="1000" fill="hold"/>
                                        <p:tgtEl>
                                          <p:spTgt spid="38"/>
                                        </p:tgtEl>
                                        <p:attrNameLst>
                                          <p:attrName>ppt_h</p:attrName>
                                        </p:attrNameLst>
                                      </p:cBhvr>
                                      <p:tavLst>
                                        <p:tav tm="0">
                                          <p:val>
                                            <p:strVal val="#ppt_h"/>
                                          </p:val>
                                        </p:tav>
                                        <p:tav tm="100000">
                                          <p:val>
                                            <p:strVal val="#ppt_h"/>
                                          </p:val>
                                        </p:tav>
                                      </p:tavLst>
                                    </p:anim>
                                    <p:animEffect transition="in" filter="fade">
                                      <p:cBhvr>
                                        <p:cTn id="98" dur="1000"/>
                                        <p:tgtEl>
                                          <p:spTgt spid="38"/>
                                        </p:tgtEl>
                                      </p:cBhvr>
                                    </p:animEffect>
                                  </p:childTnLst>
                                </p:cTn>
                              </p:par>
                              <p:par>
                                <p:cTn id="99" presetID="55"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1000" fill="hold"/>
                                        <p:tgtEl>
                                          <p:spTgt spid="39"/>
                                        </p:tgtEl>
                                        <p:attrNameLst>
                                          <p:attrName>ppt_w</p:attrName>
                                        </p:attrNameLst>
                                      </p:cBhvr>
                                      <p:tavLst>
                                        <p:tav tm="0">
                                          <p:val>
                                            <p:strVal val="#ppt_w*0.70"/>
                                          </p:val>
                                        </p:tav>
                                        <p:tav tm="100000">
                                          <p:val>
                                            <p:strVal val="#ppt_w"/>
                                          </p:val>
                                        </p:tav>
                                      </p:tavLst>
                                    </p:anim>
                                    <p:anim calcmode="lin" valueType="num">
                                      <p:cBhvr>
                                        <p:cTn id="102" dur="1000" fill="hold"/>
                                        <p:tgtEl>
                                          <p:spTgt spid="39"/>
                                        </p:tgtEl>
                                        <p:attrNameLst>
                                          <p:attrName>ppt_h</p:attrName>
                                        </p:attrNameLst>
                                      </p:cBhvr>
                                      <p:tavLst>
                                        <p:tav tm="0">
                                          <p:val>
                                            <p:strVal val="#ppt_h"/>
                                          </p:val>
                                        </p:tav>
                                        <p:tav tm="100000">
                                          <p:val>
                                            <p:strVal val="#ppt_h"/>
                                          </p:val>
                                        </p:tav>
                                      </p:tavLst>
                                    </p:anim>
                                    <p:animEffect transition="in" filter="fade">
                                      <p:cBhvr>
                                        <p:cTn id="103" dur="1000"/>
                                        <p:tgtEl>
                                          <p:spTgt spid="39"/>
                                        </p:tgtEl>
                                      </p:cBhvr>
                                    </p:animEffect>
                                  </p:childTnLst>
                                </p:cTn>
                              </p:par>
                              <p:par>
                                <p:cTn id="104" presetID="55"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1000" fill="hold"/>
                                        <p:tgtEl>
                                          <p:spTgt spid="40"/>
                                        </p:tgtEl>
                                        <p:attrNameLst>
                                          <p:attrName>ppt_w</p:attrName>
                                        </p:attrNameLst>
                                      </p:cBhvr>
                                      <p:tavLst>
                                        <p:tav tm="0">
                                          <p:val>
                                            <p:strVal val="#ppt_w*0.70"/>
                                          </p:val>
                                        </p:tav>
                                        <p:tav tm="100000">
                                          <p:val>
                                            <p:strVal val="#ppt_w"/>
                                          </p:val>
                                        </p:tav>
                                      </p:tavLst>
                                    </p:anim>
                                    <p:anim calcmode="lin" valueType="num">
                                      <p:cBhvr>
                                        <p:cTn id="107" dur="1000" fill="hold"/>
                                        <p:tgtEl>
                                          <p:spTgt spid="40"/>
                                        </p:tgtEl>
                                        <p:attrNameLst>
                                          <p:attrName>ppt_h</p:attrName>
                                        </p:attrNameLst>
                                      </p:cBhvr>
                                      <p:tavLst>
                                        <p:tav tm="0">
                                          <p:val>
                                            <p:strVal val="#ppt_h"/>
                                          </p:val>
                                        </p:tav>
                                        <p:tav tm="100000">
                                          <p:val>
                                            <p:strVal val="#ppt_h"/>
                                          </p:val>
                                        </p:tav>
                                      </p:tavLst>
                                    </p:anim>
                                    <p:animEffect transition="in" filter="fade">
                                      <p:cBhvr>
                                        <p:cTn id="10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7" grpId="1"/>
      <p:bldP spid="39" grpId="0" animBg="1"/>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AEE3D3-DA3D-4AB0-823F-233A3EA36685}"/>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C28D3DE3-11C9-46B6-B451-1EB69C460312}"/>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98B19986-C218-4CEC-8498-109C8C05D719}"/>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F88B36BE-9693-4568-8569-045492A67729}"/>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73814BD0-D57B-4DE3-8866-270A738EE6EF}"/>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C53A12C7-B629-4A2B-873A-329809BA1127}"/>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ectangle: Rounded Corners 7">
            <a:extLst>
              <a:ext uri="{FF2B5EF4-FFF2-40B4-BE49-F238E27FC236}">
                <a16:creationId xmlns:a16="http://schemas.microsoft.com/office/drawing/2014/main" id="{4A5FB6FF-4C09-4A96-A472-60F4B55C5B9D}"/>
              </a:ext>
            </a:extLst>
          </p:cNvPr>
          <p:cNvSpPr/>
          <p:nvPr/>
        </p:nvSpPr>
        <p:spPr>
          <a:xfrm>
            <a:off x="3513406" y="351692"/>
            <a:ext cx="3488788" cy="647114"/>
          </a:xfrm>
          <a:prstGeom prst="roundRect">
            <a:avLst>
              <a:gd name="adj" fmla="val 50000"/>
            </a:avLst>
          </a:prstGeom>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NikoshBAN" panose="02000000000000000000" pitchFamily="2" charset="0"/>
                <a:cs typeface="NikoshBAN" panose="02000000000000000000" pitchFamily="2" charset="0"/>
              </a:rPr>
              <a:t>ম</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ছ</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র </a:t>
            </a:r>
            <a:r>
              <a:rPr lang="as-IN" sz="3600" b="1" dirty="0">
                <a:solidFill>
                  <a:schemeClr val="bg1"/>
                </a:solidFill>
                <a:latin typeface="NikoshBAN" panose="02000000000000000000" pitchFamily="2" charset="0"/>
                <a:cs typeface="NikoshBAN" panose="02000000000000000000" pitchFamily="2" charset="0"/>
              </a:rPr>
              <a:t>প</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র</a:t>
            </a:r>
            <a:r>
              <a:rPr lang="en-US" sz="3600" b="1" dirty="0">
                <a:solidFill>
                  <a:schemeClr val="bg1"/>
                </a:solidFill>
                <a:latin typeface="NikoshBAN" panose="02000000000000000000" pitchFamily="2" charset="0"/>
                <a:cs typeface="NikoshBAN" panose="02000000000000000000" pitchFamily="2" charset="0"/>
              </a:rPr>
              <a:t>জ</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ত</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 </a:t>
            </a:r>
            <a:r>
              <a:rPr lang="as-IN" sz="3600" b="1" dirty="0">
                <a:solidFill>
                  <a:schemeClr val="bg1"/>
                </a:solidFill>
                <a:latin typeface="NikoshBAN" panose="02000000000000000000" pitchFamily="2" charset="0"/>
                <a:cs typeface="NikoshBAN" panose="02000000000000000000" pitchFamily="2" charset="0"/>
              </a:rPr>
              <a:t>ন</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ব</a:t>
            </a:r>
            <a:r>
              <a:rPr lang="en-US"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SutonnyMJ" pitchFamily="2" charset="0"/>
                <a:cs typeface="SutonnyMJ" pitchFamily="2" charset="0"/>
              </a:rPr>
              <a:t>©</a:t>
            </a:r>
            <a:r>
              <a:rPr lang="as-IN" sz="3600" b="1" dirty="0">
                <a:solidFill>
                  <a:schemeClr val="bg1"/>
                </a:solidFill>
                <a:latin typeface="NikoshBAN" panose="02000000000000000000" pitchFamily="2" charset="0"/>
                <a:cs typeface="NikoshBAN" panose="02000000000000000000" pitchFamily="2" charset="0"/>
              </a:rPr>
              <a:t>চ</a:t>
            </a:r>
            <a:r>
              <a:rPr lang="en-US" sz="3600" b="1" dirty="0">
                <a:solidFill>
                  <a:schemeClr val="bg1"/>
                </a:solidFill>
                <a:latin typeface="NikoshBAN" panose="02000000000000000000" pitchFamily="2" charset="0"/>
                <a:cs typeface="NikoshBAN" panose="02000000000000000000" pitchFamily="2" charset="0"/>
              </a:rPr>
              <a:t>ণ</a:t>
            </a:r>
          </a:p>
        </p:txBody>
      </p:sp>
      <p:pic>
        <p:nvPicPr>
          <p:cNvPr id="12" name="Picture 11">
            <a:extLst>
              <a:ext uri="{FF2B5EF4-FFF2-40B4-BE49-F238E27FC236}">
                <a16:creationId xmlns:a16="http://schemas.microsoft.com/office/drawing/2014/main" id="{A9D79F94-F603-4F6B-B390-AB55252C4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647" y="1669152"/>
            <a:ext cx="2284427" cy="1753424"/>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9B80C7CC-A950-4CF5-B474-AA33C716F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60" y="1820828"/>
            <a:ext cx="2261582" cy="1507721"/>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6AE22016-814C-485D-A9FB-1E817DCC6B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7484" y="4290318"/>
            <a:ext cx="2284428" cy="154648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01BAA86C-70F6-4E1F-A5A3-FE0ADF364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647" y="4290318"/>
            <a:ext cx="2261582" cy="1507721"/>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F3ADDCE0-B973-4D69-9F9F-16C0D12826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3961" y="2574688"/>
            <a:ext cx="3645375" cy="2963565"/>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22" name="Rectangle: Rounded Corners 21">
            <a:extLst>
              <a:ext uri="{FF2B5EF4-FFF2-40B4-BE49-F238E27FC236}">
                <a16:creationId xmlns:a16="http://schemas.microsoft.com/office/drawing/2014/main" id="{1E21D4BB-24F7-4B25-8001-435AC06C2F4F}"/>
              </a:ext>
            </a:extLst>
          </p:cNvPr>
          <p:cNvSpPr/>
          <p:nvPr/>
        </p:nvSpPr>
        <p:spPr>
          <a:xfrm>
            <a:off x="1045743" y="3463382"/>
            <a:ext cx="1125415" cy="403702"/>
          </a:xfrm>
          <a:prstGeom prst="roundRect">
            <a:avLst>
              <a:gd name="adj" fmla="val 50000"/>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NikoshBAN" panose="02000000000000000000" pitchFamily="2" charset="0"/>
                <a:cs typeface="NikoshBAN" panose="02000000000000000000" pitchFamily="2" charset="0"/>
              </a:rPr>
              <a:t>র</a:t>
            </a:r>
            <a:r>
              <a:rPr lang="as-IN" sz="2800" b="1" dirty="0">
                <a:solidFill>
                  <a:sysClr val="windowText" lastClr="000000"/>
                </a:solidFill>
                <a:latin typeface="NikoshBAN" panose="02000000000000000000" pitchFamily="2" charset="0"/>
                <a:cs typeface="NikoshBAN" panose="02000000000000000000" pitchFamily="2" charset="0"/>
              </a:rPr>
              <a:t>ু</a:t>
            </a:r>
            <a:r>
              <a:rPr lang="en-US" sz="2800" b="1" dirty="0">
                <a:solidFill>
                  <a:sysClr val="windowText" lastClr="000000"/>
                </a:solidFill>
                <a:latin typeface="NikoshBAN" panose="02000000000000000000" pitchFamily="2" charset="0"/>
                <a:cs typeface="NikoshBAN" panose="02000000000000000000" pitchFamily="2" charset="0"/>
              </a:rPr>
              <a:t>ই</a:t>
            </a:r>
          </a:p>
        </p:txBody>
      </p:sp>
      <p:sp>
        <p:nvSpPr>
          <p:cNvPr id="25" name="Rectangle: Rounded Corners 24">
            <a:extLst>
              <a:ext uri="{FF2B5EF4-FFF2-40B4-BE49-F238E27FC236}">
                <a16:creationId xmlns:a16="http://schemas.microsoft.com/office/drawing/2014/main" id="{A54BF863-D5B8-4720-B1A9-926C14E909C8}"/>
              </a:ext>
            </a:extLst>
          </p:cNvPr>
          <p:cNvSpPr/>
          <p:nvPr/>
        </p:nvSpPr>
        <p:spPr>
          <a:xfrm>
            <a:off x="8008545" y="3645184"/>
            <a:ext cx="1444629" cy="403702"/>
          </a:xfrm>
          <a:prstGeom prst="roundRect">
            <a:avLst>
              <a:gd name="adj" fmla="val 50000"/>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NikoshBAN" panose="02000000000000000000" pitchFamily="2" charset="0"/>
                <a:cs typeface="NikoshBAN" panose="02000000000000000000" pitchFamily="2" charset="0"/>
              </a:rPr>
              <a:t>মিরর</a:t>
            </a:r>
            <a:r>
              <a:rPr lang="en-US" sz="2800" b="1" dirty="0">
                <a:solidFill>
                  <a:sysClr val="windowText" lastClr="000000"/>
                </a:solidFill>
                <a:latin typeface="NikoshBAN" panose="02000000000000000000" pitchFamily="2" charset="0"/>
                <a:cs typeface="NikoshBAN" panose="02000000000000000000" pitchFamily="2" charset="0"/>
              </a:rPr>
              <a:t> </a:t>
            </a:r>
            <a:r>
              <a:rPr lang="en-US" sz="2800" b="1" dirty="0" err="1">
                <a:solidFill>
                  <a:sysClr val="windowText" lastClr="000000"/>
                </a:solidFill>
                <a:latin typeface="NikoshBAN" panose="02000000000000000000" pitchFamily="2" charset="0"/>
                <a:cs typeface="NikoshBAN" panose="02000000000000000000" pitchFamily="2" charset="0"/>
              </a:rPr>
              <a:t>কাপ</a:t>
            </a:r>
            <a:r>
              <a:rPr lang="en-US" sz="2800" b="1" dirty="0">
                <a:solidFill>
                  <a:sysClr val="windowText" lastClr="000000"/>
                </a:solidFill>
                <a:latin typeface="SutonnyMJ" pitchFamily="2" charset="0"/>
                <a:cs typeface="SutonnyMJ" pitchFamily="2" charset="0"/>
              </a:rPr>
              <a:t>©</a:t>
            </a:r>
            <a:endParaRPr lang="en-US" sz="2800" b="1" dirty="0">
              <a:solidFill>
                <a:sysClr val="windowText" lastClr="000000"/>
              </a:solidFill>
              <a:latin typeface="NikoshBAN" panose="02000000000000000000" pitchFamily="2" charset="0"/>
              <a:cs typeface="NikoshBAN" panose="02000000000000000000" pitchFamily="2" charset="0"/>
            </a:endParaRPr>
          </a:p>
        </p:txBody>
      </p:sp>
      <p:sp>
        <p:nvSpPr>
          <p:cNvPr id="26" name="Rectangle: Rounded Corners 25">
            <a:extLst>
              <a:ext uri="{FF2B5EF4-FFF2-40B4-BE49-F238E27FC236}">
                <a16:creationId xmlns:a16="http://schemas.microsoft.com/office/drawing/2014/main" id="{1E915102-A9D2-4164-BF5F-07AD60C17335}"/>
              </a:ext>
            </a:extLst>
          </p:cNvPr>
          <p:cNvSpPr/>
          <p:nvPr/>
        </p:nvSpPr>
        <p:spPr>
          <a:xfrm>
            <a:off x="1041806" y="6007890"/>
            <a:ext cx="1488172" cy="403702"/>
          </a:xfrm>
          <a:prstGeom prst="roundRect">
            <a:avLst>
              <a:gd name="adj" fmla="val 50000"/>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NikoshBAN" panose="02000000000000000000" pitchFamily="2" charset="0"/>
                <a:cs typeface="NikoshBAN" panose="02000000000000000000" pitchFamily="2" charset="0"/>
              </a:rPr>
              <a:t>তেলাপিয়া</a:t>
            </a:r>
            <a:endParaRPr lang="en-US" sz="2800" b="1" dirty="0">
              <a:solidFill>
                <a:sysClr val="windowText" lastClr="000000"/>
              </a:solidFill>
              <a:latin typeface="NikoshBAN" panose="02000000000000000000" pitchFamily="2" charset="0"/>
              <a:cs typeface="NikoshBAN" panose="02000000000000000000" pitchFamily="2" charset="0"/>
            </a:endParaRPr>
          </a:p>
        </p:txBody>
      </p:sp>
      <p:sp>
        <p:nvSpPr>
          <p:cNvPr id="28" name="Rectangle: Rounded Corners 27">
            <a:extLst>
              <a:ext uri="{FF2B5EF4-FFF2-40B4-BE49-F238E27FC236}">
                <a16:creationId xmlns:a16="http://schemas.microsoft.com/office/drawing/2014/main" id="{5B5CED09-63C8-439E-A1BF-0785ECFEAE03}"/>
              </a:ext>
            </a:extLst>
          </p:cNvPr>
          <p:cNvSpPr/>
          <p:nvPr/>
        </p:nvSpPr>
        <p:spPr>
          <a:xfrm>
            <a:off x="4662649" y="5778098"/>
            <a:ext cx="1125415" cy="403702"/>
          </a:xfrm>
          <a:prstGeom prst="roundRect">
            <a:avLst>
              <a:gd name="adj" fmla="val 50000"/>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NikoshBAN" panose="02000000000000000000" pitchFamily="2" charset="0"/>
                <a:cs typeface="NikoshBAN" panose="02000000000000000000" pitchFamily="2" charset="0"/>
              </a:rPr>
              <a:t>কাতলা</a:t>
            </a:r>
            <a:endParaRPr lang="en-US" sz="2800" b="1" dirty="0">
              <a:solidFill>
                <a:sysClr val="windowText" lastClr="000000"/>
              </a:solidFill>
              <a:latin typeface="NikoshBAN" panose="02000000000000000000" pitchFamily="2" charset="0"/>
              <a:cs typeface="NikoshBAN" panose="02000000000000000000" pitchFamily="2" charset="0"/>
            </a:endParaRPr>
          </a:p>
        </p:txBody>
      </p:sp>
      <p:sp>
        <p:nvSpPr>
          <p:cNvPr id="29" name="Rectangle: Rounded Corners 28">
            <a:extLst>
              <a:ext uri="{FF2B5EF4-FFF2-40B4-BE49-F238E27FC236}">
                <a16:creationId xmlns:a16="http://schemas.microsoft.com/office/drawing/2014/main" id="{7C581E7C-5D41-40CD-9389-28546462FD11}"/>
              </a:ext>
            </a:extLst>
          </p:cNvPr>
          <p:cNvSpPr/>
          <p:nvPr/>
        </p:nvSpPr>
        <p:spPr>
          <a:xfrm>
            <a:off x="8008546" y="5984852"/>
            <a:ext cx="1638890" cy="403702"/>
          </a:xfrm>
          <a:prstGeom prst="roundRect">
            <a:avLst>
              <a:gd name="adj" fmla="val 50000"/>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b="1" dirty="0">
                <a:solidFill>
                  <a:sysClr val="windowText" lastClr="000000"/>
                </a:solidFill>
                <a:latin typeface="NikoshBAN" panose="02000000000000000000" pitchFamily="2" charset="0"/>
                <a:cs typeface="NikoshBAN" panose="02000000000000000000" pitchFamily="2" charset="0"/>
              </a:rPr>
              <a:t>জ</a:t>
            </a:r>
            <a:r>
              <a:rPr lang="en-US" sz="2800" b="1" dirty="0">
                <a:solidFill>
                  <a:sysClr val="windowText" lastClr="000000"/>
                </a:solidFill>
                <a:latin typeface="NikoshBAN" panose="02000000000000000000" pitchFamily="2" charset="0"/>
                <a:cs typeface="NikoshBAN" panose="02000000000000000000" pitchFamily="2" charset="0"/>
              </a:rPr>
              <a:t>া</a:t>
            </a:r>
            <a:r>
              <a:rPr lang="as-IN" sz="2800" b="1" dirty="0">
                <a:solidFill>
                  <a:sysClr val="windowText" lastClr="000000"/>
                </a:solidFill>
                <a:latin typeface="NikoshBAN" panose="02000000000000000000" pitchFamily="2" charset="0"/>
                <a:cs typeface="NikoshBAN" panose="02000000000000000000" pitchFamily="2" charset="0"/>
              </a:rPr>
              <a:t>প</a:t>
            </a:r>
            <a:r>
              <a:rPr lang="en-US" sz="2800" b="1" dirty="0">
                <a:solidFill>
                  <a:sysClr val="windowText" lastClr="000000"/>
                </a:solidFill>
                <a:latin typeface="NikoshBAN" panose="02000000000000000000" pitchFamily="2" charset="0"/>
                <a:cs typeface="NikoshBAN" panose="02000000000000000000" pitchFamily="2" charset="0"/>
              </a:rPr>
              <a:t>া</a:t>
            </a:r>
            <a:r>
              <a:rPr lang="as-IN" sz="2800" b="1" dirty="0">
                <a:solidFill>
                  <a:sysClr val="windowText" lastClr="000000"/>
                </a:solidFill>
                <a:latin typeface="NikoshBAN" panose="02000000000000000000" pitchFamily="2" charset="0"/>
                <a:cs typeface="NikoshBAN" panose="02000000000000000000" pitchFamily="2" charset="0"/>
              </a:rPr>
              <a:t>ন</a:t>
            </a:r>
            <a:r>
              <a:rPr lang="en-US" sz="2800" b="1" dirty="0">
                <a:solidFill>
                  <a:sysClr val="windowText" lastClr="000000"/>
                </a:solidFill>
                <a:latin typeface="NikoshBAN" panose="02000000000000000000" pitchFamily="2" charset="0"/>
                <a:cs typeface="NikoshBAN" panose="02000000000000000000" pitchFamily="2" charset="0"/>
              </a:rPr>
              <a:t>ি র</a:t>
            </a:r>
            <a:r>
              <a:rPr lang="as-IN" sz="2800" b="1" dirty="0">
                <a:solidFill>
                  <a:sysClr val="windowText" lastClr="000000"/>
                </a:solidFill>
                <a:latin typeface="NikoshBAN" panose="02000000000000000000" pitchFamily="2" charset="0"/>
                <a:cs typeface="NikoshBAN" panose="02000000000000000000" pitchFamily="2" charset="0"/>
              </a:rPr>
              <a:t>ু</a:t>
            </a:r>
            <a:r>
              <a:rPr lang="en-US" sz="2800" b="1" dirty="0">
                <a:solidFill>
                  <a:sysClr val="windowText" lastClr="000000"/>
                </a:solidFill>
                <a:latin typeface="NikoshBAN" panose="02000000000000000000" pitchFamily="2" charset="0"/>
                <a:cs typeface="NikoshBAN" panose="02000000000000000000" pitchFamily="2" charset="0"/>
              </a:rPr>
              <a:t>ই</a:t>
            </a:r>
          </a:p>
        </p:txBody>
      </p:sp>
    </p:spTree>
    <p:extLst>
      <p:ext uri="{BB962C8B-B14F-4D97-AF65-F5344CB8AC3E}">
        <p14:creationId xmlns:p14="http://schemas.microsoft.com/office/powerpoint/2010/main" val="36673212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1+#ppt_w/2"/>
                                          </p:val>
                                        </p:tav>
                                        <p:tav tm="100000">
                                          <p:val>
                                            <p:strVal val="#ppt_x"/>
                                          </p:val>
                                        </p:tav>
                                      </p:tavLst>
                                    </p:anim>
                                    <p:anim calcmode="lin" valueType="num">
                                      <p:cBhvr additive="base">
                                        <p:cTn id="12" dur="2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1+#ppt_w/2"/>
                                          </p:val>
                                        </p:tav>
                                        <p:tav tm="100000">
                                          <p:val>
                                            <p:strVal val="#ppt_x"/>
                                          </p:val>
                                        </p:tav>
                                      </p:tavLst>
                                    </p:anim>
                                    <p:anim calcmode="lin" valueType="num">
                                      <p:cBhvr additive="base">
                                        <p:cTn id="16" dur="2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2000" fill="hold"/>
                                        <p:tgtEl>
                                          <p:spTgt spid="19"/>
                                        </p:tgtEl>
                                        <p:attrNameLst>
                                          <p:attrName>ppt_x</p:attrName>
                                        </p:attrNameLst>
                                      </p:cBhvr>
                                      <p:tavLst>
                                        <p:tav tm="0">
                                          <p:val>
                                            <p:strVal val="1+#ppt_w/2"/>
                                          </p:val>
                                        </p:tav>
                                        <p:tav tm="100000">
                                          <p:val>
                                            <p:strVal val="#ppt_x"/>
                                          </p:val>
                                        </p:tav>
                                      </p:tavLst>
                                    </p:anim>
                                    <p:anim calcmode="lin" valueType="num">
                                      <p:cBhvr additive="base">
                                        <p:cTn id="20" dur="2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2000" fill="hold"/>
                                        <p:tgtEl>
                                          <p:spTgt spid="26"/>
                                        </p:tgtEl>
                                        <p:attrNameLst>
                                          <p:attrName>ppt_x</p:attrName>
                                        </p:attrNameLst>
                                      </p:cBhvr>
                                      <p:tavLst>
                                        <p:tav tm="0">
                                          <p:val>
                                            <p:strVal val="1+#ppt_w/2"/>
                                          </p:val>
                                        </p:tav>
                                        <p:tav tm="100000">
                                          <p:val>
                                            <p:strVal val="#ppt_x"/>
                                          </p:val>
                                        </p:tav>
                                      </p:tavLst>
                                    </p:anim>
                                    <p:anim calcmode="lin" valueType="num">
                                      <p:cBhvr additive="base">
                                        <p:cTn id="24" dur="2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000" fill="hold"/>
                                        <p:tgtEl>
                                          <p:spTgt spid="21"/>
                                        </p:tgtEl>
                                        <p:attrNameLst>
                                          <p:attrName>ppt_x</p:attrName>
                                        </p:attrNameLst>
                                      </p:cBhvr>
                                      <p:tavLst>
                                        <p:tav tm="0">
                                          <p:val>
                                            <p:strVal val="#ppt_x"/>
                                          </p:val>
                                        </p:tav>
                                        <p:tav tm="100000">
                                          <p:val>
                                            <p:strVal val="#ppt_x"/>
                                          </p:val>
                                        </p:tav>
                                      </p:tavLst>
                                    </p:anim>
                                    <p:anim calcmode="lin" valueType="num">
                                      <p:cBhvr additive="base">
                                        <p:cTn id="28" dur="2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000" fill="hold"/>
                                        <p:tgtEl>
                                          <p:spTgt spid="28"/>
                                        </p:tgtEl>
                                        <p:attrNameLst>
                                          <p:attrName>ppt_x</p:attrName>
                                        </p:attrNameLst>
                                      </p:cBhvr>
                                      <p:tavLst>
                                        <p:tav tm="0">
                                          <p:val>
                                            <p:strVal val="#ppt_x"/>
                                          </p:val>
                                        </p:tav>
                                        <p:tav tm="100000">
                                          <p:val>
                                            <p:strVal val="#ppt_x"/>
                                          </p:val>
                                        </p:tav>
                                      </p:tavLst>
                                    </p:anim>
                                    <p:anim calcmode="lin" valueType="num">
                                      <p:cBhvr additive="base">
                                        <p:cTn id="32" dur="2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0" fill="hold"/>
                                        <p:tgtEl>
                                          <p:spTgt spid="12"/>
                                        </p:tgtEl>
                                        <p:attrNameLst>
                                          <p:attrName>ppt_x</p:attrName>
                                        </p:attrNameLst>
                                      </p:cBhvr>
                                      <p:tavLst>
                                        <p:tav tm="0">
                                          <p:val>
                                            <p:strVal val="0-#ppt_w/2"/>
                                          </p:val>
                                        </p:tav>
                                        <p:tav tm="100000">
                                          <p:val>
                                            <p:strVal val="#ppt_x"/>
                                          </p:val>
                                        </p:tav>
                                      </p:tavLst>
                                    </p:anim>
                                    <p:anim calcmode="lin" valueType="num">
                                      <p:cBhvr additive="base">
                                        <p:cTn id="36" dur="20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2000" fill="hold"/>
                                        <p:tgtEl>
                                          <p:spTgt spid="25"/>
                                        </p:tgtEl>
                                        <p:attrNameLst>
                                          <p:attrName>ppt_x</p:attrName>
                                        </p:attrNameLst>
                                      </p:cBhvr>
                                      <p:tavLst>
                                        <p:tav tm="0">
                                          <p:val>
                                            <p:strVal val="0-#ppt_w/2"/>
                                          </p:val>
                                        </p:tav>
                                        <p:tav tm="100000">
                                          <p:val>
                                            <p:strVal val="#ppt_x"/>
                                          </p:val>
                                        </p:tav>
                                      </p:tavLst>
                                    </p:anim>
                                    <p:anim calcmode="lin" valueType="num">
                                      <p:cBhvr additive="base">
                                        <p:cTn id="40" dur="20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2000" fill="hold"/>
                                        <p:tgtEl>
                                          <p:spTgt spid="15"/>
                                        </p:tgtEl>
                                        <p:attrNameLst>
                                          <p:attrName>ppt_x</p:attrName>
                                        </p:attrNameLst>
                                      </p:cBhvr>
                                      <p:tavLst>
                                        <p:tav tm="0">
                                          <p:val>
                                            <p:strVal val="0-#ppt_w/2"/>
                                          </p:val>
                                        </p:tav>
                                        <p:tav tm="100000">
                                          <p:val>
                                            <p:strVal val="#ppt_x"/>
                                          </p:val>
                                        </p:tav>
                                      </p:tavLst>
                                    </p:anim>
                                    <p:anim calcmode="lin" valueType="num">
                                      <p:cBhvr additive="base">
                                        <p:cTn id="44" dur="20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2000" fill="hold"/>
                                        <p:tgtEl>
                                          <p:spTgt spid="29"/>
                                        </p:tgtEl>
                                        <p:attrNameLst>
                                          <p:attrName>ppt_x</p:attrName>
                                        </p:attrNameLst>
                                      </p:cBhvr>
                                      <p:tavLst>
                                        <p:tav tm="0">
                                          <p:val>
                                            <p:strVal val="0-#ppt_w/2"/>
                                          </p:val>
                                        </p:tav>
                                        <p:tav tm="100000">
                                          <p:val>
                                            <p:strVal val="#ppt_x"/>
                                          </p:val>
                                        </p:tav>
                                      </p:tavLst>
                                    </p:anim>
                                    <p:anim calcmode="lin" valueType="num">
                                      <p:cBhvr additive="base">
                                        <p:cTn id="48" dur="20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5" grpId="0" animBg="1"/>
      <p:bldP spid="26"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B0D31E-8477-4493-9127-E7D8D8286735}"/>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9AB69C73-52A5-442C-83DC-4577F26FBED9}"/>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43B06135-325F-430F-BAD4-56ACF43E2A8A}"/>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CA4A839D-13B0-48AE-A9B6-B4BAFE48345F}"/>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30453396-04D7-4360-8566-31CB3B61ACBF}"/>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A07D2D80-F025-4699-A8C6-8D1F4B6781FB}"/>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ectangle 7">
            <a:extLst>
              <a:ext uri="{FF2B5EF4-FFF2-40B4-BE49-F238E27FC236}">
                <a16:creationId xmlns:a16="http://schemas.microsoft.com/office/drawing/2014/main" id="{7A070D70-E57F-4BC4-8CD2-1873BE61520B}"/>
              </a:ext>
            </a:extLst>
          </p:cNvPr>
          <p:cNvSpPr/>
          <p:nvPr/>
        </p:nvSpPr>
        <p:spPr>
          <a:xfrm>
            <a:off x="4421618" y="278927"/>
            <a:ext cx="1906291" cy="646331"/>
          </a:xfrm>
          <a:prstGeom prst="rect">
            <a:avLst/>
          </a:prstGeom>
          <a:ln w="76200">
            <a:solidFill>
              <a:schemeClr val="accent2">
                <a:lumMod val="75000"/>
              </a:schemeClr>
            </a:solid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2"/>
          </a:fillRef>
          <a:effectRef idx="1">
            <a:schemeClr val="accent2"/>
          </a:effectRef>
          <a:fontRef idx="minor">
            <a:schemeClr val="lt1"/>
          </a:fontRef>
        </p:style>
        <p:txBody>
          <a:bodyPr wrap="none">
            <a:spAutoFit/>
          </a:bodyPr>
          <a:lstStyle/>
          <a:p>
            <a:r>
              <a:rPr lang="as-IN" sz="3600" b="1" dirty="0">
                <a:solidFill>
                  <a:sysClr val="windowText" lastClr="000000"/>
                </a:solidFill>
                <a:latin typeface="NikoshBAN" panose="02000000000000000000" pitchFamily="2" charset="0"/>
                <a:cs typeface="NikoshBAN" panose="02000000000000000000" pitchFamily="2" charset="0"/>
              </a:rPr>
              <a:t>পোনা মজুদ </a:t>
            </a:r>
            <a:endParaRPr lang="en-US" sz="3600" dirty="0">
              <a:solidFill>
                <a:sysClr val="windowText" lastClr="000000"/>
              </a:solidFill>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8896C2CE-04C0-467B-8A88-DC0B90509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317" y="1579142"/>
            <a:ext cx="4948966" cy="273668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5968E76E-4CB8-41F8-8220-29162987C0A8}"/>
              </a:ext>
            </a:extLst>
          </p:cNvPr>
          <p:cNvSpPr/>
          <p:nvPr/>
        </p:nvSpPr>
        <p:spPr>
          <a:xfrm>
            <a:off x="-25942" y="4789504"/>
            <a:ext cx="10330274" cy="2246769"/>
          </a:xfrm>
          <a:prstGeom prst="rect">
            <a:avLst/>
          </a:prstGeom>
        </p:spPr>
        <p:txBody>
          <a:bodyPr wrap="square">
            <a:spAutoFit/>
          </a:bodyPr>
          <a:lstStyle/>
          <a:p>
            <a:pPr marL="457200" indent="-457200" algn="ctr">
              <a:buFont typeface="Wingdings" panose="05000000000000000000" pitchFamily="2" charset="2"/>
              <a:buChar char="v"/>
            </a:pPr>
            <a:r>
              <a:rPr lang="as-IN" sz="2800" dirty="0">
                <a:latin typeface="NikoshBAN" panose="02000000000000000000" pitchFamily="2" charset="0"/>
                <a:cs typeface="NikoshBAN" panose="02000000000000000000" pitchFamily="2" charset="0"/>
              </a:rPr>
              <a:t>মাছ ও চিংড়ির পোনা ধানক্ষেতে ছাড়ার জন্য যেসব বিষয়ের প্রতি গুরুত্ব দিতে হবে-পোনা ছাড়া ও মজুদের হার : ধানক্ষেতে শুধু চিংড়ির চাষ করতে হেক্টরপ্রতি ১০-১৫ হাজার পোনা</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ছাড়া যেতে পারে। প্রতি শতকে ৫০-৬০টি পোনা ছাড়তে হয়। পোনা কমপক্ষে ৫ সেন্টিমিটার লম্বা হওয়া উচিত। মাছ চাষের ক্ষেত্রে প্রতি শতকে রাজপুটি, নাইলোটিকা ও মিররকাপ ১০-১৫টি পোনা ছাড়তে হয়।</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55198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90"/>
                                          </p:val>
                                        </p:tav>
                                        <p:tav tm="100000">
                                          <p:val>
                                            <p:fltVal val="0"/>
                                          </p:val>
                                        </p:tav>
                                      </p:tavLst>
                                    </p:anim>
                                    <p:animEffect transition="in" filter="fade">
                                      <p:cBhvr>
                                        <p:cTn id="10" dur="3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3000" fill="hold"/>
                                        <p:tgtEl>
                                          <p:spTgt spid="10"/>
                                        </p:tgtEl>
                                        <p:attrNameLst>
                                          <p:attrName>ppt_w</p:attrName>
                                        </p:attrNameLst>
                                      </p:cBhvr>
                                      <p:tavLst>
                                        <p:tav tm="0">
                                          <p:val>
                                            <p:fltVal val="0"/>
                                          </p:val>
                                        </p:tav>
                                        <p:tav tm="100000">
                                          <p:val>
                                            <p:strVal val="#ppt_w"/>
                                          </p:val>
                                        </p:tav>
                                      </p:tavLst>
                                    </p:anim>
                                    <p:anim calcmode="lin" valueType="num">
                                      <p:cBhvr>
                                        <p:cTn id="14" dur="3000" fill="hold"/>
                                        <p:tgtEl>
                                          <p:spTgt spid="10"/>
                                        </p:tgtEl>
                                        <p:attrNameLst>
                                          <p:attrName>ppt_h</p:attrName>
                                        </p:attrNameLst>
                                      </p:cBhvr>
                                      <p:tavLst>
                                        <p:tav tm="0">
                                          <p:val>
                                            <p:fltVal val="0"/>
                                          </p:val>
                                        </p:tav>
                                        <p:tav tm="100000">
                                          <p:val>
                                            <p:strVal val="#ppt_h"/>
                                          </p:val>
                                        </p:tav>
                                      </p:tavLst>
                                    </p:anim>
                                    <p:anim calcmode="lin" valueType="num">
                                      <p:cBhvr>
                                        <p:cTn id="15" dur="3000" fill="hold"/>
                                        <p:tgtEl>
                                          <p:spTgt spid="10"/>
                                        </p:tgtEl>
                                        <p:attrNameLst>
                                          <p:attrName>style.rotation</p:attrName>
                                        </p:attrNameLst>
                                      </p:cBhvr>
                                      <p:tavLst>
                                        <p:tav tm="0">
                                          <p:val>
                                            <p:fltVal val="90"/>
                                          </p:val>
                                        </p:tav>
                                        <p:tav tm="100000">
                                          <p:val>
                                            <p:fltVal val="0"/>
                                          </p:val>
                                        </p:tav>
                                      </p:tavLst>
                                    </p:anim>
                                    <p:animEffect transition="in" filter="fade">
                                      <p:cBhvr>
                                        <p:cTn id="16" dur="3000"/>
                                        <p:tgtEl>
                                          <p:spTgt spid="1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0" fill="hold"/>
                                        <p:tgtEl>
                                          <p:spTgt spid="11"/>
                                        </p:tgtEl>
                                        <p:attrNameLst>
                                          <p:attrName>ppt_w</p:attrName>
                                        </p:attrNameLst>
                                      </p:cBhvr>
                                      <p:tavLst>
                                        <p:tav tm="0">
                                          <p:val>
                                            <p:fltVal val="0"/>
                                          </p:val>
                                        </p:tav>
                                        <p:tav tm="100000">
                                          <p:val>
                                            <p:strVal val="#ppt_w"/>
                                          </p:val>
                                        </p:tav>
                                      </p:tavLst>
                                    </p:anim>
                                    <p:anim calcmode="lin" valueType="num">
                                      <p:cBhvr>
                                        <p:cTn id="20" dur="3000" fill="hold"/>
                                        <p:tgtEl>
                                          <p:spTgt spid="11"/>
                                        </p:tgtEl>
                                        <p:attrNameLst>
                                          <p:attrName>ppt_h</p:attrName>
                                        </p:attrNameLst>
                                      </p:cBhvr>
                                      <p:tavLst>
                                        <p:tav tm="0">
                                          <p:val>
                                            <p:fltVal val="0"/>
                                          </p:val>
                                        </p:tav>
                                        <p:tav tm="100000">
                                          <p:val>
                                            <p:strVal val="#ppt_h"/>
                                          </p:val>
                                        </p:tav>
                                      </p:tavLst>
                                    </p:anim>
                                    <p:anim calcmode="lin" valueType="num">
                                      <p:cBhvr>
                                        <p:cTn id="21" dur="3000" fill="hold"/>
                                        <p:tgtEl>
                                          <p:spTgt spid="11"/>
                                        </p:tgtEl>
                                        <p:attrNameLst>
                                          <p:attrName>style.rotation</p:attrName>
                                        </p:attrNameLst>
                                      </p:cBhvr>
                                      <p:tavLst>
                                        <p:tav tm="0">
                                          <p:val>
                                            <p:fltVal val="90"/>
                                          </p:val>
                                        </p:tav>
                                        <p:tav tm="100000">
                                          <p:val>
                                            <p:fltVal val="0"/>
                                          </p:val>
                                        </p:tav>
                                      </p:tavLst>
                                    </p:anim>
                                    <p:animEffect transition="in" filter="fade">
                                      <p:cBhvr>
                                        <p:cTn id="2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1897FF-8560-4408-915B-C47664DDE941}"/>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17E37F4F-4102-4C78-A71D-BA54683D5281}"/>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D473C26A-7B0E-4B02-80BD-ABEC6521C31C}"/>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5F4D10F1-D5CC-4613-A691-863A9AB4086A}"/>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11E3C05B-7116-4334-99BE-E6156F65806B}"/>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719EF143-6EFD-4642-BAFC-DED03A93776C}"/>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ectangle 7">
            <a:extLst>
              <a:ext uri="{FF2B5EF4-FFF2-40B4-BE49-F238E27FC236}">
                <a16:creationId xmlns:a16="http://schemas.microsoft.com/office/drawing/2014/main" id="{E03EB7B2-ED1A-4A88-BB19-EAC4086C6D35}"/>
              </a:ext>
            </a:extLst>
          </p:cNvPr>
          <p:cNvSpPr/>
          <p:nvPr/>
        </p:nvSpPr>
        <p:spPr>
          <a:xfrm>
            <a:off x="0" y="5411450"/>
            <a:ext cx="10119006" cy="1815882"/>
          </a:xfrm>
          <a:prstGeom prst="rect">
            <a:avLst/>
          </a:prstGeom>
        </p:spPr>
        <p:txBody>
          <a:bodyPr wrap="square">
            <a:spAutoFit/>
          </a:bodyPr>
          <a:lstStyle/>
          <a:p>
            <a:pPr marL="457200" indent="-457200" algn="ctr">
              <a:buFont typeface="Wingdings" panose="05000000000000000000" pitchFamily="2" charset="2"/>
              <a:buChar char="v"/>
            </a:pPr>
            <a:r>
              <a:rPr lang="as-IN" sz="2800" dirty="0">
                <a:latin typeface="NikoshBAN" panose="02000000000000000000" pitchFamily="2" charset="0"/>
                <a:cs typeface="NikoshBAN" panose="02000000000000000000" pitchFamily="2" charset="0"/>
              </a:rPr>
              <a:t>চালের কুঁড়া</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খ</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 ও</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ফ</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ল</a:t>
            </a:r>
            <a:r>
              <a:rPr lang="as-IN"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1:1:1</a:t>
            </a:r>
            <a:r>
              <a:rPr lang="as-IN" sz="2800" dirty="0">
                <a:latin typeface="NikoshBAN" panose="02000000000000000000" pitchFamily="2" charset="0"/>
                <a:cs typeface="NikoshBAN" panose="02000000000000000000" pitchFamily="2" charset="0"/>
              </a:rPr>
              <a:t> অনুপাত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a:t>
            </a:r>
            <a:r>
              <a:rPr lang="en-US" sz="2800" dirty="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থ</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জ</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ম</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ন </a:t>
            </a:r>
            <a:r>
              <a:rPr lang="as-IN" sz="2800" dirty="0">
                <a:latin typeface="NikoshBAN" panose="02000000000000000000" pitchFamily="2" charset="0"/>
                <a:cs typeface="NikoshBAN" panose="02000000000000000000" pitchFamily="2" charset="0"/>
              </a:rPr>
              <a:t>আ</a:t>
            </a:r>
            <a:r>
              <a:rPr lang="en-US" sz="2800" dirty="0">
                <a:latin typeface="NikoshBAN" panose="02000000000000000000" pitchFamily="2" charset="0"/>
                <a:cs typeface="NikoshBAN" panose="02000000000000000000" pitchFamily="2" charset="0"/>
              </a:rPr>
              <a:t>ট</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ফ</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ট</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আ</a:t>
            </a:r>
            <a:r>
              <a:rPr lang="en-US" sz="2800" dirty="0">
                <a:latin typeface="NikoshBAN" panose="02000000000000000000" pitchFamily="2" charset="0"/>
                <a:cs typeface="NikoshBAN" panose="02000000000000000000" pitchFamily="2" charset="0"/>
              </a:rPr>
              <a:t>ঠ</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ল</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উ</a:t>
            </a:r>
            <a:r>
              <a:rPr lang="en-US" sz="2800" dirty="0">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ত </a:t>
            </a:r>
            <a:r>
              <a:rPr lang="as-IN" sz="2800" dirty="0">
                <a:latin typeface="NikoshBAN" panose="02000000000000000000" pitchFamily="2" charset="0"/>
                <a:cs typeface="NikoshBAN" panose="02000000000000000000" pitchFamily="2" charset="0"/>
              </a:rPr>
              <a:t>উ</a:t>
            </a:r>
            <a:r>
              <a:rPr lang="en-US" sz="2800" dirty="0">
                <a:latin typeface="NikoshBAN" panose="02000000000000000000" pitchFamily="2" charset="0"/>
                <a:cs typeface="NikoshBAN" panose="02000000000000000000" pitchFamily="2" charset="0"/>
              </a:rPr>
              <a:t>প</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থ</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a:t>
            </a:r>
            <a:r>
              <a:rPr lang="en-US" sz="2800" dirty="0" err="1">
                <a:latin typeface="NikoshBAN" panose="02000000000000000000" pitchFamily="2" charset="0"/>
                <a:cs typeface="NikoshBAN" panose="02000000000000000000" pitchFamily="2" charset="0"/>
              </a:rPr>
              <a:t>িশি</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ছ</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ছ</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ল </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ছ</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ও</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চ</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ড়</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হ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হ</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মোট মাছ ও চিংড়ির ওজন অনুমান করে ওজনের ৩-৫% হারে</a:t>
            </a:r>
            <a:r>
              <a:rPr lang="en-US" sz="2800" dirty="0">
                <a:latin typeface="NikoshBAN" panose="02000000000000000000" pitchFamily="2" charset="0"/>
                <a:cs typeface="NikoshBAN" panose="02000000000000000000" pitchFamily="2" charset="0"/>
              </a:rPr>
              <a:t> খ</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ভ</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ল,</a:t>
            </a:r>
            <a:r>
              <a:rPr lang="as-IN" sz="2800" dirty="0">
                <a:latin typeface="NikoshBAN" panose="02000000000000000000" pitchFamily="2" charset="0"/>
                <a:cs typeface="NikoshBAN" panose="02000000000000000000" pitchFamily="2" charset="0"/>
              </a:rPr>
              <a:t>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ও</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সন্ধায়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প্রয়োগ</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হবে</a:t>
            </a:r>
            <a:r>
              <a:rPr lang="en-US" sz="2800" dirty="0">
                <a:latin typeface="NikoshBAN" panose="02000000000000000000" pitchFamily="2" charset="0"/>
                <a:cs typeface="NikoshBAN" panose="02000000000000000000" pitchFamily="2" charset="0"/>
              </a:rPr>
              <a:t>।</a:t>
            </a:r>
          </a:p>
        </p:txBody>
      </p:sp>
      <p:sp>
        <p:nvSpPr>
          <p:cNvPr id="9" name="Rectangle 8">
            <a:extLst>
              <a:ext uri="{FF2B5EF4-FFF2-40B4-BE49-F238E27FC236}">
                <a16:creationId xmlns:a16="http://schemas.microsoft.com/office/drawing/2014/main" id="{25A4BD5B-823D-413F-BF55-5043702581E7}"/>
              </a:ext>
            </a:extLst>
          </p:cNvPr>
          <p:cNvSpPr/>
          <p:nvPr/>
        </p:nvSpPr>
        <p:spPr>
          <a:xfrm>
            <a:off x="4023361" y="278927"/>
            <a:ext cx="1914384" cy="646331"/>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3600" b="1" dirty="0">
                <a:solidFill>
                  <a:sysClr val="windowText" lastClr="000000"/>
                </a:solidFill>
                <a:latin typeface="NikoshBAN" panose="02000000000000000000" pitchFamily="2" charset="0"/>
                <a:cs typeface="NikoshBAN" panose="02000000000000000000" pitchFamily="2" charset="0"/>
              </a:rPr>
              <a:t>পরিচর্যা</a:t>
            </a:r>
            <a:endParaRPr lang="en-US" sz="3600" dirty="0">
              <a:solidFill>
                <a:sysClr val="windowText" lastClr="000000"/>
              </a:solidFill>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0D0AF8D4-2A31-412F-9DC6-815EE72DD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863" y="3810071"/>
            <a:ext cx="1601379" cy="1601379"/>
          </a:xfrm>
          <a:prstGeom prst="ellipse">
            <a:avLst/>
          </a:prstGeom>
          <a:ln w="285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2C75BF16-E967-4AF4-9E92-8AD571770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26" y="1112576"/>
            <a:ext cx="1601379" cy="1594262"/>
          </a:xfrm>
          <a:prstGeom prst="ellipse">
            <a:avLst/>
          </a:prstGeom>
          <a:ln w="285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0546350B-647E-4A1E-B11C-43EE5B6927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9858" y="1103060"/>
            <a:ext cx="1601379" cy="1601379"/>
          </a:xfrm>
          <a:prstGeom prst="ellipse">
            <a:avLst/>
          </a:prstGeom>
          <a:ln w="285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Flowchart: Connector 17">
            <a:extLst>
              <a:ext uri="{FF2B5EF4-FFF2-40B4-BE49-F238E27FC236}">
                <a16:creationId xmlns:a16="http://schemas.microsoft.com/office/drawing/2014/main" id="{3C545909-1BB6-4BE8-A229-6CCD2251B59C}"/>
              </a:ext>
            </a:extLst>
          </p:cNvPr>
          <p:cNvSpPr/>
          <p:nvPr/>
        </p:nvSpPr>
        <p:spPr>
          <a:xfrm>
            <a:off x="4157592" y="3766543"/>
            <a:ext cx="1645920" cy="1645920"/>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b="1" dirty="0">
                <a:solidFill>
                  <a:sysClr val="windowText" lastClr="000000"/>
                </a:solidFill>
                <a:latin typeface="NikoshBAN" panose="02000000000000000000" pitchFamily="2" charset="0"/>
                <a:cs typeface="NikoshBAN" panose="02000000000000000000" pitchFamily="2" charset="0"/>
              </a:rPr>
              <a:t>চালের কুঁড়া</a:t>
            </a:r>
            <a:endParaRPr lang="en-US" sz="3200" b="1" dirty="0">
              <a:solidFill>
                <a:sysClr val="windowText" lastClr="000000"/>
              </a:solidFill>
            </a:endParaRPr>
          </a:p>
        </p:txBody>
      </p:sp>
      <p:sp>
        <p:nvSpPr>
          <p:cNvPr id="19" name="Flowchart: Connector 18">
            <a:extLst>
              <a:ext uri="{FF2B5EF4-FFF2-40B4-BE49-F238E27FC236}">
                <a16:creationId xmlns:a16="http://schemas.microsoft.com/office/drawing/2014/main" id="{6D1C4B78-0509-4C1E-9DEA-9AA3BCF7726C}"/>
              </a:ext>
            </a:extLst>
          </p:cNvPr>
          <p:cNvSpPr/>
          <p:nvPr/>
        </p:nvSpPr>
        <p:spPr>
          <a:xfrm>
            <a:off x="617618" y="1080789"/>
            <a:ext cx="1645920" cy="1645920"/>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b="1" dirty="0">
                <a:solidFill>
                  <a:prstClr val="black"/>
                </a:solidFill>
                <a:latin typeface="NikoshBAN" panose="02000000000000000000" pitchFamily="2" charset="0"/>
                <a:cs typeface="NikoshBAN" panose="02000000000000000000" pitchFamily="2" charset="0"/>
              </a:rPr>
              <a:t>খ</a:t>
            </a:r>
            <a:r>
              <a:rPr lang="en-US" sz="2800" b="1" dirty="0">
                <a:solidFill>
                  <a:prstClr val="black"/>
                </a:solidFill>
                <a:latin typeface="NikoshBAN" panose="02000000000000000000" pitchFamily="2" charset="0"/>
                <a:cs typeface="NikoshBAN" panose="02000000000000000000" pitchFamily="2" charset="0"/>
              </a:rPr>
              <a:t>ৈ</a:t>
            </a:r>
            <a:r>
              <a:rPr lang="as-IN" sz="2800" b="1" dirty="0">
                <a:solidFill>
                  <a:prstClr val="black"/>
                </a:solidFill>
                <a:latin typeface="NikoshBAN" panose="02000000000000000000" pitchFamily="2" charset="0"/>
                <a:cs typeface="NikoshBAN" panose="02000000000000000000" pitchFamily="2" charset="0"/>
              </a:rPr>
              <a:t>ল</a:t>
            </a:r>
            <a:endParaRPr lang="en-US" sz="2800" b="1" dirty="0">
              <a:solidFill>
                <a:sysClr val="windowText" lastClr="000000"/>
              </a:solidFill>
            </a:endParaRPr>
          </a:p>
        </p:txBody>
      </p:sp>
      <p:sp>
        <p:nvSpPr>
          <p:cNvPr id="20" name="Flowchart: Connector 19">
            <a:extLst>
              <a:ext uri="{FF2B5EF4-FFF2-40B4-BE49-F238E27FC236}">
                <a16:creationId xmlns:a16="http://schemas.microsoft.com/office/drawing/2014/main" id="{0324110E-21F0-4673-A886-80CF0B3301F1}"/>
              </a:ext>
            </a:extLst>
          </p:cNvPr>
          <p:cNvSpPr/>
          <p:nvPr/>
        </p:nvSpPr>
        <p:spPr>
          <a:xfrm>
            <a:off x="8397888" y="1059251"/>
            <a:ext cx="1645920" cy="1645920"/>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b="1" dirty="0">
                <a:solidFill>
                  <a:prstClr val="black"/>
                </a:solidFill>
                <a:latin typeface="NikoshBAN" panose="02000000000000000000" pitchFamily="2" charset="0"/>
                <a:cs typeface="NikoshBAN" panose="02000000000000000000" pitchFamily="2" charset="0"/>
              </a:rPr>
              <a:t>ফ</a:t>
            </a:r>
            <a:r>
              <a:rPr lang="en-US" sz="2800" b="1" dirty="0">
                <a:solidFill>
                  <a:prstClr val="black"/>
                </a:solidFill>
                <a:latin typeface="NikoshBAN" panose="02000000000000000000" pitchFamily="2" charset="0"/>
                <a:cs typeface="NikoshBAN" panose="02000000000000000000" pitchFamily="2" charset="0"/>
              </a:rPr>
              <a:t>ি</a:t>
            </a:r>
            <a:r>
              <a:rPr lang="as-IN" sz="2800" b="1" dirty="0">
                <a:solidFill>
                  <a:prstClr val="black"/>
                </a:solidFill>
                <a:latin typeface="NikoshBAN" panose="02000000000000000000" pitchFamily="2" charset="0"/>
                <a:cs typeface="NikoshBAN" panose="02000000000000000000" pitchFamily="2" charset="0"/>
              </a:rPr>
              <a:t>স</a:t>
            </a:r>
            <a:r>
              <a:rPr lang="en-US" sz="2800" b="1" dirty="0">
                <a:solidFill>
                  <a:prstClr val="black"/>
                </a:solidFill>
                <a:latin typeface="NikoshBAN" panose="02000000000000000000" pitchFamily="2" charset="0"/>
                <a:cs typeface="NikoshBAN" panose="02000000000000000000" pitchFamily="2" charset="0"/>
              </a:rPr>
              <a:t>ম</a:t>
            </a:r>
            <a:r>
              <a:rPr lang="as-IN" sz="2800" b="1" dirty="0">
                <a:solidFill>
                  <a:prstClr val="black"/>
                </a:solidFill>
                <a:latin typeface="NikoshBAN" panose="02000000000000000000" pitchFamily="2" charset="0"/>
                <a:cs typeface="NikoshBAN" panose="02000000000000000000" pitchFamily="2" charset="0"/>
              </a:rPr>
              <a:t>ি</a:t>
            </a:r>
            <a:r>
              <a:rPr lang="en-US" sz="2800" b="1" dirty="0">
                <a:solidFill>
                  <a:prstClr val="black"/>
                </a:solidFill>
                <a:latin typeface="NikoshBAN" panose="02000000000000000000" pitchFamily="2" charset="0"/>
                <a:cs typeface="NikoshBAN" panose="02000000000000000000" pitchFamily="2" charset="0"/>
              </a:rPr>
              <a:t>ল</a:t>
            </a:r>
            <a:endParaRPr lang="en-US" sz="2800" b="1" dirty="0">
              <a:solidFill>
                <a:sysClr val="windowText" lastClr="000000"/>
              </a:solidFill>
            </a:endParaRPr>
          </a:p>
        </p:txBody>
      </p:sp>
      <p:sp>
        <p:nvSpPr>
          <p:cNvPr id="27" name="Circle: Hollow 26">
            <a:extLst>
              <a:ext uri="{FF2B5EF4-FFF2-40B4-BE49-F238E27FC236}">
                <a16:creationId xmlns:a16="http://schemas.microsoft.com/office/drawing/2014/main" id="{8FDD05B5-7352-417F-9B9F-840882DC62F3}"/>
              </a:ext>
            </a:extLst>
          </p:cNvPr>
          <p:cNvSpPr/>
          <p:nvPr/>
        </p:nvSpPr>
        <p:spPr>
          <a:xfrm>
            <a:off x="3891463" y="1205969"/>
            <a:ext cx="2178178" cy="2070227"/>
          </a:xfrm>
          <a:prstGeom prst="donut">
            <a:avLst>
              <a:gd name="adj" fmla="val 5803"/>
            </a:avLst>
          </a:prstGeom>
          <a:scene3d>
            <a:camera prst="orthographicFront"/>
            <a:lightRig rig="threePt" dir="t"/>
          </a:scene3d>
          <a:sp3d>
            <a:bevelT w="311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4" name="Group 43">
            <a:extLst>
              <a:ext uri="{FF2B5EF4-FFF2-40B4-BE49-F238E27FC236}">
                <a16:creationId xmlns:a16="http://schemas.microsoft.com/office/drawing/2014/main" id="{014B0399-7681-47EC-95D3-510FC9872690}"/>
              </a:ext>
            </a:extLst>
          </p:cNvPr>
          <p:cNvGrpSpPr/>
          <p:nvPr/>
        </p:nvGrpSpPr>
        <p:grpSpPr>
          <a:xfrm>
            <a:off x="4157592" y="1445410"/>
            <a:ext cx="1645920" cy="1645920"/>
            <a:chOff x="6646700" y="2697903"/>
            <a:chExt cx="1645920" cy="1645920"/>
          </a:xfrm>
        </p:grpSpPr>
        <p:sp>
          <p:nvSpPr>
            <p:cNvPr id="28" name="Flowchart: Connector 27">
              <a:extLst>
                <a:ext uri="{FF2B5EF4-FFF2-40B4-BE49-F238E27FC236}">
                  <a16:creationId xmlns:a16="http://schemas.microsoft.com/office/drawing/2014/main" id="{9C4A6E86-4ED6-43CD-B249-251E50AA270A}"/>
                </a:ext>
              </a:extLst>
            </p:cNvPr>
            <p:cNvSpPr/>
            <p:nvPr/>
          </p:nvSpPr>
          <p:spPr>
            <a:xfrm>
              <a:off x="6646700" y="2697903"/>
              <a:ext cx="1645920" cy="1645920"/>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C597D5AF-9EA7-4D07-9A9B-E56EB7D88EC1}"/>
                </a:ext>
              </a:extLst>
            </p:cNvPr>
            <p:cNvSpPr/>
            <p:nvPr/>
          </p:nvSpPr>
          <p:spPr>
            <a:xfrm>
              <a:off x="6855682" y="3528645"/>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1F3D647D-EB22-4840-80AA-D503C57DBA04}"/>
                </a:ext>
              </a:extLst>
            </p:cNvPr>
            <p:cNvSpPr/>
            <p:nvPr/>
          </p:nvSpPr>
          <p:spPr>
            <a:xfrm>
              <a:off x="7138014" y="3807655"/>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CEA86519-C50C-4E6D-92AA-281DEF92926B}"/>
                </a:ext>
              </a:extLst>
            </p:cNvPr>
            <p:cNvSpPr/>
            <p:nvPr/>
          </p:nvSpPr>
          <p:spPr>
            <a:xfrm>
              <a:off x="7512819" y="3784632"/>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1C6DF6F3-A55E-4D75-BB07-A76F0ABA1649}"/>
                </a:ext>
              </a:extLst>
            </p:cNvPr>
            <p:cNvSpPr/>
            <p:nvPr/>
          </p:nvSpPr>
          <p:spPr>
            <a:xfrm>
              <a:off x="6820076" y="3130061"/>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78EF6F81-390D-4415-959D-5347A16EB205}"/>
                </a:ext>
              </a:extLst>
            </p:cNvPr>
            <p:cNvSpPr/>
            <p:nvPr/>
          </p:nvSpPr>
          <p:spPr>
            <a:xfrm>
              <a:off x="7785674" y="3471203"/>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90935E35-F2EA-4044-89D4-FDA974DF04E2}"/>
                </a:ext>
              </a:extLst>
            </p:cNvPr>
            <p:cNvSpPr/>
            <p:nvPr/>
          </p:nvSpPr>
          <p:spPr>
            <a:xfrm>
              <a:off x="7663264" y="3051727"/>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20511DBB-6603-4620-B9FA-37555CAAB5B3}"/>
                </a:ext>
              </a:extLst>
            </p:cNvPr>
            <p:cNvSpPr/>
            <p:nvPr/>
          </p:nvSpPr>
          <p:spPr>
            <a:xfrm>
              <a:off x="7241670" y="2943664"/>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55A57E3A-EC71-4AC8-A0F0-FA5D50801353}"/>
                </a:ext>
              </a:extLst>
            </p:cNvPr>
            <p:cNvSpPr/>
            <p:nvPr/>
          </p:nvSpPr>
          <p:spPr>
            <a:xfrm>
              <a:off x="7138299" y="3502855"/>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DCABE4DE-E138-440B-9B12-2EA9787047E4}"/>
                </a:ext>
              </a:extLst>
            </p:cNvPr>
            <p:cNvSpPr/>
            <p:nvPr/>
          </p:nvSpPr>
          <p:spPr>
            <a:xfrm>
              <a:off x="7290699" y="3655255"/>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785F348A-D4D3-4C64-828E-FF3DBA448C07}"/>
                </a:ext>
              </a:extLst>
            </p:cNvPr>
            <p:cNvSpPr/>
            <p:nvPr/>
          </p:nvSpPr>
          <p:spPr>
            <a:xfrm>
              <a:off x="7586169" y="3525128"/>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F928ADF0-B38A-4B8F-82D3-BD6D10926352}"/>
                </a:ext>
              </a:extLst>
            </p:cNvPr>
            <p:cNvSpPr/>
            <p:nvPr/>
          </p:nvSpPr>
          <p:spPr>
            <a:xfrm>
              <a:off x="7556348" y="3188250"/>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15F1F969-1446-43E7-9EA9-6B452E67D2C2}"/>
                </a:ext>
              </a:extLst>
            </p:cNvPr>
            <p:cNvSpPr/>
            <p:nvPr/>
          </p:nvSpPr>
          <p:spPr>
            <a:xfrm>
              <a:off x="7258638" y="3049493"/>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BFDBBF9B-A581-4F69-853A-C3A300942890}"/>
                </a:ext>
              </a:extLst>
            </p:cNvPr>
            <p:cNvSpPr/>
            <p:nvPr/>
          </p:nvSpPr>
          <p:spPr>
            <a:xfrm>
              <a:off x="7006677" y="3132832"/>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ECEF9856-BF2E-4BC4-882B-B636BB6C83DA}"/>
                </a:ext>
              </a:extLst>
            </p:cNvPr>
            <p:cNvSpPr/>
            <p:nvPr/>
          </p:nvSpPr>
          <p:spPr>
            <a:xfrm>
              <a:off x="7089231" y="3342248"/>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0E4B9D96-E941-4C91-9459-3ADE769C69C4}"/>
                </a:ext>
              </a:extLst>
            </p:cNvPr>
            <p:cNvSpPr/>
            <p:nvPr/>
          </p:nvSpPr>
          <p:spPr>
            <a:xfrm>
              <a:off x="7403875" y="3342248"/>
              <a:ext cx="331646" cy="372794"/>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69508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18"/>
                                        </p:tgtEl>
                                        <p:attrNameLst>
                                          <p:attrName>ppt_w</p:attrName>
                                        </p:attrNameLst>
                                      </p:cBhvr>
                                      <p:tavLst>
                                        <p:tav tm="0">
                                          <p:val>
                                            <p:strVal val="ppt_w"/>
                                          </p:val>
                                        </p:tav>
                                        <p:tav tm="100000">
                                          <p:val>
                                            <p:fltVal val="0"/>
                                          </p:val>
                                        </p:tav>
                                      </p:tavLst>
                                    </p:anim>
                                    <p:anim calcmode="lin" valueType="num">
                                      <p:cBhvr>
                                        <p:cTn id="30" dur="500"/>
                                        <p:tgtEl>
                                          <p:spTgt spid="18"/>
                                        </p:tgtEl>
                                        <p:attrNameLst>
                                          <p:attrName>ppt_h</p:attrName>
                                        </p:attrNameLst>
                                      </p:cBhvr>
                                      <p:tavLst>
                                        <p:tav tm="0">
                                          <p:val>
                                            <p:strVal val="ppt_h"/>
                                          </p:val>
                                        </p:tav>
                                        <p:tav tm="100000">
                                          <p:val>
                                            <p:fltVal val="0"/>
                                          </p:val>
                                        </p:tav>
                                      </p:tavLst>
                                    </p:anim>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9.17874E-7 -0.01237 L -9.17874E-7 -0.3188 " pathEditMode="relative" rAng="0" ptsTypes="AA">
                                      <p:cBhvr>
                                        <p:cTn id="36" dur="2000" fill="hold"/>
                                        <p:tgtEl>
                                          <p:spTgt spid="11"/>
                                        </p:tgtEl>
                                        <p:attrNameLst>
                                          <p:attrName>ppt_x</p:attrName>
                                          <p:attrName>ppt_y</p:attrName>
                                        </p:attrNameLst>
                                      </p:cBhvr>
                                      <p:rCtr x="0" y="-15321"/>
                                    </p:animMotion>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500"/>
                                        <p:tgtEl>
                                          <p:spTgt spid="20"/>
                                        </p:tgtEl>
                                        <p:attrNameLst>
                                          <p:attrName>ppt_w</p:attrName>
                                        </p:attrNameLst>
                                      </p:cBhvr>
                                      <p:tavLst>
                                        <p:tav tm="0">
                                          <p:val>
                                            <p:strVal val="ppt_w"/>
                                          </p:val>
                                        </p:tav>
                                        <p:tav tm="100000">
                                          <p:val>
                                            <p:fltVal val="0"/>
                                          </p:val>
                                        </p:tav>
                                      </p:tavLst>
                                    </p:anim>
                                    <p:anim calcmode="lin" valueType="num">
                                      <p:cBhvr>
                                        <p:cTn id="41" dur="500"/>
                                        <p:tgtEl>
                                          <p:spTgt spid="20"/>
                                        </p:tgtEl>
                                        <p:attrNameLst>
                                          <p:attrName>ppt_h</p:attrName>
                                        </p:attrNameLst>
                                      </p:cBhvr>
                                      <p:tavLst>
                                        <p:tav tm="0">
                                          <p:val>
                                            <p:strVal val="ppt_h"/>
                                          </p:val>
                                        </p:tav>
                                        <p:tav tm="100000">
                                          <p:val>
                                            <p:fltVal val="0"/>
                                          </p:val>
                                        </p:tav>
                                      </p:tavLst>
                                    </p:anim>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2.6087E-6 3.47222E-7 L -0.40142 0.04687 " pathEditMode="relative" rAng="0" ptsTypes="AA">
                                      <p:cBhvr>
                                        <p:cTn id="47" dur="2000" fill="hold"/>
                                        <p:tgtEl>
                                          <p:spTgt spid="17"/>
                                        </p:tgtEl>
                                        <p:attrNameLst>
                                          <p:attrName>ppt_x</p:attrName>
                                          <p:attrName>ppt_y</p:attrName>
                                        </p:attrNameLst>
                                      </p:cBhvr>
                                      <p:rCtr x="-20079" y="2344"/>
                                    </p:animMotion>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500"/>
                                        <p:tgtEl>
                                          <p:spTgt spid="19"/>
                                        </p:tgtEl>
                                        <p:attrNameLst>
                                          <p:attrName>ppt_w</p:attrName>
                                        </p:attrNameLst>
                                      </p:cBhvr>
                                      <p:tavLst>
                                        <p:tav tm="0">
                                          <p:val>
                                            <p:strVal val="ppt_w"/>
                                          </p:val>
                                        </p:tav>
                                        <p:tav tm="100000">
                                          <p:val>
                                            <p:fltVal val="0"/>
                                          </p:val>
                                        </p:tav>
                                      </p:tavLst>
                                    </p:anim>
                                    <p:anim calcmode="lin" valueType="num">
                                      <p:cBhvr>
                                        <p:cTn id="52" dur="500"/>
                                        <p:tgtEl>
                                          <p:spTgt spid="19"/>
                                        </p:tgtEl>
                                        <p:attrNameLst>
                                          <p:attrName>ppt_h</p:attrName>
                                        </p:attrNameLst>
                                      </p:cBhvr>
                                      <p:tavLst>
                                        <p:tav tm="0">
                                          <p:val>
                                            <p:strVal val="ppt_h"/>
                                          </p:val>
                                        </p:tav>
                                        <p:tav tm="100000">
                                          <p:val>
                                            <p:fltVal val="0"/>
                                          </p:val>
                                        </p:tav>
                                      </p:tavLst>
                                    </p:anim>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73913E-6 2.29167E-6 L 0.33771 0.05034 " pathEditMode="relative" rAng="0" ptsTypes="AA">
                                      <p:cBhvr>
                                        <p:cTn id="58" dur="2000" fill="hold"/>
                                        <p:tgtEl>
                                          <p:spTgt spid="13"/>
                                        </p:tgtEl>
                                        <p:attrNameLst>
                                          <p:attrName>ppt_x</p:attrName>
                                          <p:attrName>ppt_y</p:attrName>
                                        </p:attrNameLst>
                                      </p:cBhvr>
                                      <p:rCtr x="16878" y="2517"/>
                                    </p:animMotion>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3" fill="hold" grpId="0" nodeType="clickEffect">
                                  <p:stCondLst>
                                    <p:cond delay="0"/>
                                  </p:stCondLst>
                                  <p:iterate type="wd">
                                    <p:tmPct val="10000"/>
                                  </p:iterate>
                                  <p:childTnLst>
                                    <p:set>
                                      <p:cBhvr>
                                        <p:cTn id="69" dur="1" fill="hold">
                                          <p:stCondLst>
                                            <p:cond delay="0"/>
                                          </p:stCondLst>
                                        </p:cTn>
                                        <p:tgtEl>
                                          <p:spTgt spid="8"/>
                                        </p:tgtEl>
                                        <p:attrNameLst>
                                          <p:attrName>style.visibility</p:attrName>
                                        </p:attrNameLst>
                                      </p:cBhvr>
                                      <p:to>
                                        <p:strVal val="visible"/>
                                      </p:to>
                                    </p:set>
                                    <p:anim calcmode="lin" valueType="num">
                                      <p:cBhvr additive="base">
                                        <p:cTn id="70" dur="1000" fill="hold"/>
                                        <p:tgtEl>
                                          <p:spTgt spid="8"/>
                                        </p:tgtEl>
                                        <p:attrNameLst>
                                          <p:attrName>ppt_x</p:attrName>
                                        </p:attrNameLst>
                                      </p:cBhvr>
                                      <p:tavLst>
                                        <p:tav tm="0">
                                          <p:val>
                                            <p:strVal val="1+#ppt_w/2"/>
                                          </p:val>
                                        </p:tav>
                                        <p:tav tm="100000">
                                          <p:val>
                                            <p:strVal val="#ppt_x"/>
                                          </p:val>
                                        </p:tav>
                                      </p:tavLst>
                                    </p:anim>
                                    <p:anim calcmode="lin" valueType="num">
                                      <p:cBhvr additive="base">
                                        <p:cTn id="71"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8" grpId="1" animBg="1"/>
      <p:bldP spid="19" grpId="0" animBg="1"/>
      <p:bldP spid="19" grpId="1" animBg="1"/>
      <p:bldP spid="20" grpId="0" animBg="1"/>
      <p:bldP spid="20" grpId="1"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A15D3B-57CB-4A84-A7EA-C19DF4D2BE5D}"/>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37100785-F551-47BF-BC25-D9FED950F6BF}"/>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E89055CD-B1E0-41CF-BE89-4038C04C3E9B}"/>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B9AC9DA4-B10B-456B-87DD-60C12D8B3B64}"/>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A4551814-28EB-4A66-8AB0-2E441A0A7275}"/>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EF8EDCF5-B018-44AA-962A-D8A077C2C357}"/>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Picture 7" descr="C:\Users\Dell\Desktop\20170703_142707.jpg">
            <a:extLst>
              <a:ext uri="{FF2B5EF4-FFF2-40B4-BE49-F238E27FC236}">
                <a16:creationId xmlns:a16="http://schemas.microsoft.com/office/drawing/2014/main" id="{EDD84DB4-D4D6-403C-9BAD-4A619D925F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05963" y="1384953"/>
            <a:ext cx="3503674" cy="27250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CDE7C2F-C018-4438-ABC3-11188B2991DB}"/>
              </a:ext>
            </a:extLst>
          </p:cNvPr>
          <p:cNvSpPr txBox="1"/>
          <p:nvPr/>
        </p:nvSpPr>
        <p:spPr>
          <a:xfrm>
            <a:off x="4255652" y="375212"/>
            <a:ext cx="2004296" cy="715581"/>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দলীয় কাজ </a:t>
            </a:r>
            <a:endParaRPr lang="en-US"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8C02D792-D3BA-4FEB-BDF9-8B207BD06FB1}"/>
              </a:ext>
            </a:extLst>
          </p:cNvPr>
          <p:cNvSpPr/>
          <p:nvPr/>
        </p:nvSpPr>
        <p:spPr>
          <a:xfrm>
            <a:off x="930862" y="5171820"/>
            <a:ext cx="8485012" cy="646331"/>
          </a:xfrm>
          <a:prstGeom prst="rect">
            <a:avLst/>
          </a:prstGeom>
          <a:ln w="28575">
            <a:solidFill>
              <a:schemeClr val="tx1"/>
            </a:solidFill>
          </a:ln>
        </p:spPr>
        <p:txBody>
          <a:bodyPr wrap="square">
            <a:spAutoFit/>
          </a:bodyPr>
          <a:lstStyle/>
          <a:p>
            <a:pPr marL="457200" indent="-457200">
              <a:buFont typeface="Wingdings" panose="05000000000000000000" pitchFamily="2" charset="2"/>
              <a:buChar char="ü"/>
            </a:pPr>
            <a:r>
              <a:rPr lang="en-US" sz="3600" b="1" dirty="0" err="1">
                <a:ln>
                  <a:solidFill>
                    <a:srgbClr val="FFC000"/>
                  </a:solidFill>
                </a:ln>
                <a:effectLst/>
                <a:latin typeface="NikoshBAN" panose="02000000000000000000" pitchFamily="2" charset="0"/>
                <a:cs typeface="NikoshBAN" panose="02000000000000000000" pitchFamily="2" charset="0"/>
              </a:rPr>
              <a:t>মাছের</a:t>
            </a:r>
            <a:r>
              <a:rPr lang="en-US" sz="3600" b="1" dirty="0">
                <a:ln>
                  <a:solidFill>
                    <a:srgbClr val="FFC000"/>
                  </a:solidFill>
                </a:ln>
                <a:effectLst/>
                <a:latin typeface="NikoshBAN" panose="02000000000000000000" pitchFamily="2" charset="0"/>
                <a:cs typeface="NikoshBAN" panose="02000000000000000000" pitchFamily="2" charset="0"/>
              </a:rPr>
              <a:t> </a:t>
            </a:r>
            <a:r>
              <a:rPr lang="en-US" sz="3600" b="1" dirty="0" err="1">
                <a:ln>
                  <a:solidFill>
                    <a:srgbClr val="FFC000"/>
                  </a:solidFill>
                </a:ln>
                <a:effectLst/>
                <a:latin typeface="NikoshBAN" panose="02000000000000000000" pitchFamily="2" charset="0"/>
                <a:cs typeface="NikoshBAN" panose="02000000000000000000" pitchFamily="2" charset="0"/>
              </a:rPr>
              <a:t>সম্পুরক</a:t>
            </a:r>
            <a:r>
              <a:rPr lang="en-US" sz="3600" b="1" dirty="0">
                <a:ln>
                  <a:solidFill>
                    <a:srgbClr val="FFC000"/>
                  </a:solidFill>
                </a:ln>
                <a:effectLst/>
                <a:latin typeface="NikoshBAN" panose="02000000000000000000" pitchFamily="2" charset="0"/>
                <a:cs typeface="NikoshBAN" panose="02000000000000000000" pitchFamily="2" charset="0"/>
              </a:rPr>
              <a:t> </a:t>
            </a:r>
            <a:r>
              <a:rPr lang="en-US" sz="3600" b="1" dirty="0" err="1">
                <a:ln>
                  <a:solidFill>
                    <a:srgbClr val="FFC000"/>
                  </a:solidFill>
                </a:ln>
                <a:effectLst/>
                <a:latin typeface="NikoshBAN" panose="02000000000000000000" pitchFamily="2" charset="0"/>
                <a:cs typeface="NikoshBAN" panose="02000000000000000000" pitchFamily="2" charset="0"/>
              </a:rPr>
              <a:t>খাদ্য</a:t>
            </a:r>
            <a:r>
              <a:rPr lang="en-US" sz="3600" b="1" dirty="0">
                <a:ln>
                  <a:solidFill>
                    <a:srgbClr val="FFC000"/>
                  </a:solidFill>
                </a:ln>
                <a:effectLst/>
                <a:latin typeface="NikoshBAN" panose="02000000000000000000" pitchFamily="2" charset="0"/>
                <a:cs typeface="NikoshBAN" panose="02000000000000000000" pitchFamily="2" charset="0"/>
              </a:rPr>
              <a:t> </a:t>
            </a:r>
            <a:r>
              <a:rPr lang="en-US" sz="3600" b="1" dirty="0" err="1">
                <a:ln>
                  <a:solidFill>
                    <a:srgbClr val="FFC000"/>
                  </a:solidFill>
                </a:ln>
                <a:effectLst/>
                <a:latin typeface="NikoshBAN" panose="02000000000000000000" pitchFamily="2" charset="0"/>
                <a:cs typeface="NikoshBAN" panose="02000000000000000000" pitchFamily="2" charset="0"/>
              </a:rPr>
              <a:t>তৈরি</a:t>
            </a:r>
            <a:r>
              <a:rPr lang="en-US" sz="3600" b="1" dirty="0">
                <a:ln>
                  <a:solidFill>
                    <a:srgbClr val="FFC000"/>
                  </a:solidFill>
                </a:ln>
                <a:effectLst/>
                <a:latin typeface="NikoshBAN" panose="02000000000000000000" pitchFamily="2" charset="0"/>
                <a:cs typeface="NikoshBAN" panose="02000000000000000000" pitchFamily="2" charset="0"/>
              </a:rPr>
              <a:t> ও </a:t>
            </a:r>
            <a:r>
              <a:rPr lang="en-US" sz="3600" b="1" dirty="0" err="1">
                <a:ln>
                  <a:solidFill>
                    <a:srgbClr val="FFC000"/>
                  </a:solidFill>
                </a:ln>
                <a:effectLst/>
                <a:latin typeface="NikoshBAN" panose="02000000000000000000" pitchFamily="2" charset="0"/>
                <a:cs typeface="NikoshBAN" panose="02000000000000000000" pitchFamily="2" charset="0"/>
              </a:rPr>
              <a:t>প্রয়োগ</a:t>
            </a:r>
            <a:r>
              <a:rPr lang="en-US" sz="3600" b="1" dirty="0">
                <a:ln>
                  <a:solidFill>
                    <a:srgbClr val="FFC000"/>
                  </a:solidFill>
                </a:ln>
                <a:effectLst/>
                <a:latin typeface="NikoshBAN" panose="02000000000000000000" pitchFamily="2" charset="0"/>
                <a:cs typeface="NikoshBAN" panose="02000000000000000000" pitchFamily="2" charset="0"/>
              </a:rPr>
              <a:t> </a:t>
            </a:r>
            <a:r>
              <a:rPr lang="en-US" sz="3600" b="1" dirty="0" err="1">
                <a:ln>
                  <a:solidFill>
                    <a:srgbClr val="FFC000"/>
                  </a:solidFill>
                </a:ln>
                <a:effectLst/>
                <a:latin typeface="NikoshBAN" panose="02000000000000000000" pitchFamily="2" charset="0"/>
                <a:cs typeface="NikoshBAN" panose="02000000000000000000" pitchFamily="2" charset="0"/>
              </a:rPr>
              <a:t>পদ্ধতি</a:t>
            </a:r>
            <a:r>
              <a:rPr lang="en-US" sz="3600" b="1" dirty="0">
                <a:ln>
                  <a:solidFill>
                    <a:srgbClr val="FFC000"/>
                  </a:solidFill>
                </a:ln>
                <a:effectLst/>
                <a:latin typeface="NikoshBAN" panose="02000000000000000000" pitchFamily="2" charset="0"/>
                <a:cs typeface="NikoshBAN" panose="02000000000000000000" pitchFamily="2" charset="0"/>
              </a:rPr>
              <a:t> </a:t>
            </a:r>
            <a:r>
              <a:rPr lang="en-US" sz="3600" b="1" dirty="0" err="1">
                <a:ln>
                  <a:solidFill>
                    <a:srgbClr val="FFC000"/>
                  </a:solidFill>
                </a:ln>
                <a:effectLst/>
                <a:latin typeface="NikoshBAN" panose="02000000000000000000" pitchFamily="2" charset="0"/>
                <a:cs typeface="NikoshBAN" panose="02000000000000000000" pitchFamily="2" charset="0"/>
              </a:rPr>
              <a:t>ব্যাখ্যা</a:t>
            </a:r>
            <a:r>
              <a:rPr lang="en-US" sz="3600" b="1" dirty="0">
                <a:ln>
                  <a:solidFill>
                    <a:srgbClr val="FFC000"/>
                  </a:solidFill>
                </a:ln>
                <a:effectLst/>
                <a:latin typeface="NikoshBAN" panose="02000000000000000000" pitchFamily="2" charset="0"/>
                <a:cs typeface="NikoshBAN" panose="02000000000000000000" pitchFamily="2" charset="0"/>
              </a:rPr>
              <a:t> </a:t>
            </a:r>
            <a:r>
              <a:rPr lang="en-US" sz="3600" b="1" dirty="0" err="1">
                <a:ln>
                  <a:solidFill>
                    <a:srgbClr val="FFC000"/>
                  </a:solidFill>
                </a:ln>
                <a:effectLst/>
                <a:latin typeface="NikoshBAN" panose="02000000000000000000" pitchFamily="2" charset="0"/>
                <a:cs typeface="NikoshBAN" panose="02000000000000000000" pitchFamily="2" charset="0"/>
              </a:rPr>
              <a:t>কর</a:t>
            </a:r>
            <a:r>
              <a:rPr lang="en-US" sz="3600" b="1" dirty="0">
                <a:ln>
                  <a:solidFill>
                    <a:srgbClr val="FFC000"/>
                  </a:solidFill>
                </a:ln>
                <a:effectLst/>
                <a:latin typeface="NikoshBAN" panose="02000000000000000000" pitchFamily="2" charset="0"/>
                <a:cs typeface="NikoshBAN" panose="02000000000000000000" pitchFamily="2" charset="0"/>
              </a:rPr>
              <a:t>।</a:t>
            </a:r>
            <a:endParaRPr lang="as-IN" sz="3600" b="1" dirty="0">
              <a:ln>
                <a:solidFill>
                  <a:srgbClr val="FFC000"/>
                </a:solidFill>
              </a:ln>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4789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ppt_x"/>
                                          </p:val>
                                        </p:tav>
                                        <p:tav tm="100000">
                                          <p:val>
                                            <p:strVal val="#ppt_x"/>
                                          </p:val>
                                        </p:tav>
                                      </p:tavLst>
                                    </p:anim>
                                    <p:anim calcmode="lin" valueType="num">
                                      <p:cBhvr additive="base">
                                        <p:cTn id="1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0B885-A5EC-4749-85DE-37BED6874F35}"/>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302C7052-EABA-4A4C-B4B3-F24F8237F83C}"/>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58A933E5-6327-4DC3-AB0C-90789957BB5B}"/>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A6012E8C-C93D-4EB2-9674-A24E95D12C9B}"/>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385F2032-44D6-4926-AE54-EF4752D4BC2F}"/>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491432E0-6FD0-434C-8EBB-863E73F9098F}"/>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9" name="Picture 8">
            <a:extLst>
              <a:ext uri="{FF2B5EF4-FFF2-40B4-BE49-F238E27FC236}">
                <a16:creationId xmlns:a16="http://schemas.microsoft.com/office/drawing/2014/main" id="{B1385A7E-60FA-4444-BE96-98ED562C3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643" y="1471619"/>
            <a:ext cx="4465613" cy="2977075"/>
          </a:xfrm>
          <a:prstGeom prst="rect">
            <a:avLst/>
          </a:prstGeom>
          <a:ln w="88900" cap="sq" cmpd="thickThin">
            <a:solidFill>
              <a:schemeClr val="accent2"/>
            </a:solidFill>
            <a:prstDash val="solid"/>
            <a:miter lim="800000"/>
          </a:ln>
          <a:effectLst>
            <a:innerShdw blurRad="76200">
              <a:srgbClr val="000000"/>
            </a:innerShdw>
          </a:effectLst>
        </p:spPr>
      </p:pic>
      <p:sp>
        <p:nvSpPr>
          <p:cNvPr id="10" name="Rectangle: Rounded Corners 9">
            <a:extLst>
              <a:ext uri="{FF2B5EF4-FFF2-40B4-BE49-F238E27FC236}">
                <a16:creationId xmlns:a16="http://schemas.microsoft.com/office/drawing/2014/main" id="{2685ACBB-8903-415F-9DB0-C3DADA7CF746}"/>
              </a:ext>
            </a:extLst>
          </p:cNvPr>
          <p:cNvSpPr/>
          <p:nvPr/>
        </p:nvSpPr>
        <p:spPr>
          <a:xfrm>
            <a:off x="2291044" y="191059"/>
            <a:ext cx="5544813" cy="596732"/>
          </a:xfrm>
          <a:prstGeom prst="roundRect">
            <a:avLst>
              <a:gd name="adj" fmla="val 5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ysClr val="windowText" lastClr="000000"/>
                </a:solidFill>
                <a:latin typeface="NikoshBAN" panose="02000000000000000000" pitchFamily="2" charset="0"/>
                <a:cs typeface="NikoshBAN" panose="02000000000000000000" pitchFamily="2" charset="0"/>
              </a:rPr>
              <a:t>ধ</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ন,</a:t>
            </a:r>
            <a:r>
              <a:rPr lang="as-IN" sz="3600" b="1" dirty="0">
                <a:solidFill>
                  <a:sysClr val="windowText" lastClr="000000"/>
                </a:solidFill>
                <a:latin typeface="NikoshBAN" panose="02000000000000000000" pitchFamily="2" charset="0"/>
                <a:cs typeface="NikoshBAN" panose="02000000000000000000" pitchFamily="2" charset="0"/>
              </a:rPr>
              <a:t>ম</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ছ</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ও</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চ</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ড়</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আ</a:t>
            </a:r>
            <a:r>
              <a:rPr lang="en-US" sz="3600" b="1" dirty="0">
                <a:solidFill>
                  <a:sysClr val="windowText" lastClr="000000"/>
                </a:solidFill>
                <a:latin typeface="NikoshBAN" panose="02000000000000000000" pitchFamily="2" charset="0"/>
                <a:cs typeface="NikoshBAN" panose="02000000000000000000" pitchFamily="2" charset="0"/>
              </a:rPr>
              <a:t>হ</a:t>
            </a:r>
            <a:r>
              <a:rPr lang="as-IN" sz="3600" b="1" dirty="0">
                <a:solidFill>
                  <a:sysClr val="windowText" lastClr="000000"/>
                </a:solidFill>
                <a:latin typeface="NikoshBAN" panose="02000000000000000000" pitchFamily="2" charset="0"/>
                <a:cs typeface="NikoshBAN" panose="02000000000000000000" pitchFamily="2" charset="0"/>
              </a:rPr>
              <a:t>র</a:t>
            </a:r>
            <a:r>
              <a:rPr lang="en-US" sz="3600" b="1" dirty="0">
                <a:solidFill>
                  <a:sysClr val="windowText" lastClr="000000"/>
                </a:solidFill>
                <a:latin typeface="NikoshBAN" panose="02000000000000000000" pitchFamily="2" charset="0"/>
                <a:cs typeface="NikoshBAN" panose="02000000000000000000" pitchFamily="2" charset="0"/>
              </a:rPr>
              <a:t>ণ</a:t>
            </a:r>
          </a:p>
        </p:txBody>
      </p:sp>
      <p:sp>
        <p:nvSpPr>
          <p:cNvPr id="11" name="TextBox 10">
            <a:extLst>
              <a:ext uri="{FF2B5EF4-FFF2-40B4-BE49-F238E27FC236}">
                <a16:creationId xmlns:a16="http://schemas.microsoft.com/office/drawing/2014/main" id="{2566CEE5-17E7-4E67-95F2-72B0A943EE98}"/>
              </a:ext>
            </a:extLst>
          </p:cNvPr>
          <p:cNvSpPr txBox="1"/>
          <p:nvPr/>
        </p:nvSpPr>
        <p:spPr>
          <a:xfrm>
            <a:off x="196296" y="5132523"/>
            <a:ext cx="10119006" cy="1077218"/>
          </a:xfrm>
          <a:prstGeom prst="rect">
            <a:avLst/>
          </a:prstGeom>
          <a:noFill/>
        </p:spPr>
        <p:txBody>
          <a:bodyPr wrap="square" rtlCol="0">
            <a:spAutoFit/>
          </a:bodyPr>
          <a:lstStyle/>
          <a:p>
            <a:pPr marL="457200" indent="-457200">
              <a:buFont typeface="Wingdings" panose="05000000000000000000" pitchFamily="2" charset="2"/>
              <a:buChar char="v"/>
            </a:pPr>
            <a:r>
              <a:rPr lang="en-US" sz="3200" dirty="0">
                <a:latin typeface="NikoshBAN" panose="02000000000000000000" pitchFamily="2" charset="0"/>
                <a:cs typeface="NikoshBAN" panose="02000000000000000000" pitchFamily="2" charset="0"/>
              </a:rPr>
              <a:t>ধ</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ন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চ</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ড়</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ও</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ছ</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ড</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ধ</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ট</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আহরণ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728020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1450">
                                          <p:stCondLst>
                                            <p:cond delay="0"/>
                                          </p:stCondLst>
                                        </p:cTn>
                                        <p:tgtEl>
                                          <p:spTgt spid="11"/>
                                        </p:tgtEl>
                                      </p:cBhvr>
                                    </p:animEffect>
                                    <p:anim calcmode="lin" valueType="num">
                                      <p:cBhvr>
                                        <p:cTn id="42" dur="4555"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1660"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1660" tmFilter="0, 0; 0.125,0.2665; 0.25,0.4; 0.375,0.465; 0.5,0.5;  0.625,0.535; 0.75,0.6; 0.875,0.7335; 1,1">
                                          <p:stCondLst>
                                            <p:cond delay="1660"/>
                                          </p:stCondLst>
                                        </p:cTn>
                                        <p:tgtEl>
                                          <p:spTgt spid="11"/>
                                        </p:tgtEl>
                                        <p:attrNameLst>
                                          <p:attrName>ppt_y</p:attrName>
                                        </p:attrNameLst>
                                      </p:cBhvr>
                                      <p:tavLst>
                                        <p:tav tm="0" fmla="#ppt_y-sin(pi*$)/9">
                                          <p:val>
                                            <p:fltVal val="0"/>
                                          </p:val>
                                        </p:tav>
                                        <p:tav tm="100000">
                                          <p:val>
                                            <p:fltVal val="1"/>
                                          </p:val>
                                        </p:tav>
                                      </p:tavLst>
                                    </p:anim>
                                    <p:anim calcmode="lin" valueType="num">
                                      <p:cBhvr>
                                        <p:cTn id="45" dur="830" tmFilter="0, 0; 0.125,0.2665; 0.25,0.4; 0.375,0.465; 0.5,0.5;  0.625,0.535; 0.75,0.6; 0.875,0.7335; 1,1">
                                          <p:stCondLst>
                                            <p:cond delay="3310"/>
                                          </p:stCondLst>
                                        </p:cTn>
                                        <p:tgtEl>
                                          <p:spTgt spid="11"/>
                                        </p:tgtEl>
                                        <p:attrNameLst>
                                          <p:attrName>ppt_y</p:attrName>
                                        </p:attrNameLst>
                                      </p:cBhvr>
                                      <p:tavLst>
                                        <p:tav tm="0" fmla="#ppt_y-sin(pi*$)/27">
                                          <p:val>
                                            <p:fltVal val="0"/>
                                          </p:val>
                                        </p:tav>
                                        <p:tav tm="100000">
                                          <p:val>
                                            <p:fltVal val="1"/>
                                          </p:val>
                                        </p:tav>
                                      </p:tavLst>
                                    </p:anim>
                                    <p:anim calcmode="lin" valueType="num">
                                      <p:cBhvr>
                                        <p:cTn id="46" dur="410" tmFilter="0, 0; 0.125,0.2665; 0.25,0.4; 0.375,0.465; 0.5,0.5;  0.625,0.535; 0.75,0.6; 0.875,0.7335; 1,1">
                                          <p:stCondLst>
                                            <p:cond delay="4140"/>
                                          </p:stCondLst>
                                        </p:cTn>
                                        <p:tgtEl>
                                          <p:spTgt spid="11"/>
                                        </p:tgtEl>
                                        <p:attrNameLst>
                                          <p:attrName>ppt_y</p:attrName>
                                        </p:attrNameLst>
                                      </p:cBhvr>
                                      <p:tavLst>
                                        <p:tav tm="0" fmla="#ppt_y-sin(pi*$)/81">
                                          <p:val>
                                            <p:fltVal val="0"/>
                                          </p:val>
                                        </p:tav>
                                        <p:tav tm="100000">
                                          <p:val>
                                            <p:fltVal val="1"/>
                                          </p:val>
                                        </p:tav>
                                      </p:tavLst>
                                    </p:anim>
                                    <p:animScale>
                                      <p:cBhvr>
                                        <p:cTn id="47" dur="65">
                                          <p:stCondLst>
                                            <p:cond delay="1625"/>
                                          </p:stCondLst>
                                        </p:cTn>
                                        <p:tgtEl>
                                          <p:spTgt spid="11"/>
                                        </p:tgtEl>
                                      </p:cBhvr>
                                      <p:to x="100000" y="60000"/>
                                    </p:animScale>
                                    <p:animScale>
                                      <p:cBhvr>
                                        <p:cTn id="48" dur="415" decel="50000">
                                          <p:stCondLst>
                                            <p:cond delay="1690"/>
                                          </p:stCondLst>
                                        </p:cTn>
                                        <p:tgtEl>
                                          <p:spTgt spid="11"/>
                                        </p:tgtEl>
                                      </p:cBhvr>
                                      <p:to x="100000" y="100000"/>
                                    </p:animScale>
                                    <p:animScale>
                                      <p:cBhvr>
                                        <p:cTn id="49" dur="65">
                                          <p:stCondLst>
                                            <p:cond delay="3280"/>
                                          </p:stCondLst>
                                        </p:cTn>
                                        <p:tgtEl>
                                          <p:spTgt spid="11"/>
                                        </p:tgtEl>
                                      </p:cBhvr>
                                      <p:to x="100000" y="80000"/>
                                    </p:animScale>
                                    <p:animScale>
                                      <p:cBhvr>
                                        <p:cTn id="50" dur="415" decel="50000">
                                          <p:stCondLst>
                                            <p:cond delay="3345"/>
                                          </p:stCondLst>
                                        </p:cTn>
                                        <p:tgtEl>
                                          <p:spTgt spid="11"/>
                                        </p:tgtEl>
                                      </p:cBhvr>
                                      <p:to x="100000" y="100000"/>
                                    </p:animScale>
                                    <p:animScale>
                                      <p:cBhvr>
                                        <p:cTn id="51" dur="65">
                                          <p:stCondLst>
                                            <p:cond delay="4105"/>
                                          </p:stCondLst>
                                        </p:cTn>
                                        <p:tgtEl>
                                          <p:spTgt spid="11"/>
                                        </p:tgtEl>
                                      </p:cBhvr>
                                      <p:to x="100000" y="90000"/>
                                    </p:animScale>
                                    <p:animScale>
                                      <p:cBhvr>
                                        <p:cTn id="52" dur="415" decel="50000">
                                          <p:stCondLst>
                                            <p:cond delay="4170"/>
                                          </p:stCondLst>
                                        </p:cTn>
                                        <p:tgtEl>
                                          <p:spTgt spid="11"/>
                                        </p:tgtEl>
                                      </p:cBhvr>
                                      <p:to x="100000" y="100000"/>
                                    </p:animScale>
                                    <p:animScale>
                                      <p:cBhvr>
                                        <p:cTn id="53" dur="65">
                                          <p:stCondLst>
                                            <p:cond delay="4520"/>
                                          </p:stCondLst>
                                        </p:cTn>
                                        <p:tgtEl>
                                          <p:spTgt spid="11"/>
                                        </p:tgtEl>
                                      </p:cBhvr>
                                      <p:to x="100000" y="95000"/>
                                    </p:animScale>
                                    <p:animScale>
                                      <p:cBhvr>
                                        <p:cTn id="54" dur="415" decel="50000">
                                          <p:stCondLst>
                                            <p:cond delay="4585"/>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ED5C79-CC78-4C11-A60E-0C0A03C2D565}"/>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175B745E-6672-4357-A6B6-0B04603CC9EE}"/>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A4E73459-DDC3-4C66-8A0E-17BCA29D0D5D}"/>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31A5AAE2-573B-42A0-A5D4-66EAEBBF6FDE}"/>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A9F22CB6-F71E-40F1-982D-5E1D92701D22}"/>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3AFE51E0-D952-410D-85F0-880AA0C48538}"/>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4" name="Bevel 5">
            <a:extLst>
              <a:ext uri="{FF2B5EF4-FFF2-40B4-BE49-F238E27FC236}">
                <a16:creationId xmlns:a16="http://schemas.microsoft.com/office/drawing/2014/main" id="{D792CC25-6A24-4648-A7A4-FE4812FBBAE1}"/>
              </a:ext>
            </a:extLst>
          </p:cNvPr>
          <p:cNvSpPr/>
          <p:nvPr/>
        </p:nvSpPr>
        <p:spPr>
          <a:xfrm>
            <a:off x="612000" y="4133382"/>
            <a:ext cx="3583937" cy="247381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8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সম্ভু নাথ রায়</a:t>
            </a:r>
            <a:endPar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সহকারী</a:t>
            </a:r>
            <a:r>
              <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শিক্ষক</a:t>
            </a:r>
            <a:endPar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মনোহরপুরদাখিল মাদরাসা</a:t>
            </a:r>
          </a:p>
          <a:p>
            <a:pPr lvl="0" algn="ctr"/>
            <a:r>
              <a:rPr lang="bn-BD" sz="2800" b="1" dirty="0">
                <a:ln>
                  <a:noFill/>
                  <a:prstDash val="sys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মনিরামপুর,যশোর</a:t>
            </a:r>
          </a:p>
          <a:p>
            <a:pPr lvl="0" algn="ctr"/>
            <a:r>
              <a:rPr lang="bn-BD" sz="12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Email- </a:t>
            </a:r>
            <a:r>
              <a:rPr lang="bn-BD"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sambho7440@gmail.com</a:t>
            </a:r>
            <a:endParaRPr lang="en-US"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15" name="Bevel 6">
            <a:extLst>
              <a:ext uri="{FF2B5EF4-FFF2-40B4-BE49-F238E27FC236}">
                <a16:creationId xmlns:a16="http://schemas.microsoft.com/office/drawing/2014/main" id="{71CDB1BA-BC0B-4F3F-9919-A0393947D925}"/>
              </a:ext>
            </a:extLst>
          </p:cNvPr>
          <p:cNvSpPr/>
          <p:nvPr/>
        </p:nvSpPr>
        <p:spPr>
          <a:xfrm>
            <a:off x="5862465" y="4128453"/>
            <a:ext cx="3522206" cy="247381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শ্রেণীঃ-</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নবম</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দশম</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বিষয়ঃ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কৃষি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শিক্ষা</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অধ্যায়ঃ-</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৪থ</a:t>
            </a:r>
            <a:r>
              <a:rPr lang="en-US" sz="3200" b="1" kern="0" dirty="0">
                <a:ln w="19050">
                  <a:noFill/>
                  <a:prstDash val="dash"/>
                </a:ln>
                <a:solidFill>
                  <a:schemeClr val="tx1"/>
                </a:solidFill>
                <a:effectLst>
                  <a:glow rad="63500">
                    <a:schemeClr val="accent1">
                      <a:satMod val="175000"/>
                      <a:alpha val="40000"/>
                    </a:schemeClr>
                  </a:glow>
                </a:effectLst>
                <a:latin typeface="SutonnyMJ" pitchFamily="2" charset="0"/>
                <a:cs typeface="SutonnyMJ" pitchFamily="2" charset="0"/>
              </a:rPr>
              <a:t>©</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প্রথম</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পরিচ্ছেদ</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28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পাবদা ও </a:t>
            </a:r>
            <a:r>
              <a:rPr lang="en-US" sz="28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গুলশা</a:t>
            </a:r>
            <a:r>
              <a:rPr lang="en-US" sz="28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28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মাছের</a:t>
            </a:r>
            <a:r>
              <a:rPr lang="en-US" sz="28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28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চাষ</a:t>
            </a:r>
            <a:r>
              <a:rPr lang="en-US" sz="28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28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পদ্ধতি</a:t>
            </a:r>
            <a:endParaRPr lang="en-US" sz="28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id="{9B8E53FD-3CFD-4F9D-98F6-70BBF9A38A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669" t="17166" r="22670" b="44416"/>
          <a:stretch/>
        </p:blipFill>
        <p:spPr>
          <a:xfrm rot="16200000">
            <a:off x="1719666" y="901097"/>
            <a:ext cx="1799228" cy="1747823"/>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descr="7.jpg">
            <a:extLst>
              <a:ext uri="{FF2B5EF4-FFF2-40B4-BE49-F238E27FC236}">
                <a16:creationId xmlns:a16="http://schemas.microsoft.com/office/drawing/2014/main" id="{83FFD9BF-E658-4206-A843-2D75B277B17C}"/>
              </a:ext>
            </a:extLst>
          </p:cNvPr>
          <p:cNvPicPr>
            <a:picLocks noChangeAspect="1"/>
          </p:cNvPicPr>
          <p:nvPr/>
        </p:nvPicPr>
        <p:blipFill>
          <a:blip r:embed="rId4"/>
          <a:stretch>
            <a:fillRect/>
          </a:stretch>
        </p:blipFill>
        <p:spPr>
          <a:xfrm>
            <a:off x="6945708" y="963161"/>
            <a:ext cx="1376699" cy="1799228"/>
          </a:xfrm>
          <a:prstGeom prst="rect">
            <a:avLst/>
          </a:prstGeom>
          <a:ln w="88900" cap="sq" cmpd="thickThin">
            <a:solidFill>
              <a:srgbClr val="000000"/>
            </a:solidFill>
            <a:prstDash val="solid"/>
            <a:miter lim="800000"/>
          </a:ln>
          <a:effectLst>
            <a:innerShdw blurRad="76200">
              <a:srgbClr val="000000"/>
            </a:innerShdw>
          </a:effectLst>
        </p:spPr>
      </p:pic>
      <p:sp>
        <p:nvSpPr>
          <p:cNvPr id="18" name="Rectangle: Rounded Corners 17">
            <a:extLst>
              <a:ext uri="{FF2B5EF4-FFF2-40B4-BE49-F238E27FC236}">
                <a16:creationId xmlns:a16="http://schemas.microsoft.com/office/drawing/2014/main" id="{F3442EE7-A332-47FA-90C8-463FCC0866E8}"/>
              </a:ext>
            </a:extLst>
          </p:cNvPr>
          <p:cNvSpPr/>
          <p:nvPr/>
        </p:nvSpPr>
        <p:spPr>
          <a:xfrm>
            <a:off x="1250775" y="3425375"/>
            <a:ext cx="2456420" cy="486068"/>
          </a:xfrm>
          <a:prstGeom prst="roundRect">
            <a:avLst/>
          </a:prstGeom>
          <a:ln w="38100">
            <a:solidFill>
              <a:srgbClr val="00B0F0"/>
            </a:solidFill>
          </a:ln>
          <a:effectLst>
            <a:reflection stA="45000" endPos="65000" dist="88900" dir="5400000" sy="-100000" algn="bl" rotWithShape="0"/>
          </a:effectLst>
          <a:scene3d>
            <a:camera prst="orthographicFront"/>
            <a:lightRig rig="threePt" dir="t"/>
          </a:scene3d>
          <a:sp3d>
            <a:bevelT w="36195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i="1" dirty="0">
                <a:latin typeface="NikoshBAN" panose="02000000000000000000" pitchFamily="2" charset="0"/>
                <a:cs typeface="NikoshBAN" panose="02000000000000000000" pitchFamily="2" charset="0"/>
              </a:rPr>
              <a:t>শ</a:t>
            </a:r>
            <a:r>
              <a:rPr lang="as-IN" sz="3200" b="1" i="1" dirty="0">
                <a:latin typeface="NikoshBAN" panose="02000000000000000000" pitchFamily="2" charset="0"/>
                <a:cs typeface="NikoshBAN" panose="02000000000000000000" pitchFamily="2" charset="0"/>
              </a:rPr>
              <a:t>ি</a:t>
            </a:r>
            <a:r>
              <a:rPr lang="en-US" sz="3200" b="1" i="1" dirty="0">
                <a:latin typeface="NikoshBAN" panose="02000000000000000000" pitchFamily="2" charset="0"/>
                <a:cs typeface="NikoshBAN" panose="02000000000000000000" pitchFamily="2" charset="0"/>
              </a:rPr>
              <a:t>ক</a:t>
            </a:r>
            <a:r>
              <a:rPr lang="as-IN" sz="3200" b="1" i="1" dirty="0">
                <a:latin typeface="NikoshBAN" panose="02000000000000000000" pitchFamily="2" charset="0"/>
                <a:cs typeface="NikoshBAN" panose="02000000000000000000" pitchFamily="2" charset="0"/>
              </a:rPr>
              <a:t>্</a:t>
            </a:r>
            <a:r>
              <a:rPr lang="en-US" sz="3200" b="1" i="1" dirty="0">
                <a:latin typeface="NikoshBAN" panose="02000000000000000000" pitchFamily="2" charset="0"/>
                <a:cs typeface="NikoshBAN" panose="02000000000000000000" pitchFamily="2" charset="0"/>
              </a:rPr>
              <a:t>ষ</a:t>
            </a:r>
            <a:r>
              <a:rPr lang="as-IN" sz="3200" b="1" i="1" dirty="0">
                <a:latin typeface="NikoshBAN" panose="02000000000000000000" pitchFamily="2" charset="0"/>
                <a:cs typeface="NikoshBAN" panose="02000000000000000000" pitchFamily="2" charset="0"/>
              </a:rPr>
              <a:t>ক</a:t>
            </a:r>
            <a:r>
              <a:rPr lang="en-US" sz="3200" b="1" i="1" dirty="0">
                <a:latin typeface="NikoshBAN" panose="02000000000000000000" pitchFamily="2" charset="0"/>
                <a:cs typeface="NikoshBAN" panose="02000000000000000000" pitchFamily="2" charset="0"/>
              </a:rPr>
              <a:t> </a:t>
            </a:r>
            <a:r>
              <a:rPr lang="as-IN" sz="3200" b="1" i="1" dirty="0">
                <a:latin typeface="NikoshBAN" panose="02000000000000000000" pitchFamily="2" charset="0"/>
                <a:cs typeface="NikoshBAN" panose="02000000000000000000" pitchFamily="2" charset="0"/>
              </a:rPr>
              <a:t>প</a:t>
            </a:r>
            <a:r>
              <a:rPr lang="en-US" sz="3200" b="1" i="1" dirty="0">
                <a:latin typeface="NikoshBAN" panose="02000000000000000000" pitchFamily="2" charset="0"/>
                <a:cs typeface="NikoshBAN" panose="02000000000000000000" pitchFamily="2" charset="0"/>
              </a:rPr>
              <a:t>র</a:t>
            </a:r>
            <a:r>
              <a:rPr lang="as-IN" sz="3200" b="1" i="1" dirty="0">
                <a:latin typeface="NikoshBAN" panose="02000000000000000000" pitchFamily="2" charset="0"/>
                <a:cs typeface="NikoshBAN" panose="02000000000000000000" pitchFamily="2" charset="0"/>
              </a:rPr>
              <a:t>ি</a:t>
            </a:r>
            <a:r>
              <a:rPr lang="en-US" sz="3200" b="1" i="1" dirty="0">
                <a:latin typeface="NikoshBAN" panose="02000000000000000000" pitchFamily="2" charset="0"/>
                <a:cs typeface="NikoshBAN" panose="02000000000000000000" pitchFamily="2" charset="0"/>
              </a:rPr>
              <a:t>চ</a:t>
            </a:r>
            <a:r>
              <a:rPr lang="as-IN" sz="3200" b="1" i="1" dirty="0">
                <a:latin typeface="NikoshBAN" panose="02000000000000000000" pitchFamily="2" charset="0"/>
                <a:cs typeface="NikoshBAN" panose="02000000000000000000" pitchFamily="2" charset="0"/>
              </a:rPr>
              <a:t>ি</a:t>
            </a:r>
            <a:r>
              <a:rPr lang="en-US" sz="3200" b="1" i="1" dirty="0">
                <a:latin typeface="NikoshBAN" panose="02000000000000000000" pitchFamily="2" charset="0"/>
                <a:cs typeface="NikoshBAN" panose="02000000000000000000" pitchFamily="2" charset="0"/>
              </a:rPr>
              <a:t>ত</a:t>
            </a:r>
            <a:r>
              <a:rPr lang="as-IN" sz="3200" b="1" i="1" dirty="0">
                <a:latin typeface="NikoshBAN" panose="02000000000000000000" pitchFamily="2" charset="0"/>
                <a:cs typeface="NikoshBAN" panose="02000000000000000000" pitchFamily="2" charset="0"/>
              </a:rPr>
              <a:t>ি</a:t>
            </a:r>
            <a:endParaRPr lang="en-US" sz="3200" b="1" i="1" dirty="0">
              <a:latin typeface="NikoshBAN" panose="02000000000000000000" pitchFamily="2" charset="0"/>
              <a:cs typeface="NikoshBAN" panose="02000000000000000000" pitchFamily="2" charset="0"/>
            </a:endParaRPr>
          </a:p>
        </p:txBody>
      </p:sp>
      <p:sp>
        <p:nvSpPr>
          <p:cNvPr id="19" name="Rectangle: Rounded Corners 18">
            <a:extLst>
              <a:ext uri="{FF2B5EF4-FFF2-40B4-BE49-F238E27FC236}">
                <a16:creationId xmlns:a16="http://schemas.microsoft.com/office/drawing/2014/main" id="{D8B22AA0-B79C-43AB-B626-9B81A2713481}"/>
              </a:ext>
            </a:extLst>
          </p:cNvPr>
          <p:cNvSpPr/>
          <p:nvPr/>
        </p:nvSpPr>
        <p:spPr>
          <a:xfrm>
            <a:off x="6264619" y="3425375"/>
            <a:ext cx="2456420" cy="486068"/>
          </a:xfrm>
          <a:prstGeom prst="roundRect">
            <a:avLst/>
          </a:prstGeom>
          <a:ln w="38100">
            <a:solidFill>
              <a:srgbClr val="00B0F0"/>
            </a:solidFill>
          </a:ln>
          <a:effectLst>
            <a:reflection stA="45000" endPos="65000" dist="88900" dir="5400000" sy="-100000" algn="bl" rotWithShape="0"/>
          </a:effectLst>
          <a:scene3d>
            <a:camera prst="orthographicFront"/>
            <a:lightRig rig="threePt" dir="t"/>
          </a:scene3d>
          <a:sp3d>
            <a:bevelT w="36195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i="1" dirty="0" err="1">
                <a:latin typeface="NikoshBAN" panose="02000000000000000000" pitchFamily="2" charset="0"/>
                <a:cs typeface="NikoshBAN" panose="02000000000000000000" pitchFamily="2" charset="0"/>
              </a:rPr>
              <a:t>পাঠ</a:t>
            </a:r>
            <a:r>
              <a:rPr lang="en-US" sz="3200" b="1" i="1" dirty="0">
                <a:latin typeface="NikoshBAN" panose="02000000000000000000" pitchFamily="2" charset="0"/>
                <a:cs typeface="NikoshBAN" panose="02000000000000000000" pitchFamily="2" charset="0"/>
              </a:rPr>
              <a:t> </a:t>
            </a:r>
            <a:r>
              <a:rPr lang="as-IN" sz="3200" b="1" i="1" dirty="0">
                <a:latin typeface="NikoshBAN" panose="02000000000000000000" pitchFamily="2" charset="0"/>
                <a:cs typeface="NikoshBAN" panose="02000000000000000000" pitchFamily="2" charset="0"/>
              </a:rPr>
              <a:t>প</a:t>
            </a:r>
            <a:r>
              <a:rPr lang="en-US" sz="3200" b="1" i="1" dirty="0">
                <a:latin typeface="NikoshBAN" panose="02000000000000000000" pitchFamily="2" charset="0"/>
                <a:cs typeface="NikoshBAN" panose="02000000000000000000" pitchFamily="2" charset="0"/>
              </a:rPr>
              <a:t>র</a:t>
            </a:r>
            <a:r>
              <a:rPr lang="as-IN" sz="3200" b="1" i="1" dirty="0">
                <a:latin typeface="NikoshBAN" panose="02000000000000000000" pitchFamily="2" charset="0"/>
                <a:cs typeface="NikoshBAN" panose="02000000000000000000" pitchFamily="2" charset="0"/>
              </a:rPr>
              <a:t>ি</a:t>
            </a:r>
            <a:r>
              <a:rPr lang="en-US" sz="3200" b="1" i="1" dirty="0">
                <a:latin typeface="NikoshBAN" panose="02000000000000000000" pitchFamily="2" charset="0"/>
                <a:cs typeface="NikoshBAN" panose="02000000000000000000" pitchFamily="2" charset="0"/>
              </a:rPr>
              <a:t>চ</a:t>
            </a:r>
            <a:r>
              <a:rPr lang="as-IN" sz="3200" b="1" i="1" dirty="0">
                <a:latin typeface="NikoshBAN" panose="02000000000000000000" pitchFamily="2" charset="0"/>
                <a:cs typeface="NikoshBAN" panose="02000000000000000000" pitchFamily="2" charset="0"/>
              </a:rPr>
              <a:t>ি</a:t>
            </a:r>
            <a:r>
              <a:rPr lang="en-US" sz="3200" b="1" i="1" dirty="0">
                <a:latin typeface="NikoshBAN" panose="02000000000000000000" pitchFamily="2" charset="0"/>
                <a:cs typeface="NikoshBAN" panose="02000000000000000000" pitchFamily="2" charset="0"/>
              </a:rPr>
              <a:t>ত</a:t>
            </a:r>
            <a:r>
              <a:rPr lang="as-IN" sz="3200" b="1" i="1" dirty="0">
                <a:latin typeface="NikoshBAN" panose="02000000000000000000" pitchFamily="2" charset="0"/>
                <a:cs typeface="NikoshBAN" panose="02000000000000000000" pitchFamily="2" charset="0"/>
              </a:rPr>
              <a:t>ি</a:t>
            </a:r>
            <a:endParaRPr lang="en-US" sz="3200" b="1" i="1" dirty="0">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99D544C0-AC1D-4B25-8577-C2619F09D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8771" y="963161"/>
            <a:ext cx="2466975" cy="2466975"/>
          </a:xfrm>
          <a:prstGeom prst="rect">
            <a:avLst/>
          </a:prstGeom>
        </p:spPr>
      </p:pic>
    </p:spTree>
    <p:extLst>
      <p:ext uri="{BB962C8B-B14F-4D97-AF65-F5344CB8AC3E}">
        <p14:creationId xmlns:p14="http://schemas.microsoft.com/office/powerpoint/2010/main" val="2847175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strVal val="#ppt_w*0.70"/>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9D678E-30EE-4EEB-BAC7-8052156CF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515600" cy="7303770"/>
          </a:xfrm>
          <a:prstGeom prst="rect">
            <a:avLst/>
          </a:prstGeom>
        </p:spPr>
      </p:pic>
      <p:grpSp>
        <p:nvGrpSpPr>
          <p:cNvPr id="4" name="Group 3">
            <a:extLst>
              <a:ext uri="{FF2B5EF4-FFF2-40B4-BE49-F238E27FC236}">
                <a16:creationId xmlns:a16="http://schemas.microsoft.com/office/drawing/2014/main" id="{45117DDC-63AD-4C2B-BFC4-8014C377EFC7}"/>
              </a:ext>
            </a:extLst>
          </p:cNvPr>
          <p:cNvGrpSpPr/>
          <p:nvPr/>
        </p:nvGrpSpPr>
        <p:grpSpPr>
          <a:xfrm>
            <a:off x="0" y="0"/>
            <a:ext cx="10515600" cy="7315200"/>
            <a:chOff x="0" y="0"/>
            <a:chExt cx="10515600" cy="7315200"/>
          </a:xfrm>
        </p:grpSpPr>
        <p:sp>
          <p:nvSpPr>
            <p:cNvPr id="5" name="Frame 4">
              <a:extLst>
                <a:ext uri="{FF2B5EF4-FFF2-40B4-BE49-F238E27FC236}">
                  <a16:creationId xmlns:a16="http://schemas.microsoft.com/office/drawing/2014/main" id="{24E59D0F-8FDB-4F03-AC6E-14ED091AE769}"/>
                </a:ext>
              </a:extLst>
            </p:cNvPr>
            <p:cNvSpPr/>
            <p:nvPr/>
          </p:nvSpPr>
          <p:spPr>
            <a:xfrm>
              <a:off x="0" y="0"/>
              <a:ext cx="10515600" cy="7315200"/>
            </a:xfrm>
            <a:prstGeom prst="frame">
              <a:avLst>
                <a:gd name="adj1" fmla="val 2308"/>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263D08E4-5E57-44F4-81AC-A693E9608B1F}"/>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CE9570D5-9229-469B-B028-CB7515DA4825}"/>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reeform: Shape 7">
              <a:extLst>
                <a:ext uri="{FF2B5EF4-FFF2-40B4-BE49-F238E27FC236}">
                  <a16:creationId xmlns:a16="http://schemas.microsoft.com/office/drawing/2014/main" id="{08BB0255-2B17-4F49-B821-578BCBE5A36A}"/>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Freeform: Shape 8">
              <a:extLst>
                <a:ext uri="{FF2B5EF4-FFF2-40B4-BE49-F238E27FC236}">
                  <a16:creationId xmlns:a16="http://schemas.microsoft.com/office/drawing/2014/main" id="{AEEC212B-72EC-4757-98C9-BB9B4B5878A5}"/>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 name="Rectangle 9">
            <a:extLst>
              <a:ext uri="{FF2B5EF4-FFF2-40B4-BE49-F238E27FC236}">
                <a16:creationId xmlns:a16="http://schemas.microsoft.com/office/drawing/2014/main" id="{A229B306-7560-40AC-ABF3-9A27AABA57D7}"/>
              </a:ext>
            </a:extLst>
          </p:cNvPr>
          <p:cNvSpPr/>
          <p:nvPr/>
        </p:nvSpPr>
        <p:spPr>
          <a:xfrm>
            <a:off x="211268" y="5724096"/>
            <a:ext cx="10104034" cy="1200329"/>
          </a:xfrm>
          <a:prstGeom prst="rect">
            <a:avLst/>
          </a:prstGeom>
          <a:ln w="28575">
            <a:solidFill>
              <a:schemeClr val="tx1"/>
            </a:solidFill>
          </a:ln>
        </p:spPr>
        <p:txBody>
          <a:bodyPr wrap="square">
            <a:spAutoFit/>
          </a:bodyPr>
          <a:lstStyle/>
          <a:p>
            <a:pPr marL="457200" indent="-457200" algn="ctr">
              <a:buFont typeface="Wingdings" panose="05000000000000000000" pitchFamily="2" charset="2"/>
              <a:buChar char="ü"/>
            </a:pPr>
            <a:r>
              <a:rPr lang="en-US" sz="3600" b="1" dirty="0">
                <a:ln>
                  <a:solidFill>
                    <a:srgbClr val="FFC000"/>
                  </a:solidFill>
                </a:ln>
                <a:latin typeface="NikoshBAN" panose="02000000000000000000" pitchFamily="2" charset="0"/>
                <a:cs typeface="NikoshBAN" panose="02000000000000000000" pitchFamily="2" charset="0"/>
              </a:rPr>
              <a:t>ধানক্ষেতে</a:t>
            </a:r>
            <a:r>
              <a:rPr lang="as-IN" sz="3600" b="1" dirty="0">
                <a:ln>
                  <a:solidFill>
                    <a:srgbClr val="FFC000"/>
                  </a:solidFill>
                </a:ln>
                <a:latin typeface="NikoshBAN" panose="02000000000000000000" pitchFamily="2" charset="0"/>
                <a:cs typeface="NikoshBAN" panose="02000000000000000000" pitchFamily="2" charset="0"/>
              </a:rPr>
              <a:t> মাছ </a:t>
            </a:r>
            <a:r>
              <a:rPr lang="en-US" sz="3600" b="1" dirty="0">
                <a:ln>
                  <a:solidFill>
                    <a:srgbClr val="FFC000"/>
                  </a:solidFill>
                </a:ln>
                <a:latin typeface="NikoshBAN" panose="02000000000000000000" pitchFamily="2" charset="0"/>
                <a:cs typeface="NikoshBAN" panose="02000000000000000000" pitchFamily="2" charset="0"/>
              </a:rPr>
              <a:t>ও </a:t>
            </a:r>
            <a:r>
              <a:rPr lang="en-US" sz="3600" b="1" dirty="0" err="1">
                <a:ln>
                  <a:solidFill>
                    <a:srgbClr val="FFC000"/>
                  </a:solidFill>
                </a:ln>
                <a:latin typeface="NikoshBAN" panose="02000000000000000000" pitchFamily="2" charset="0"/>
                <a:cs typeface="NikoshBAN" panose="02000000000000000000" pitchFamily="2" charset="0"/>
              </a:rPr>
              <a:t>গলদা</a:t>
            </a:r>
            <a:r>
              <a:rPr lang="en-US" sz="3600" b="1" dirty="0">
                <a:ln>
                  <a:solidFill>
                    <a:srgbClr val="FFC000"/>
                  </a:solidFill>
                </a:ln>
                <a:latin typeface="NikoshBAN" panose="02000000000000000000" pitchFamily="2" charset="0"/>
                <a:cs typeface="NikoshBAN" panose="02000000000000000000" pitchFamily="2" charset="0"/>
              </a:rPr>
              <a:t> </a:t>
            </a:r>
            <a:r>
              <a:rPr lang="en-US" sz="3600" b="1" dirty="0" err="1">
                <a:ln>
                  <a:solidFill>
                    <a:srgbClr val="FFC000"/>
                  </a:solidFill>
                </a:ln>
                <a:latin typeface="NikoshBAN" panose="02000000000000000000" pitchFamily="2" charset="0"/>
                <a:cs typeface="NikoshBAN" panose="02000000000000000000" pitchFamily="2" charset="0"/>
              </a:rPr>
              <a:t>চিংড়ি</a:t>
            </a:r>
            <a:r>
              <a:rPr lang="en-US" sz="3600" b="1" dirty="0">
                <a:ln>
                  <a:solidFill>
                    <a:srgbClr val="FFC000"/>
                  </a:solidFill>
                </a:ln>
                <a:latin typeface="NikoshBAN" panose="02000000000000000000" pitchFamily="2" charset="0"/>
                <a:cs typeface="NikoshBAN" panose="02000000000000000000" pitchFamily="2" charset="0"/>
              </a:rPr>
              <a:t> </a:t>
            </a:r>
            <a:r>
              <a:rPr lang="as-IN" sz="3600" b="1" dirty="0">
                <a:ln>
                  <a:solidFill>
                    <a:srgbClr val="FFC000"/>
                  </a:solidFill>
                </a:ln>
                <a:latin typeface="NikoshBAN" panose="02000000000000000000" pitchFamily="2" charset="0"/>
                <a:cs typeface="NikoshBAN" panose="02000000000000000000" pitchFamily="2" charset="0"/>
              </a:rPr>
              <a:t>চাষে</a:t>
            </a:r>
            <a:r>
              <a:rPr lang="en-US" sz="3600" b="1" dirty="0">
                <a:ln>
                  <a:solidFill>
                    <a:srgbClr val="FFC000"/>
                  </a:solidFill>
                </a:ln>
                <a:latin typeface="NikoshBAN" panose="02000000000000000000" pitchFamily="2" charset="0"/>
                <a:cs typeface="NikoshBAN" panose="02000000000000000000" pitchFamily="2" charset="0"/>
              </a:rPr>
              <a:t>র</a:t>
            </a:r>
            <a:r>
              <a:rPr lang="as-IN" sz="3600" b="1" dirty="0">
                <a:ln>
                  <a:solidFill>
                    <a:srgbClr val="FFC000"/>
                  </a:solidFill>
                </a:ln>
                <a:latin typeface="NikoshBAN" panose="02000000000000000000" pitchFamily="2" charset="0"/>
                <a:cs typeface="NikoshBAN" panose="02000000000000000000" pitchFamily="2" charset="0"/>
              </a:rPr>
              <a:t> </a:t>
            </a:r>
            <a:r>
              <a:rPr lang="en-US" sz="3600" b="1" dirty="0" err="1">
                <a:ln>
                  <a:solidFill>
                    <a:srgbClr val="FFC000"/>
                  </a:solidFill>
                </a:ln>
                <a:latin typeface="NikoshBAN" panose="02000000000000000000" pitchFamily="2" charset="0"/>
                <a:cs typeface="NikoshBAN" panose="02000000000000000000" pitchFamily="2" charset="0"/>
              </a:rPr>
              <a:t>জন্য</a:t>
            </a:r>
            <a:r>
              <a:rPr lang="en-US" sz="3600" b="1" dirty="0">
                <a:ln>
                  <a:solidFill>
                    <a:srgbClr val="FFC000"/>
                  </a:solidFill>
                </a:ln>
                <a:latin typeface="NikoshBAN" panose="02000000000000000000" pitchFamily="2" charset="0"/>
                <a:cs typeface="NikoshBAN" panose="02000000000000000000" pitchFamily="2" charset="0"/>
              </a:rPr>
              <a:t> </a:t>
            </a:r>
            <a:r>
              <a:rPr lang="en-US" sz="3600" b="1" dirty="0" err="1">
                <a:ln>
                  <a:solidFill>
                    <a:srgbClr val="FFC000"/>
                  </a:solidFill>
                </a:ln>
                <a:latin typeface="NikoshBAN" panose="02000000000000000000" pitchFamily="2" charset="0"/>
                <a:cs typeface="NikoshBAN" panose="02000000000000000000" pitchFamily="2" charset="0"/>
              </a:rPr>
              <a:t>নালা</a:t>
            </a:r>
            <a:r>
              <a:rPr lang="en-US" sz="3600" b="1" dirty="0">
                <a:ln>
                  <a:solidFill>
                    <a:srgbClr val="FFC000"/>
                  </a:solidFill>
                </a:ln>
                <a:latin typeface="NikoshBAN" panose="02000000000000000000" pitchFamily="2" charset="0"/>
                <a:cs typeface="NikoshBAN" panose="02000000000000000000" pitchFamily="2" charset="0"/>
              </a:rPr>
              <a:t>/</a:t>
            </a:r>
            <a:r>
              <a:rPr lang="en-US" sz="3600" b="1" dirty="0" err="1">
                <a:ln>
                  <a:solidFill>
                    <a:srgbClr val="FFC000"/>
                  </a:solidFill>
                </a:ln>
                <a:latin typeface="NikoshBAN" panose="02000000000000000000" pitchFamily="2" charset="0"/>
                <a:cs typeface="NikoshBAN" panose="02000000000000000000" pitchFamily="2" charset="0"/>
              </a:rPr>
              <a:t>খাল</a:t>
            </a:r>
            <a:r>
              <a:rPr lang="en-US" sz="3600" b="1" dirty="0">
                <a:ln>
                  <a:solidFill>
                    <a:srgbClr val="FFC000"/>
                  </a:solidFill>
                </a:ln>
                <a:latin typeface="NikoshBAN" panose="02000000000000000000" pitchFamily="2" charset="0"/>
                <a:cs typeface="NikoshBAN" panose="02000000000000000000" pitchFamily="2" charset="0"/>
              </a:rPr>
              <a:t> </a:t>
            </a:r>
            <a:r>
              <a:rPr lang="en-US" sz="3600" b="1" dirty="0" err="1">
                <a:ln>
                  <a:solidFill>
                    <a:srgbClr val="FFC000"/>
                  </a:solidFill>
                </a:ln>
                <a:latin typeface="NikoshBAN" panose="02000000000000000000" pitchFamily="2" charset="0"/>
                <a:cs typeface="NikoshBAN" panose="02000000000000000000" pitchFamily="2" charset="0"/>
              </a:rPr>
              <a:t>তৈরির</a:t>
            </a:r>
            <a:r>
              <a:rPr lang="en-US" sz="3600" b="1" dirty="0">
                <a:ln>
                  <a:solidFill>
                    <a:srgbClr val="FFC000"/>
                  </a:solidFill>
                </a:ln>
                <a:latin typeface="NikoshBAN" panose="02000000000000000000" pitchFamily="2" charset="0"/>
                <a:cs typeface="NikoshBAN" panose="02000000000000000000" pitchFamily="2" charset="0"/>
              </a:rPr>
              <a:t> </a:t>
            </a:r>
            <a:r>
              <a:rPr lang="en-US" sz="3600" b="1" dirty="0" err="1">
                <a:ln>
                  <a:solidFill>
                    <a:srgbClr val="FFC000"/>
                  </a:solidFill>
                </a:ln>
                <a:latin typeface="NikoshBAN" panose="02000000000000000000" pitchFamily="2" charset="0"/>
                <a:cs typeface="NikoshBAN" panose="02000000000000000000" pitchFamily="2" charset="0"/>
              </a:rPr>
              <a:t>শত</a:t>
            </a:r>
            <a:r>
              <a:rPr lang="en-US" sz="3600" b="1" dirty="0">
                <a:ln>
                  <a:solidFill>
                    <a:srgbClr val="FFC000"/>
                  </a:solidFill>
                </a:ln>
                <a:latin typeface="SutonnyMJ" pitchFamily="2" charset="0"/>
                <a:cs typeface="SutonnyMJ" pitchFamily="2" charset="0"/>
              </a:rPr>
              <a:t>©</a:t>
            </a:r>
            <a:r>
              <a:rPr lang="en-US" sz="3600" b="1" dirty="0">
                <a:ln>
                  <a:solidFill>
                    <a:srgbClr val="FFC000"/>
                  </a:solidFill>
                </a:ln>
                <a:latin typeface="NikoshBAN" panose="02000000000000000000" pitchFamily="2" charset="0"/>
                <a:cs typeface="NikoshBAN" panose="02000000000000000000" pitchFamily="2" charset="0"/>
              </a:rPr>
              <a:t> </a:t>
            </a:r>
            <a:r>
              <a:rPr lang="en-US" sz="3600" b="1" dirty="0" err="1">
                <a:ln>
                  <a:solidFill>
                    <a:srgbClr val="FFC000"/>
                  </a:solidFill>
                </a:ln>
                <a:latin typeface="NikoshBAN" panose="02000000000000000000" pitchFamily="2" charset="0"/>
                <a:cs typeface="NikoshBAN" panose="02000000000000000000" pitchFamily="2" charset="0"/>
              </a:rPr>
              <a:t>গুলি</a:t>
            </a:r>
            <a:r>
              <a:rPr lang="en-US" sz="3600" b="1" dirty="0">
                <a:ln>
                  <a:solidFill>
                    <a:srgbClr val="FFC000"/>
                  </a:solidFill>
                </a:ln>
                <a:latin typeface="NikoshBAN" panose="02000000000000000000" pitchFamily="2" charset="0"/>
                <a:cs typeface="NikoshBAN" panose="02000000000000000000" pitchFamily="2" charset="0"/>
              </a:rPr>
              <a:t> </a:t>
            </a:r>
            <a:r>
              <a:rPr lang="en-US" sz="3600" b="1" dirty="0" err="1">
                <a:ln>
                  <a:solidFill>
                    <a:srgbClr val="FFC000"/>
                  </a:solidFill>
                </a:ln>
                <a:latin typeface="NikoshBAN" panose="02000000000000000000" pitchFamily="2" charset="0"/>
                <a:cs typeface="NikoshBAN" panose="02000000000000000000" pitchFamily="2" charset="0"/>
              </a:rPr>
              <a:t>লিখে</a:t>
            </a:r>
            <a:r>
              <a:rPr lang="en-US" sz="3600" b="1" dirty="0">
                <a:ln>
                  <a:solidFill>
                    <a:srgbClr val="FFC000"/>
                  </a:solidFill>
                </a:ln>
                <a:latin typeface="NikoshBAN" panose="02000000000000000000" pitchFamily="2" charset="0"/>
                <a:cs typeface="NikoshBAN" panose="02000000000000000000" pitchFamily="2" charset="0"/>
              </a:rPr>
              <a:t> </a:t>
            </a:r>
            <a:r>
              <a:rPr lang="en-US" sz="3600" b="1" dirty="0" err="1">
                <a:ln>
                  <a:solidFill>
                    <a:srgbClr val="FFC000"/>
                  </a:solidFill>
                </a:ln>
                <a:latin typeface="NikoshBAN" panose="02000000000000000000" pitchFamily="2" charset="0"/>
                <a:cs typeface="NikoshBAN" panose="02000000000000000000" pitchFamily="2" charset="0"/>
              </a:rPr>
              <a:t>নিয়ে</a:t>
            </a:r>
            <a:r>
              <a:rPr lang="en-US" sz="3600" b="1" dirty="0">
                <a:ln>
                  <a:solidFill>
                    <a:srgbClr val="FFC000"/>
                  </a:solidFill>
                </a:ln>
                <a:latin typeface="NikoshBAN" panose="02000000000000000000" pitchFamily="2" charset="0"/>
                <a:cs typeface="NikoshBAN" panose="02000000000000000000" pitchFamily="2" charset="0"/>
              </a:rPr>
              <a:t> </a:t>
            </a:r>
            <a:r>
              <a:rPr lang="en-US" sz="3600" b="1" dirty="0" err="1">
                <a:ln>
                  <a:solidFill>
                    <a:srgbClr val="FFC000"/>
                  </a:solidFill>
                </a:ln>
                <a:latin typeface="NikoshBAN" panose="02000000000000000000" pitchFamily="2" charset="0"/>
                <a:cs typeface="NikoshBAN" panose="02000000000000000000" pitchFamily="2" charset="0"/>
              </a:rPr>
              <a:t>আসবে</a:t>
            </a:r>
            <a:r>
              <a:rPr lang="en-US" sz="3600" b="1" dirty="0">
                <a:ln>
                  <a:solidFill>
                    <a:srgbClr val="FFC000"/>
                  </a:solidFill>
                </a:ln>
                <a:latin typeface="NikoshBAN" panose="02000000000000000000" pitchFamily="2" charset="0"/>
                <a:cs typeface="NikoshBAN" panose="02000000000000000000" pitchFamily="2" charset="0"/>
              </a:rPr>
              <a:t>।</a:t>
            </a:r>
            <a:r>
              <a:rPr lang="as-IN" sz="3600" b="1" dirty="0">
                <a:ln>
                  <a:solidFill>
                    <a:srgbClr val="FFC000"/>
                  </a:solidFill>
                </a:ln>
                <a:latin typeface="NikoshBAN" panose="02000000000000000000" pitchFamily="2" charset="0"/>
                <a:cs typeface="NikoshBAN" panose="02000000000000000000" pitchFamily="2" charset="0"/>
              </a:rPr>
              <a:t> </a:t>
            </a:r>
            <a:endParaRPr lang="as-IN" sz="3600" b="1" dirty="0">
              <a:ln>
                <a:solidFill>
                  <a:srgbClr val="FFC000"/>
                </a:solidFill>
              </a:ln>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9168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C911B8-EA56-4486-BCBD-8524033A6053}"/>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B5C1C3E4-DA4A-4169-94B4-B24A0CE3BDD6}"/>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ADDBED90-92FB-4E89-940A-0DF5C6EC1329}"/>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BC955E08-95F3-471E-A72B-6527C2C82CAF}"/>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FFA5D6D7-7744-4D79-8D4E-6A6B61C82F90}"/>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C8361B67-4E7C-46F7-8E55-6A7DBDDA4EED}"/>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6" name="Picture 15">
            <a:extLst>
              <a:ext uri="{FF2B5EF4-FFF2-40B4-BE49-F238E27FC236}">
                <a16:creationId xmlns:a16="http://schemas.microsoft.com/office/drawing/2014/main" id="{041B6FC4-E826-481E-9510-6660908DB67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2526" y="626206"/>
            <a:ext cx="9279989" cy="6006907"/>
          </a:xfrm>
          <a:prstGeom prst="rect">
            <a:avLst/>
          </a:prstGeom>
        </p:spPr>
      </p:pic>
      <p:sp>
        <p:nvSpPr>
          <p:cNvPr id="17" name="TextBox 16">
            <a:extLst>
              <a:ext uri="{FF2B5EF4-FFF2-40B4-BE49-F238E27FC236}">
                <a16:creationId xmlns:a16="http://schemas.microsoft.com/office/drawing/2014/main" id="{036BACC2-EE0E-40A3-A8CE-8DC26E8A613A}"/>
              </a:ext>
            </a:extLst>
          </p:cNvPr>
          <p:cNvSpPr txBox="1"/>
          <p:nvPr/>
        </p:nvSpPr>
        <p:spPr>
          <a:xfrm>
            <a:off x="1222513" y="721359"/>
            <a:ext cx="8070574" cy="6006907"/>
          </a:xfrm>
          <a:prstGeom prst="rect">
            <a:avLst/>
          </a:prstGeom>
          <a:noFill/>
        </p:spPr>
        <p:txBody>
          <a:bodyPr wrap="square" rtlCol="0">
            <a:prstTxWarp prst="textArchUpPour">
              <a:avLst>
                <a:gd name="adj1" fmla="val 10776084"/>
                <a:gd name="adj2" fmla="val 40666"/>
              </a:avLst>
            </a:prstTxWarp>
            <a:spAutoFit/>
          </a:bodyPr>
          <a:lstStyle/>
          <a:p>
            <a:r>
              <a:rPr lang="bn-BD" sz="8800" b="1" dirty="0">
                <a:ln w="19050">
                  <a:solidFill>
                    <a:srgbClr val="FF0000"/>
                  </a:solidFill>
                </a:ln>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AU" sz="8800" b="1" dirty="0">
              <a:ln w="19050">
                <a:solidFill>
                  <a:srgbClr val="FF0000"/>
                </a:solidFill>
              </a:ln>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7952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1450">
                                          <p:stCondLst>
                                            <p:cond delay="0"/>
                                          </p:stCondLst>
                                        </p:cTn>
                                        <p:tgtEl>
                                          <p:spTgt spid="17">
                                            <p:txEl>
                                              <p:pRg st="0" end="0"/>
                                            </p:txEl>
                                          </p:spTgt>
                                        </p:tgtEl>
                                      </p:cBhvr>
                                    </p:animEffect>
                                    <p:anim calcmode="lin" valueType="num">
                                      <p:cBhvr>
                                        <p:cTn id="8" dur="4555"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17">
                                            <p:txEl>
                                              <p:pRg st="0" end="0"/>
                                            </p:txEl>
                                          </p:spTgt>
                                        </p:tgtEl>
                                        <p:attrNameLst>
                                          <p:attrName>ppt_y</p:attrName>
                                        </p:attrNameLst>
                                      </p:cBhvr>
                                      <p:tavLst>
                                        <p:tav tm="0" fmla="#ppt_y-sin(pi*$)/81">
                                          <p:val>
                                            <p:fltVal val="0"/>
                                          </p:val>
                                        </p:tav>
                                        <p:tav tm="100000">
                                          <p:val>
                                            <p:fltVal val="1"/>
                                          </p:val>
                                        </p:tav>
                                      </p:tavLst>
                                    </p:anim>
                                    <p:animScale>
                                      <p:cBhvr>
                                        <p:cTn id="13" dur="65">
                                          <p:stCondLst>
                                            <p:cond delay="1625"/>
                                          </p:stCondLst>
                                        </p:cTn>
                                        <p:tgtEl>
                                          <p:spTgt spid="17">
                                            <p:txEl>
                                              <p:pRg st="0" end="0"/>
                                            </p:txEl>
                                          </p:spTgt>
                                        </p:tgtEl>
                                      </p:cBhvr>
                                      <p:to x="100000" y="60000"/>
                                    </p:animScale>
                                    <p:animScale>
                                      <p:cBhvr>
                                        <p:cTn id="14" dur="415" decel="50000">
                                          <p:stCondLst>
                                            <p:cond delay="1690"/>
                                          </p:stCondLst>
                                        </p:cTn>
                                        <p:tgtEl>
                                          <p:spTgt spid="17">
                                            <p:txEl>
                                              <p:pRg st="0" end="0"/>
                                            </p:txEl>
                                          </p:spTgt>
                                        </p:tgtEl>
                                      </p:cBhvr>
                                      <p:to x="100000" y="100000"/>
                                    </p:animScale>
                                    <p:animScale>
                                      <p:cBhvr>
                                        <p:cTn id="15" dur="65">
                                          <p:stCondLst>
                                            <p:cond delay="3280"/>
                                          </p:stCondLst>
                                        </p:cTn>
                                        <p:tgtEl>
                                          <p:spTgt spid="17">
                                            <p:txEl>
                                              <p:pRg st="0" end="0"/>
                                            </p:txEl>
                                          </p:spTgt>
                                        </p:tgtEl>
                                      </p:cBhvr>
                                      <p:to x="100000" y="80000"/>
                                    </p:animScale>
                                    <p:animScale>
                                      <p:cBhvr>
                                        <p:cTn id="16" dur="415" decel="50000">
                                          <p:stCondLst>
                                            <p:cond delay="3345"/>
                                          </p:stCondLst>
                                        </p:cTn>
                                        <p:tgtEl>
                                          <p:spTgt spid="17">
                                            <p:txEl>
                                              <p:pRg st="0" end="0"/>
                                            </p:txEl>
                                          </p:spTgt>
                                        </p:tgtEl>
                                      </p:cBhvr>
                                      <p:to x="100000" y="100000"/>
                                    </p:animScale>
                                    <p:animScale>
                                      <p:cBhvr>
                                        <p:cTn id="17" dur="65">
                                          <p:stCondLst>
                                            <p:cond delay="4105"/>
                                          </p:stCondLst>
                                        </p:cTn>
                                        <p:tgtEl>
                                          <p:spTgt spid="17">
                                            <p:txEl>
                                              <p:pRg st="0" end="0"/>
                                            </p:txEl>
                                          </p:spTgt>
                                        </p:tgtEl>
                                      </p:cBhvr>
                                      <p:to x="100000" y="90000"/>
                                    </p:animScale>
                                    <p:animScale>
                                      <p:cBhvr>
                                        <p:cTn id="18" dur="415" decel="50000">
                                          <p:stCondLst>
                                            <p:cond delay="4170"/>
                                          </p:stCondLst>
                                        </p:cTn>
                                        <p:tgtEl>
                                          <p:spTgt spid="17">
                                            <p:txEl>
                                              <p:pRg st="0" end="0"/>
                                            </p:txEl>
                                          </p:spTgt>
                                        </p:tgtEl>
                                      </p:cBhvr>
                                      <p:to x="100000" y="100000"/>
                                    </p:animScale>
                                    <p:animScale>
                                      <p:cBhvr>
                                        <p:cTn id="19" dur="65">
                                          <p:stCondLst>
                                            <p:cond delay="4520"/>
                                          </p:stCondLst>
                                        </p:cTn>
                                        <p:tgtEl>
                                          <p:spTgt spid="17">
                                            <p:txEl>
                                              <p:pRg st="0" end="0"/>
                                            </p:txEl>
                                          </p:spTgt>
                                        </p:tgtEl>
                                      </p:cBhvr>
                                      <p:to x="100000" y="95000"/>
                                    </p:animScale>
                                    <p:animScale>
                                      <p:cBhvr>
                                        <p:cTn id="20" dur="415" decel="50000">
                                          <p:stCondLst>
                                            <p:cond delay="4585"/>
                                          </p:stCondLst>
                                        </p:cTn>
                                        <p:tgtEl>
                                          <p:spTgt spid="1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F56C3D-ADD7-4003-8D5A-A58F4F87B345}"/>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AE853F78-E20D-428B-8DBD-B23B08FB1E0F}"/>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5C12A433-6781-40C8-BE2E-513430E72AA3}"/>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8B36E4CF-F029-411B-B222-E140B54413F4}"/>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E1D43911-E582-4189-9DF7-3EC91254EE5A}"/>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EB230ED0-825C-4C04-A030-B68BA24B7A4C}"/>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9" name="Picture 8">
            <a:extLst>
              <a:ext uri="{FF2B5EF4-FFF2-40B4-BE49-F238E27FC236}">
                <a16:creationId xmlns:a16="http://schemas.microsoft.com/office/drawing/2014/main" id="{8595C5D2-4CD8-4761-98DD-6FC4F9A3F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59" y="1834221"/>
            <a:ext cx="4361205" cy="3418916"/>
          </a:xfrm>
          <a:prstGeom prst="roundRect">
            <a:avLst>
              <a:gd name="adj" fmla="val 16667"/>
            </a:avLst>
          </a:prstGeom>
          <a:ln w="38100">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EE31F7AE-175F-4A11-9907-F94D0AEEF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0778" y="1820153"/>
            <a:ext cx="4361205" cy="3432984"/>
          </a:xfrm>
          <a:prstGeom prst="roundRect">
            <a:avLst>
              <a:gd name="adj" fmla="val 16667"/>
            </a:avLst>
          </a:prstGeom>
          <a:ln w="38100">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Rounded Corners 11">
            <a:extLst>
              <a:ext uri="{FF2B5EF4-FFF2-40B4-BE49-F238E27FC236}">
                <a16:creationId xmlns:a16="http://schemas.microsoft.com/office/drawing/2014/main" id="{F1F8D669-7D09-4C90-9D48-895F4A67D3EA}"/>
              </a:ext>
            </a:extLst>
          </p:cNvPr>
          <p:cNvSpPr/>
          <p:nvPr/>
        </p:nvSpPr>
        <p:spPr>
          <a:xfrm>
            <a:off x="3059723" y="351692"/>
            <a:ext cx="4867422" cy="565966"/>
          </a:xfrm>
          <a:prstGeom prst="roundRect">
            <a:avLst>
              <a:gd name="adj" fmla="val 5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chemeClr val="tx1"/>
                </a:solidFill>
                <a:latin typeface="NikoshBAN" panose="02000000000000000000" pitchFamily="2" charset="0"/>
                <a:cs typeface="NikoshBAN" panose="02000000000000000000" pitchFamily="2" charset="0"/>
              </a:rPr>
              <a:t>ন</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চ</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র </a:t>
            </a:r>
            <a:r>
              <a:rPr lang="as-IN" sz="3600" dirty="0">
                <a:solidFill>
                  <a:schemeClr val="tx1"/>
                </a:solidFill>
                <a:latin typeface="NikoshBAN" panose="02000000000000000000" pitchFamily="2" charset="0"/>
                <a:cs typeface="NikoshBAN" panose="02000000000000000000" pitchFamily="2" charset="0"/>
              </a:rPr>
              <a:t>ছ</a:t>
            </a:r>
            <a:r>
              <a:rPr lang="en-US" sz="3600" dirty="0">
                <a:solidFill>
                  <a:schemeClr val="tx1"/>
                </a:solidFill>
                <a:latin typeface="NikoshBAN" panose="02000000000000000000" pitchFamily="2" charset="0"/>
                <a:cs typeface="NikoshBAN" panose="02000000000000000000" pitchFamily="2" charset="0"/>
              </a:rPr>
              <a:t>ব</a:t>
            </a:r>
            <a:r>
              <a:rPr lang="as-IN" sz="3600" dirty="0">
                <a:solidFill>
                  <a:schemeClr val="tx1"/>
                </a:solidFill>
                <a:latin typeface="NikoshBAN" panose="02000000000000000000" pitchFamily="2" charset="0"/>
                <a:cs typeface="NikoshBAN" panose="02000000000000000000" pitchFamily="2" charset="0"/>
              </a:rPr>
              <a:t>ি</a:t>
            </a:r>
            <a:r>
              <a:rPr lang="en-US" sz="3600" dirty="0" err="1">
                <a:solidFill>
                  <a:schemeClr val="tx1"/>
                </a:solidFill>
                <a:latin typeface="NikoshBAN" panose="02000000000000000000" pitchFamily="2" charset="0"/>
                <a:cs typeface="NikoshBAN" panose="02000000000000000000" pitchFamily="2" charset="0"/>
              </a:rPr>
              <a:t>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দেখতে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পাচ্ছি</a:t>
            </a:r>
            <a:r>
              <a:rPr lang="en-US" sz="3600" dirty="0">
                <a:solidFill>
                  <a:schemeClr val="tx1"/>
                </a:solidFill>
                <a:latin typeface="NikoshBAN" panose="02000000000000000000" pitchFamily="2" charset="0"/>
                <a:cs typeface="NikoshBAN" panose="02000000000000000000" pitchFamily="2" charset="0"/>
              </a:rPr>
              <a:t>?</a:t>
            </a:r>
          </a:p>
        </p:txBody>
      </p:sp>
      <p:sp>
        <p:nvSpPr>
          <p:cNvPr id="13" name="Rectangle: Rounded Corners 12">
            <a:extLst>
              <a:ext uri="{FF2B5EF4-FFF2-40B4-BE49-F238E27FC236}">
                <a16:creationId xmlns:a16="http://schemas.microsoft.com/office/drawing/2014/main" id="{3333BDEF-EF89-42F7-A480-322C2DC9BDDF}"/>
              </a:ext>
            </a:extLst>
          </p:cNvPr>
          <p:cNvSpPr/>
          <p:nvPr/>
        </p:nvSpPr>
        <p:spPr>
          <a:xfrm>
            <a:off x="3439551" y="5556738"/>
            <a:ext cx="3636499" cy="625062"/>
          </a:xfrm>
          <a:prstGeom prst="roundRect">
            <a:avLst/>
          </a:prstGeom>
          <a:ln w="76200">
            <a:solidFill>
              <a:srgbClr val="0070C0"/>
            </a:solid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dirty="0">
                <a:solidFill>
                  <a:sysClr val="windowText" lastClr="000000"/>
                </a:solidFill>
                <a:latin typeface="NikoshBAN" panose="02000000000000000000" pitchFamily="2" charset="0"/>
                <a:cs typeface="NikoshBAN" panose="02000000000000000000" pitchFamily="2" charset="0"/>
              </a:rPr>
              <a:t>ধ</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ন </a:t>
            </a:r>
            <a:r>
              <a:rPr lang="as-IN" sz="3600" b="1" dirty="0">
                <a:solidFill>
                  <a:sysClr val="windowText" lastClr="000000"/>
                </a:solidFill>
                <a:latin typeface="NikoshBAN" panose="02000000000000000000" pitchFamily="2" charset="0"/>
                <a:cs typeface="NikoshBAN" panose="02000000000000000000" pitchFamily="2" charset="0"/>
              </a:rPr>
              <a:t>ক</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ষ</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ত</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ম</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ছ</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চ</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ষ</a:t>
            </a:r>
            <a:endParaRPr lang="en-US" sz="3600" b="1"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5244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style.rotation</p:attrName>
                                        </p:attrNameLst>
                                      </p:cBhvr>
                                      <p:tavLst>
                                        <p:tav tm="0">
                                          <p:val>
                                            <p:fltVal val="90"/>
                                          </p:val>
                                        </p:tav>
                                        <p:tav tm="100000">
                                          <p:val>
                                            <p:fltVal val="0"/>
                                          </p:val>
                                        </p:tav>
                                      </p:tavLst>
                                    </p:anim>
                                    <p:animEffect transition="in" filter="fade">
                                      <p:cBhvr>
                                        <p:cTn id="16" dur="2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style.rotation</p:attrName>
                                        </p:attrNameLst>
                                      </p:cBhvr>
                                      <p:tavLst>
                                        <p:tav tm="0">
                                          <p:val>
                                            <p:fltVal val="90"/>
                                          </p:val>
                                        </p:tav>
                                        <p:tav tm="100000">
                                          <p:val>
                                            <p:fltVal val="0"/>
                                          </p:val>
                                        </p:tav>
                                      </p:tavLst>
                                    </p:anim>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E55FA8-A60D-4B3B-8A73-0555BDD6B5A5}"/>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2EEBB472-47C6-4220-A5DE-3EDEC357AEA1}"/>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D91DF5B9-BC6A-4E47-9D1D-8CE351DF82A0}"/>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DDC8952B-179B-43C4-9E0D-08B3D246628C}"/>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BE3DDB04-9994-4D22-B716-20B58079D25D}"/>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D39BC34B-4386-4A15-8AC4-ED14D01692C8}"/>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Callout: Down Arrow 7">
            <a:extLst>
              <a:ext uri="{FF2B5EF4-FFF2-40B4-BE49-F238E27FC236}">
                <a16:creationId xmlns:a16="http://schemas.microsoft.com/office/drawing/2014/main" id="{1946EC5C-91DA-4842-A549-F35371804648}"/>
              </a:ext>
            </a:extLst>
          </p:cNvPr>
          <p:cNvSpPr/>
          <p:nvPr/>
        </p:nvSpPr>
        <p:spPr>
          <a:xfrm>
            <a:off x="3541542" y="390378"/>
            <a:ext cx="3432516" cy="1002324"/>
          </a:xfrm>
          <a:prstGeom prst="downArrow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a:latin typeface="NikoshBAN" panose="02000000000000000000" pitchFamily="2" charset="0"/>
                <a:cs typeface="NikoshBAN" panose="02000000000000000000" pitchFamily="2" charset="0"/>
              </a:rPr>
              <a:t>আ</a:t>
            </a:r>
            <a:r>
              <a:rPr lang="as-IN" sz="4000" b="1" dirty="0">
                <a:latin typeface="NikoshBAN" panose="02000000000000000000" pitchFamily="2" charset="0"/>
                <a:cs typeface="NikoshBAN" panose="02000000000000000000" pitchFamily="2" charset="0"/>
              </a:rPr>
              <a:t>জ</a:t>
            </a:r>
            <a:r>
              <a:rPr lang="en-US" sz="4000" b="1" dirty="0">
                <a:latin typeface="NikoshBAN" panose="02000000000000000000" pitchFamily="2" charset="0"/>
                <a:cs typeface="NikoshBAN" panose="02000000000000000000" pitchFamily="2" charset="0"/>
              </a:rPr>
              <a:t>ক</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র </a:t>
            </a:r>
            <a:r>
              <a:rPr lang="as-IN" sz="4000" b="1" dirty="0">
                <a:latin typeface="NikoshBAN" panose="02000000000000000000" pitchFamily="2" charset="0"/>
                <a:cs typeface="NikoshBAN" panose="02000000000000000000" pitchFamily="2" charset="0"/>
              </a:rPr>
              <a:t>প</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ঠ</a:t>
            </a:r>
            <a:endParaRPr lang="en-US" sz="4000" b="1" dirty="0">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0987A92D-5685-46D9-89BB-1503842F6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009" y="1572064"/>
            <a:ext cx="5185581" cy="3604846"/>
          </a:xfrm>
          <a:prstGeom prst="rect">
            <a:avLst/>
          </a:prstGeom>
          <a:ln w="88900" cap="sq" cmpd="thickThin">
            <a:solidFill>
              <a:srgbClr val="FFC000"/>
            </a:solidFill>
            <a:prstDash val="solid"/>
            <a:miter lim="800000"/>
          </a:ln>
          <a:effectLst>
            <a:innerShdw blurRad="76200">
              <a:srgbClr val="000000"/>
            </a:innerShdw>
          </a:effectLst>
        </p:spPr>
      </p:pic>
      <p:sp>
        <p:nvSpPr>
          <p:cNvPr id="11" name="Rectangle: Rounded Corners 10">
            <a:extLst>
              <a:ext uri="{FF2B5EF4-FFF2-40B4-BE49-F238E27FC236}">
                <a16:creationId xmlns:a16="http://schemas.microsoft.com/office/drawing/2014/main" id="{44A3EFAC-ACA2-4520-A506-1F47128267B9}"/>
              </a:ext>
            </a:extLst>
          </p:cNvPr>
          <p:cNvSpPr/>
          <p:nvPr/>
        </p:nvSpPr>
        <p:spPr>
          <a:xfrm>
            <a:off x="2539219" y="5556738"/>
            <a:ext cx="5437163" cy="625062"/>
          </a:xfrm>
          <a:prstGeom prst="roundRect">
            <a:avLst/>
          </a:prstGeom>
          <a:solidFill>
            <a:schemeClr val="tx2">
              <a:lumMod val="60000"/>
              <a:lumOff val="4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dirty="0">
                <a:solidFill>
                  <a:sysClr val="windowText" lastClr="000000"/>
                </a:solidFill>
                <a:latin typeface="NikoshBAN" panose="02000000000000000000" pitchFamily="2" charset="0"/>
                <a:cs typeface="NikoshBAN" panose="02000000000000000000" pitchFamily="2" charset="0"/>
              </a:rPr>
              <a:t>ধ</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ন </a:t>
            </a:r>
            <a:r>
              <a:rPr lang="as-IN" sz="3600" b="1" dirty="0">
                <a:solidFill>
                  <a:sysClr val="windowText" lastClr="000000"/>
                </a:solidFill>
                <a:latin typeface="NikoshBAN" panose="02000000000000000000" pitchFamily="2" charset="0"/>
                <a:cs typeface="NikoshBAN" panose="02000000000000000000" pitchFamily="2" charset="0"/>
              </a:rPr>
              <a:t>ক</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ষ</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ত</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ম</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ছ</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ও</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গ</a:t>
            </a:r>
            <a:r>
              <a:rPr lang="en-US" sz="3600" b="1" dirty="0">
                <a:solidFill>
                  <a:sysClr val="windowText" lastClr="000000"/>
                </a:solidFill>
                <a:latin typeface="NikoshBAN" panose="02000000000000000000" pitchFamily="2" charset="0"/>
                <a:cs typeface="NikoshBAN" panose="02000000000000000000" pitchFamily="2" charset="0"/>
              </a:rPr>
              <a:t>ল</a:t>
            </a:r>
            <a:r>
              <a:rPr lang="as-IN" sz="3600" b="1" dirty="0">
                <a:solidFill>
                  <a:sysClr val="windowText" lastClr="000000"/>
                </a:solidFill>
                <a:latin typeface="NikoshBAN" panose="02000000000000000000" pitchFamily="2" charset="0"/>
                <a:cs typeface="NikoshBAN" panose="02000000000000000000" pitchFamily="2" charset="0"/>
              </a:rPr>
              <a:t>দ</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চ</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ড়</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চ</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ষ</a:t>
            </a:r>
            <a:endParaRPr lang="en-US" sz="3600" b="1"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9482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strVal val="#ppt_w*0.70"/>
                                          </p:val>
                                        </p:tav>
                                        <p:tav tm="100000">
                                          <p:val>
                                            <p:strVal val="#ppt_w"/>
                                          </p:val>
                                        </p:tav>
                                      </p:tavLst>
                                    </p:anim>
                                    <p:anim calcmode="lin" valueType="num">
                                      <p:cBhvr>
                                        <p:cTn id="13" dur="2000" fill="hold"/>
                                        <p:tgtEl>
                                          <p:spTgt spid="10"/>
                                        </p:tgtEl>
                                        <p:attrNameLst>
                                          <p:attrName>ppt_h</p:attrName>
                                        </p:attrNameLst>
                                      </p:cBhvr>
                                      <p:tavLst>
                                        <p:tav tm="0">
                                          <p:val>
                                            <p:strVal val="#ppt_h"/>
                                          </p:val>
                                        </p:tav>
                                        <p:tav tm="100000">
                                          <p:val>
                                            <p:strVal val="#ppt_h"/>
                                          </p:val>
                                        </p:tav>
                                      </p:tavLst>
                                    </p:anim>
                                    <p:animEffect transition="in" filter="fade">
                                      <p:cBhvr>
                                        <p:cTn id="14" dur="2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strVal val="#ppt_w*0.70"/>
                                          </p:val>
                                        </p:tav>
                                        <p:tav tm="100000">
                                          <p:val>
                                            <p:strVal val="#ppt_w"/>
                                          </p:val>
                                        </p:tav>
                                      </p:tavLst>
                                    </p:anim>
                                    <p:anim calcmode="lin" valueType="num">
                                      <p:cBhvr>
                                        <p:cTn id="18" dur="2000" fill="hold"/>
                                        <p:tgtEl>
                                          <p:spTgt spid="11"/>
                                        </p:tgtEl>
                                        <p:attrNameLst>
                                          <p:attrName>ppt_h</p:attrName>
                                        </p:attrNameLst>
                                      </p:cBhvr>
                                      <p:tavLst>
                                        <p:tav tm="0">
                                          <p:val>
                                            <p:strVal val="#ppt_h"/>
                                          </p:val>
                                        </p:tav>
                                        <p:tav tm="100000">
                                          <p:val>
                                            <p:strVal val="#ppt_h"/>
                                          </p:val>
                                        </p:tav>
                                      </p:tavLst>
                                    </p:anim>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B4B68A-1A39-4FC9-A0DD-89821029C636}"/>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573185C3-1EBC-4C91-B184-A0FF8D9A1FB9}"/>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4297E2FA-F907-41AC-8D08-BEDA83D19D80}"/>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31993D81-4009-4EAF-A486-E49B88E19947}"/>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22729A75-E374-42B6-BC77-716EF256ACF2}"/>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C0DD4C27-114A-4B75-9D38-93225A5C56C7}"/>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ectangle 7">
            <a:extLst>
              <a:ext uri="{FF2B5EF4-FFF2-40B4-BE49-F238E27FC236}">
                <a16:creationId xmlns:a16="http://schemas.microsoft.com/office/drawing/2014/main" id="{4AD62259-C44E-45D4-9D76-3BD0D0C89417}"/>
              </a:ext>
            </a:extLst>
          </p:cNvPr>
          <p:cNvSpPr/>
          <p:nvPr/>
        </p:nvSpPr>
        <p:spPr>
          <a:xfrm>
            <a:off x="450166" y="2501559"/>
            <a:ext cx="8778240" cy="523220"/>
          </a:xfrm>
          <a:prstGeom prst="rect">
            <a:avLst/>
          </a:prstGeom>
          <a:ln w="28575">
            <a:solidFill>
              <a:schemeClr val="tx1"/>
            </a:solidFill>
          </a:ln>
        </p:spPr>
        <p:txBody>
          <a:bodyPr wrap="square">
            <a:spAutoFit/>
          </a:bodyPr>
          <a:lstStyle/>
          <a:p>
            <a:pPr marL="457200" indent="-457200">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ধানক্ষেতে</a:t>
            </a:r>
            <a:r>
              <a:rPr lang="as-IN" sz="2800" b="1" dirty="0">
                <a:latin typeface="NikoshBAN" panose="02000000000000000000" pitchFamily="2" charset="0"/>
                <a:cs typeface="NikoshBAN" panose="02000000000000000000" pitchFamily="2" charset="0"/>
              </a:rPr>
              <a:t> মাছ </a:t>
            </a:r>
            <a:r>
              <a:rPr lang="en-US" sz="2800" b="1" dirty="0">
                <a:latin typeface="NikoshBAN" panose="02000000000000000000" pitchFamily="2" charset="0"/>
                <a:cs typeface="NikoshBAN" panose="02000000000000000000" pitchFamily="2" charset="0"/>
              </a:rPr>
              <a:t>ও </a:t>
            </a:r>
            <a:r>
              <a:rPr lang="en-US" sz="2800" b="1" dirty="0" err="1">
                <a:latin typeface="NikoshBAN" panose="02000000000000000000" pitchFamily="2" charset="0"/>
                <a:cs typeface="NikoshBAN" panose="02000000000000000000" pitchFamily="2" charset="0"/>
              </a:rPr>
              <a:t>গলদা</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চিংড়ি</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চাষে</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সুবিধা</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গুলি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বলতে</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ব</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 </a:t>
            </a:r>
            <a:endParaRPr lang="as-IN" sz="2800" b="1" dirty="0">
              <a:effectLst/>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45AB55E1-DF8D-428B-AF2E-36729458C3FA}"/>
              </a:ext>
            </a:extLst>
          </p:cNvPr>
          <p:cNvSpPr txBox="1"/>
          <p:nvPr/>
        </p:nvSpPr>
        <p:spPr>
          <a:xfrm>
            <a:off x="317801" y="1547668"/>
            <a:ext cx="3832168" cy="646331"/>
          </a:xfrm>
          <a:prstGeom prst="rect">
            <a:avLst/>
          </a:prstGeom>
          <a:noFill/>
        </p:spPr>
        <p:txBody>
          <a:bodyPr wrap="square" rtlCol="0">
            <a:spAutoFit/>
          </a:bodyPr>
          <a:lstStyle/>
          <a:p>
            <a:r>
              <a:rPr lang="bn-BD" sz="3600" b="1" dirty="0">
                <a:latin typeface="NikoshBAN" pitchFamily="2" charset="0"/>
                <a:cs typeface="NikoshBAN" pitchFamily="2" charset="0"/>
              </a:rPr>
              <a:t>পাঠ শেষে শিক্ষার্থীরা- </a:t>
            </a:r>
            <a:endParaRPr lang="en-US" sz="3600" b="1" dirty="0"/>
          </a:p>
        </p:txBody>
      </p:sp>
      <p:sp>
        <p:nvSpPr>
          <p:cNvPr id="13" name="TextBox 12">
            <a:extLst>
              <a:ext uri="{FF2B5EF4-FFF2-40B4-BE49-F238E27FC236}">
                <a16:creationId xmlns:a16="http://schemas.microsoft.com/office/drawing/2014/main" id="{156FC3FB-2E04-48C6-9AF1-C110CD0C05C2}"/>
              </a:ext>
            </a:extLst>
          </p:cNvPr>
          <p:cNvSpPr txBox="1"/>
          <p:nvPr/>
        </p:nvSpPr>
        <p:spPr>
          <a:xfrm>
            <a:off x="3924300" y="369159"/>
            <a:ext cx="2667000" cy="92333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5400" b="1" dirty="0">
                <a:solidFill>
                  <a:schemeClr val="tx1"/>
                </a:solidFill>
                <a:latin typeface="NikoshBAN" pitchFamily="2" charset="0"/>
                <a:cs typeface="NikoshBAN" pitchFamily="2" charset="0"/>
              </a:rPr>
              <a:t>শিখনফল</a:t>
            </a:r>
            <a:endParaRPr lang="en-US" sz="5400" b="1" dirty="0">
              <a:solidFill>
                <a:schemeClr val="tx1"/>
              </a:solidFill>
              <a:latin typeface="NikoshBAN" pitchFamily="2" charset="0"/>
              <a:cs typeface="NikoshBAN" pitchFamily="2" charset="0"/>
            </a:endParaRPr>
          </a:p>
        </p:txBody>
      </p:sp>
      <p:sp>
        <p:nvSpPr>
          <p:cNvPr id="14" name="Rectangle 13">
            <a:extLst>
              <a:ext uri="{FF2B5EF4-FFF2-40B4-BE49-F238E27FC236}">
                <a16:creationId xmlns:a16="http://schemas.microsoft.com/office/drawing/2014/main" id="{B535AD51-2A18-4FF2-BA62-2FCF76CCBCDC}"/>
              </a:ext>
            </a:extLst>
          </p:cNvPr>
          <p:cNvSpPr/>
          <p:nvPr/>
        </p:nvSpPr>
        <p:spPr>
          <a:xfrm>
            <a:off x="433905" y="3940485"/>
            <a:ext cx="9854166" cy="523220"/>
          </a:xfrm>
          <a:prstGeom prst="rect">
            <a:avLst/>
          </a:prstGeom>
          <a:ln w="28575">
            <a:solidFill>
              <a:schemeClr val="tx1"/>
            </a:solidFill>
          </a:ln>
        </p:spPr>
        <p:txBody>
          <a:bodyPr wrap="square">
            <a:spAutoFit/>
          </a:bodyPr>
          <a:lstStyle/>
          <a:p>
            <a:pPr marL="457200" indent="-457200">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ধানক্ষেতে</a:t>
            </a:r>
            <a:r>
              <a:rPr lang="as-IN" sz="2800" b="1" dirty="0">
                <a:latin typeface="NikoshBAN" panose="02000000000000000000" pitchFamily="2" charset="0"/>
                <a:cs typeface="NikoshBAN" panose="02000000000000000000" pitchFamily="2" charset="0"/>
              </a:rPr>
              <a:t> মাছ </a:t>
            </a:r>
            <a:r>
              <a:rPr lang="en-US" sz="2800" b="1" dirty="0">
                <a:latin typeface="NikoshBAN" panose="02000000000000000000" pitchFamily="2" charset="0"/>
                <a:cs typeface="NikoshBAN" panose="02000000000000000000" pitchFamily="2" charset="0"/>
              </a:rPr>
              <a:t>ও </a:t>
            </a:r>
            <a:r>
              <a:rPr lang="en-US" sz="2800" b="1" dirty="0" err="1">
                <a:latin typeface="NikoshBAN" panose="02000000000000000000" pitchFamily="2" charset="0"/>
                <a:cs typeface="NikoshBAN" panose="02000000000000000000" pitchFamily="2" charset="0"/>
              </a:rPr>
              <a:t>গলদা</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চিংড়ি</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চাষে</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জন্য</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নালা</a:t>
            </a:r>
            <a:r>
              <a:rPr lang="en-US" sz="2800" b="1" dirty="0">
                <a:latin typeface="NikoshBAN" panose="02000000000000000000" pitchFamily="2" charset="0"/>
                <a:cs typeface="NikoshBAN" panose="02000000000000000000" pitchFamily="2" charset="0"/>
              </a:rPr>
              <a:t>/</a:t>
            </a:r>
            <a:r>
              <a:rPr lang="en-US" sz="2800" b="1" dirty="0" err="1">
                <a:latin typeface="NikoshBAN" panose="02000000000000000000" pitchFamily="2" charset="0"/>
                <a:cs typeface="NikoshBAN" panose="02000000000000000000" pitchFamily="2" charset="0"/>
              </a:rPr>
              <a:t>খাল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তৈরির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শত</a:t>
            </a:r>
            <a:r>
              <a:rPr lang="en-US" sz="2800" b="1" dirty="0">
                <a:latin typeface="SutonnyMJ" pitchFamily="2" charset="0"/>
                <a:cs typeface="SutonnyMJ" pitchFamily="2" charset="0"/>
              </a:rPr>
              <a:t>©</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গুলি</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বলতে</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ব</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 </a:t>
            </a:r>
            <a:endParaRPr lang="as-IN" sz="2800" b="1" dirty="0">
              <a:effectLst/>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id="{E6668C8E-FE06-4AFC-8A6C-C062B5983A1E}"/>
              </a:ext>
            </a:extLst>
          </p:cNvPr>
          <p:cNvSpPr/>
          <p:nvPr/>
        </p:nvSpPr>
        <p:spPr>
          <a:xfrm>
            <a:off x="433905" y="4580713"/>
            <a:ext cx="9854166" cy="523220"/>
          </a:xfrm>
          <a:prstGeom prst="rect">
            <a:avLst/>
          </a:prstGeom>
          <a:ln w="28575">
            <a:solidFill>
              <a:schemeClr val="tx1"/>
            </a:solidFill>
          </a:ln>
        </p:spPr>
        <p:txBody>
          <a:bodyPr wrap="square">
            <a:spAutoFit/>
          </a:bodyPr>
          <a:lstStyle/>
          <a:p>
            <a:pPr marL="457200" indent="-457200">
              <a:buFont typeface="Wingdings" panose="05000000000000000000" pitchFamily="2" charset="2"/>
              <a:buChar char="ü"/>
            </a:pPr>
            <a:r>
              <a:rPr lang="en-US" sz="2800" b="1" dirty="0" err="1">
                <a:effectLst/>
                <a:latin typeface="NikoshBAN" panose="02000000000000000000" pitchFamily="2" charset="0"/>
                <a:cs typeface="NikoshBAN" panose="02000000000000000000" pitchFamily="2" charset="0"/>
              </a:rPr>
              <a:t>মাছের</a:t>
            </a:r>
            <a:r>
              <a:rPr lang="en-US" sz="2800" b="1" dirty="0">
                <a:effectLst/>
                <a:latin typeface="NikoshBAN" panose="02000000000000000000" pitchFamily="2" charset="0"/>
                <a:cs typeface="NikoshBAN" panose="02000000000000000000" pitchFamily="2" charset="0"/>
              </a:rPr>
              <a:t> </a:t>
            </a:r>
            <a:r>
              <a:rPr lang="en-US" sz="2800" b="1" dirty="0" err="1">
                <a:effectLst/>
                <a:latin typeface="NikoshBAN" panose="02000000000000000000" pitchFamily="2" charset="0"/>
                <a:cs typeface="NikoshBAN" panose="02000000000000000000" pitchFamily="2" charset="0"/>
              </a:rPr>
              <a:t>সম্পুরক</a:t>
            </a:r>
            <a:r>
              <a:rPr lang="en-US" sz="2800" b="1" dirty="0">
                <a:effectLst/>
                <a:latin typeface="NikoshBAN" panose="02000000000000000000" pitchFamily="2" charset="0"/>
                <a:cs typeface="NikoshBAN" panose="02000000000000000000" pitchFamily="2" charset="0"/>
              </a:rPr>
              <a:t> </a:t>
            </a:r>
            <a:r>
              <a:rPr lang="en-US" sz="2800" b="1" dirty="0" err="1">
                <a:effectLst/>
                <a:latin typeface="NikoshBAN" panose="02000000000000000000" pitchFamily="2" charset="0"/>
                <a:cs typeface="NikoshBAN" panose="02000000000000000000" pitchFamily="2" charset="0"/>
              </a:rPr>
              <a:t>খাদ্য</a:t>
            </a:r>
            <a:r>
              <a:rPr lang="en-US" sz="2800" b="1" dirty="0">
                <a:effectLst/>
                <a:latin typeface="NikoshBAN" panose="02000000000000000000" pitchFamily="2" charset="0"/>
                <a:cs typeface="NikoshBAN" panose="02000000000000000000" pitchFamily="2" charset="0"/>
              </a:rPr>
              <a:t> </a:t>
            </a:r>
            <a:r>
              <a:rPr lang="en-US" sz="2800" b="1" dirty="0" err="1">
                <a:effectLst/>
                <a:latin typeface="NikoshBAN" panose="02000000000000000000" pitchFamily="2" charset="0"/>
                <a:cs typeface="NikoshBAN" panose="02000000000000000000" pitchFamily="2" charset="0"/>
              </a:rPr>
              <a:t>তৈরি</a:t>
            </a:r>
            <a:r>
              <a:rPr lang="en-US" sz="2800" b="1" dirty="0">
                <a:effectLst/>
                <a:latin typeface="NikoshBAN" panose="02000000000000000000" pitchFamily="2" charset="0"/>
                <a:cs typeface="NikoshBAN" panose="02000000000000000000" pitchFamily="2" charset="0"/>
              </a:rPr>
              <a:t> ও </a:t>
            </a:r>
            <a:r>
              <a:rPr lang="en-US" sz="2800" b="1" dirty="0" err="1">
                <a:effectLst/>
                <a:latin typeface="NikoshBAN" panose="02000000000000000000" pitchFamily="2" charset="0"/>
                <a:cs typeface="NikoshBAN" panose="02000000000000000000" pitchFamily="2" charset="0"/>
              </a:rPr>
              <a:t>প্রয়োগ</a:t>
            </a:r>
            <a:r>
              <a:rPr lang="en-US" sz="2800" b="1" dirty="0">
                <a:effectLst/>
                <a:latin typeface="NikoshBAN" panose="02000000000000000000" pitchFamily="2" charset="0"/>
                <a:cs typeface="NikoshBAN" panose="02000000000000000000" pitchFamily="2" charset="0"/>
              </a:rPr>
              <a:t> </a:t>
            </a:r>
            <a:r>
              <a:rPr lang="en-US" sz="2800" b="1" dirty="0" err="1">
                <a:effectLst/>
                <a:latin typeface="NikoshBAN" panose="02000000000000000000" pitchFamily="2" charset="0"/>
                <a:cs typeface="NikoshBAN" panose="02000000000000000000" pitchFamily="2" charset="0"/>
              </a:rPr>
              <a:t>পদ্ধতি</a:t>
            </a:r>
            <a:r>
              <a:rPr lang="en-US" sz="2800" b="1" dirty="0">
                <a:effectLst/>
                <a:latin typeface="NikoshBAN" panose="02000000000000000000" pitchFamily="2" charset="0"/>
                <a:cs typeface="NikoshBAN" panose="02000000000000000000" pitchFamily="2" charset="0"/>
              </a:rPr>
              <a:t> </a:t>
            </a:r>
            <a:r>
              <a:rPr lang="en-US" sz="2800" b="1" dirty="0" err="1">
                <a:effectLst/>
                <a:latin typeface="NikoshBAN" panose="02000000000000000000" pitchFamily="2" charset="0"/>
                <a:cs typeface="NikoshBAN" panose="02000000000000000000" pitchFamily="2" charset="0"/>
              </a:rPr>
              <a:t>ব্যাখ্যা</a:t>
            </a:r>
            <a:r>
              <a:rPr lang="en-US" sz="2800" b="1" dirty="0">
                <a:effectLst/>
                <a:latin typeface="NikoshBAN" panose="02000000000000000000" pitchFamily="2" charset="0"/>
                <a:cs typeface="NikoshBAN" panose="02000000000000000000" pitchFamily="2" charset="0"/>
              </a:rPr>
              <a:t> </a:t>
            </a:r>
            <a:r>
              <a:rPr lang="en-US" sz="2800" b="1" dirty="0" err="1">
                <a:effectLst/>
                <a:latin typeface="NikoshBAN" panose="02000000000000000000" pitchFamily="2" charset="0"/>
                <a:cs typeface="NikoshBAN" panose="02000000000000000000" pitchFamily="2" charset="0"/>
              </a:rPr>
              <a:t>করতে</a:t>
            </a:r>
            <a:r>
              <a:rPr lang="en-US" sz="2800" b="1" dirty="0">
                <a:effectLst/>
                <a:latin typeface="NikoshBAN" panose="02000000000000000000" pitchFamily="2" charset="0"/>
                <a:cs typeface="NikoshBAN" panose="02000000000000000000" pitchFamily="2" charset="0"/>
              </a:rPr>
              <a:t> </a:t>
            </a:r>
            <a:r>
              <a:rPr lang="en-US" sz="2800" b="1" dirty="0" err="1">
                <a:effectLst/>
                <a:latin typeface="NikoshBAN" panose="02000000000000000000" pitchFamily="2" charset="0"/>
                <a:cs typeface="NikoshBAN" panose="02000000000000000000" pitchFamily="2" charset="0"/>
              </a:rPr>
              <a:t>পারবে</a:t>
            </a:r>
            <a:r>
              <a:rPr lang="en-US" sz="2800" b="1" dirty="0">
                <a:effectLst/>
                <a:latin typeface="NikoshBAN" panose="02000000000000000000" pitchFamily="2" charset="0"/>
                <a:cs typeface="NikoshBAN" panose="02000000000000000000" pitchFamily="2" charset="0"/>
              </a:rPr>
              <a:t>।</a:t>
            </a:r>
            <a:endParaRPr lang="as-IN" sz="2800" b="1" dirty="0">
              <a:effectLst/>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A167E045-C147-475C-9B7D-D54CB02D11C7}"/>
              </a:ext>
            </a:extLst>
          </p:cNvPr>
          <p:cNvSpPr/>
          <p:nvPr/>
        </p:nvSpPr>
        <p:spPr>
          <a:xfrm>
            <a:off x="433905" y="3232515"/>
            <a:ext cx="9811963" cy="523220"/>
          </a:xfrm>
          <a:prstGeom prst="rect">
            <a:avLst/>
          </a:prstGeom>
          <a:ln w="28575">
            <a:solidFill>
              <a:schemeClr val="tx1"/>
            </a:solidFill>
          </a:ln>
        </p:spPr>
        <p:txBody>
          <a:bodyPr wrap="square">
            <a:spAutoFit/>
          </a:bodyPr>
          <a:lstStyle/>
          <a:p>
            <a:pPr marL="457200" indent="-457200">
              <a:buFont typeface="Wingdings" panose="05000000000000000000" pitchFamily="2" charset="2"/>
              <a:buChar char="ü"/>
            </a:pPr>
            <a:r>
              <a:rPr lang="en-US" sz="2800" b="1" dirty="0">
                <a:latin typeface="NikoshBAN" panose="02000000000000000000" pitchFamily="2" charset="0"/>
                <a:cs typeface="NikoshBAN" panose="02000000000000000000" pitchFamily="2" charset="0"/>
              </a:rPr>
              <a:t>ধানক্ষেতে</a:t>
            </a:r>
            <a:r>
              <a:rPr lang="as-IN" sz="2800" b="1" dirty="0">
                <a:latin typeface="NikoshBAN" panose="02000000000000000000" pitchFamily="2" charset="0"/>
                <a:cs typeface="NikoshBAN" panose="02000000000000000000" pitchFamily="2" charset="0"/>
              </a:rPr>
              <a:t> মাছ </a:t>
            </a:r>
            <a:r>
              <a:rPr lang="en-US" sz="2800" b="1" dirty="0">
                <a:latin typeface="NikoshBAN" panose="02000000000000000000" pitchFamily="2" charset="0"/>
                <a:cs typeface="NikoshBAN" panose="02000000000000000000" pitchFamily="2" charset="0"/>
              </a:rPr>
              <a:t>ও </a:t>
            </a:r>
            <a:r>
              <a:rPr lang="en-US" sz="2800" b="1" dirty="0" err="1">
                <a:latin typeface="NikoshBAN" panose="02000000000000000000" pitchFamily="2" charset="0"/>
                <a:cs typeface="NikoshBAN" panose="02000000000000000000" pitchFamily="2" charset="0"/>
              </a:rPr>
              <a:t>গলদা</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চিংড়ি</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চাষে</a:t>
            </a:r>
            <a:r>
              <a:rPr lang="en-US" sz="2800" b="1" dirty="0">
                <a:latin typeface="NikoshBAN" panose="02000000000000000000" pitchFamily="2" charset="0"/>
                <a:cs typeface="NikoshBAN" panose="02000000000000000000" pitchFamily="2" charset="0"/>
              </a:rPr>
              <a:t>র </a:t>
            </a:r>
            <a:r>
              <a:rPr lang="as-IN" sz="2800" b="1" dirty="0">
                <a:latin typeface="NikoshBAN" panose="02000000000000000000" pitchFamily="2" charset="0"/>
                <a:cs typeface="NikoshBAN" panose="02000000000000000000" pitchFamily="2" charset="0"/>
              </a:rPr>
              <a:t>জমির আইল তৈরি</a:t>
            </a:r>
            <a:r>
              <a:rPr lang="en-US" sz="2800" b="1" dirty="0">
                <a:latin typeface="NikoshBAN" panose="02000000000000000000" pitchFamily="2" charset="0"/>
                <a:cs typeface="NikoshBAN" panose="02000000000000000000" pitchFamily="2" charset="0"/>
              </a:rPr>
              <a:t>র </a:t>
            </a:r>
            <a:r>
              <a:rPr lang="en-US" sz="2800" b="1" dirty="0" err="1">
                <a:latin typeface="NikoshBAN" panose="02000000000000000000" pitchFamily="2" charset="0"/>
                <a:cs typeface="NikoshBAN" panose="02000000000000000000" pitchFamily="2" charset="0"/>
              </a:rPr>
              <a:t>ধাপগুলি</a:t>
            </a:r>
            <a:r>
              <a:rPr lang="as-IN"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বলতে</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প</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ব</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 </a:t>
            </a:r>
            <a:endParaRPr lang="as-IN" sz="2800" b="1"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41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0" fill="hold"/>
                                        <p:tgtEl>
                                          <p:spTgt spid="13"/>
                                        </p:tgtEl>
                                        <p:attrNameLst>
                                          <p:attrName>ppt_x</p:attrName>
                                        </p:attrNameLst>
                                      </p:cBhvr>
                                      <p:tavLst>
                                        <p:tav tm="0">
                                          <p:val>
                                            <p:strVal val="#ppt_x"/>
                                          </p:val>
                                        </p:tav>
                                        <p:tav tm="100000">
                                          <p:val>
                                            <p:strVal val="#ppt_x"/>
                                          </p:val>
                                        </p:tav>
                                      </p:tavLst>
                                    </p:anim>
                                    <p:anim calcmode="lin" valueType="num">
                                      <p:cBhvr additive="base">
                                        <p:cTn id="8" dur="3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3000" fill="hold"/>
                                        <p:tgtEl>
                                          <p:spTgt spid="12"/>
                                        </p:tgtEl>
                                        <p:attrNameLst>
                                          <p:attrName>ppt_x</p:attrName>
                                        </p:attrNameLst>
                                      </p:cBhvr>
                                      <p:tavLst>
                                        <p:tav tm="0">
                                          <p:val>
                                            <p:strVal val="#ppt_x"/>
                                          </p:val>
                                        </p:tav>
                                        <p:tav tm="100000">
                                          <p:val>
                                            <p:strVal val="#ppt_x"/>
                                          </p:val>
                                        </p:tav>
                                      </p:tavLst>
                                    </p:anim>
                                    <p:anim calcmode="lin" valueType="num">
                                      <p:cBhvr additive="base">
                                        <p:cTn id="12" dur="3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000" fill="hold"/>
                                        <p:tgtEl>
                                          <p:spTgt spid="8"/>
                                        </p:tgtEl>
                                        <p:attrNameLst>
                                          <p:attrName>ppt_x</p:attrName>
                                        </p:attrNameLst>
                                      </p:cBhvr>
                                      <p:tavLst>
                                        <p:tav tm="0">
                                          <p:val>
                                            <p:strVal val="#ppt_x"/>
                                          </p:val>
                                        </p:tav>
                                        <p:tav tm="100000">
                                          <p:val>
                                            <p:strVal val="#ppt_x"/>
                                          </p:val>
                                        </p:tav>
                                      </p:tavLst>
                                    </p:anim>
                                    <p:anim calcmode="lin" valueType="num">
                                      <p:cBhvr additive="base">
                                        <p:cTn id="16" dur="3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3000" fill="hold"/>
                                        <p:tgtEl>
                                          <p:spTgt spid="14"/>
                                        </p:tgtEl>
                                        <p:attrNameLst>
                                          <p:attrName>ppt_x</p:attrName>
                                        </p:attrNameLst>
                                      </p:cBhvr>
                                      <p:tavLst>
                                        <p:tav tm="0">
                                          <p:val>
                                            <p:strVal val="#ppt_x"/>
                                          </p:val>
                                        </p:tav>
                                        <p:tav tm="100000">
                                          <p:val>
                                            <p:strVal val="#ppt_x"/>
                                          </p:val>
                                        </p:tav>
                                      </p:tavLst>
                                    </p:anim>
                                    <p:anim calcmode="lin" valueType="num">
                                      <p:cBhvr additive="base">
                                        <p:cTn id="20" dur="3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3000" fill="hold"/>
                                        <p:tgtEl>
                                          <p:spTgt spid="15"/>
                                        </p:tgtEl>
                                        <p:attrNameLst>
                                          <p:attrName>ppt_x</p:attrName>
                                        </p:attrNameLst>
                                      </p:cBhvr>
                                      <p:tavLst>
                                        <p:tav tm="0">
                                          <p:val>
                                            <p:strVal val="#ppt_x"/>
                                          </p:val>
                                        </p:tav>
                                        <p:tav tm="100000">
                                          <p:val>
                                            <p:strVal val="#ppt_x"/>
                                          </p:val>
                                        </p:tav>
                                      </p:tavLst>
                                    </p:anim>
                                    <p:anim calcmode="lin" valueType="num">
                                      <p:cBhvr additive="base">
                                        <p:cTn id="24" dur="3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3000" fill="hold"/>
                                        <p:tgtEl>
                                          <p:spTgt spid="17"/>
                                        </p:tgtEl>
                                        <p:attrNameLst>
                                          <p:attrName>ppt_x</p:attrName>
                                        </p:attrNameLst>
                                      </p:cBhvr>
                                      <p:tavLst>
                                        <p:tav tm="0">
                                          <p:val>
                                            <p:strVal val="#ppt_x"/>
                                          </p:val>
                                        </p:tav>
                                        <p:tav tm="100000">
                                          <p:val>
                                            <p:strVal val="#ppt_x"/>
                                          </p:val>
                                        </p:tav>
                                      </p:tavLst>
                                    </p:anim>
                                    <p:anim calcmode="lin" valueType="num">
                                      <p:cBhvr additive="base">
                                        <p:cTn id="28" dur="3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4" grpId="0" animBg="1"/>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3D0AFF-DA56-4C46-9045-2FB86A08AA29}"/>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69148EF9-494F-42D8-838C-AE1F64AFDA0B}"/>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78AC09C3-F81A-451D-980E-C1CDC8E69379}"/>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EDDEE94D-3485-4596-9283-894F9DD48439}"/>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B8FB10C5-C833-4834-9F46-DF4E7D051ED2}"/>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62B5BD3D-4AA7-4D00-9050-FAD66C863D9C}"/>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ectangle 7">
            <a:extLst>
              <a:ext uri="{FF2B5EF4-FFF2-40B4-BE49-F238E27FC236}">
                <a16:creationId xmlns:a16="http://schemas.microsoft.com/office/drawing/2014/main" id="{A59C8226-DBB8-4A0F-96EF-EB7E64851551}"/>
              </a:ext>
            </a:extLst>
          </p:cNvPr>
          <p:cNvSpPr/>
          <p:nvPr/>
        </p:nvSpPr>
        <p:spPr>
          <a:xfrm>
            <a:off x="1431386" y="3933280"/>
            <a:ext cx="8233119" cy="3539430"/>
          </a:xfrm>
          <a:prstGeom prst="rect">
            <a:avLst/>
          </a:prstGeom>
        </p:spPr>
        <p:txBody>
          <a:bodyPr wrap="square">
            <a:spAutoFit/>
          </a:bodyPr>
          <a:lstStyle/>
          <a:p>
            <a:pPr marL="457200" indent="-457200">
              <a:buFont typeface="Wingdings" panose="05000000000000000000" pitchFamily="2" charset="2"/>
              <a:buChar char="Ø"/>
            </a:pPr>
            <a:r>
              <a:rPr lang="as-IN" sz="2800" b="1" dirty="0">
                <a:latin typeface="NikoshBAN" panose="02000000000000000000" pitchFamily="2" charset="0"/>
                <a:cs typeface="NikoshBAN" panose="02000000000000000000" pitchFamily="2" charset="0"/>
              </a:rPr>
              <a:t>ধানক্ষেতে মাছ ও চিংড়ি চাষ লাভজনক। </a:t>
            </a:r>
            <a:endParaRPr lang="en-US" sz="2800" b="1"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2800" b="1" dirty="0">
                <a:latin typeface="NikoshBAN" panose="02000000000000000000" pitchFamily="2" charset="0"/>
                <a:cs typeface="NikoshBAN" panose="02000000000000000000" pitchFamily="2" charset="0"/>
              </a:rPr>
              <a:t>একই জমি থেকে একই সাথে ধান, মাছ ও চিংড়ি পাওয়া যায়। </a:t>
            </a:r>
            <a:endParaRPr lang="en-US" sz="2800" b="1"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2800" b="1" dirty="0">
                <a:latin typeface="NikoshBAN" panose="02000000000000000000" pitchFamily="2" charset="0"/>
                <a:cs typeface="NikoshBAN" panose="02000000000000000000" pitchFamily="2" charset="0"/>
              </a:rPr>
              <a:t>জমির উর্বরতা বাড়ে। </a:t>
            </a:r>
            <a:endParaRPr lang="en-US" sz="2800" b="1"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2800" b="1" dirty="0">
                <a:latin typeface="NikoshBAN" panose="02000000000000000000" pitchFamily="2" charset="0"/>
                <a:cs typeface="NikoshBAN" panose="02000000000000000000" pitchFamily="2" charset="0"/>
              </a:rPr>
              <a:t>বাংলাদেশে ধানক্ষেতে চিংড়ি চাষের যথেষ্ট সুযোগ সম্ভাবনা রয়েছে। </a:t>
            </a:r>
            <a:endParaRPr lang="en-US" sz="2800" b="1"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2800" b="1" dirty="0">
                <a:latin typeface="NikoshBAN" panose="02000000000000000000" pitchFamily="2" charset="0"/>
                <a:cs typeface="NikoshBAN" panose="02000000000000000000" pitchFamily="2" charset="0"/>
              </a:rPr>
              <a:t>দেশে চার থেকে ছয় মাস পানি থাকে ৫০-৬০ লাখ হেক্টর জমিতে। </a:t>
            </a:r>
            <a:endParaRPr lang="en-US" sz="2800" b="1"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2800" b="1" dirty="0">
                <a:latin typeface="NikoshBAN" panose="02000000000000000000" pitchFamily="2" charset="0"/>
                <a:cs typeface="NikoshBAN" panose="02000000000000000000" pitchFamily="2" charset="0"/>
              </a:rPr>
              <a:t>ধানক্ষেতে মাছ ও চিংড়িচাষ করে উৎপাদন বৃদ্ধির সুযোগ রয়েছে। </a:t>
            </a:r>
            <a:endParaRPr lang="en-US" sz="2800" b="1"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2800" b="1" dirty="0">
                <a:latin typeface="NikoshBAN" panose="02000000000000000000" pitchFamily="2" charset="0"/>
                <a:cs typeface="NikoshBAN" panose="02000000000000000000" pitchFamily="2" charset="0"/>
              </a:rPr>
              <a:t>দুই পদ্ধতিতে ধানক্ষেতে মাছ ও চিংড়ি চাষ করা যায়।</a:t>
            </a:r>
            <a:br>
              <a:rPr lang="as-IN" sz="2800" b="1" dirty="0">
                <a:latin typeface="NikoshBAN" panose="02000000000000000000" pitchFamily="2" charset="0"/>
                <a:cs typeface="NikoshBAN" panose="02000000000000000000" pitchFamily="2" charset="0"/>
              </a:rPr>
            </a:br>
            <a:endParaRPr lang="en-US" sz="2800" b="1" dirty="0">
              <a:latin typeface="NikoshBAN" panose="02000000000000000000" pitchFamily="2" charset="0"/>
              <a:cs typeface="NikoshBAN" panose="02000000000000000000" pitchFamily="2" charset="0"/>
            </a:endParaRPr>
          </a:p>
        </p:txBody>
      </p:sp>
      <p:sp>
        <p:nvSpPr>
          <p:cNvPr id="9" name="Rectangle: Rounded Corners 8">
            <a:extLst>
              <a:ext uri="{FF2B5EF4-FFF2-40B4-BE49-F238E27FC236}">
                <a16:creationId xmlns:a16="http://schemas.microsoft.com/office/drawing/2014/main" id="{527C5265-9612-4B04-A76F-41B1CDFCCC1A}"/>
              </a:ext>
            </a:extLst>
          </p:cNvPr>
          <p:cNvSpPr/>
          <p:nvPr/>
        </p:nvSpPr>
        <p:spPr>
          <a:xfrm>
            <a:off x="1962444" y="233263"/>
            <a:ext cx="6590713" cy="625062"/>
          </a:xfrm>
          <a:prstGeom prst="roundRect">
            <a:avLst>
              <a:gd name="adj" fmla="val 50000"/>
            </a:avLst>
          </a:prstGeom>
          <a:solidFill>
            <a:schemeClr val="accent4">
              <a:lumMod val="60000"/>
              <a:lumOff val="4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dirty="0">
                <a:solidFill>
                  <a:sysClr val="windowText" lastClr="000000"/>
                </a:solidFill>
                <a:latin typeface="NikoshBAN" panose="02000000000000000000" pitchFamily="2" charset="0"/>
                <a:cs typeface="NikoshBAN" panose="02000000000000000000" pitchFamily="2" charset="0"/>
              </a:rPr>
              <a:t>ধ</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ন </a:t>
            </a:r>
            <a:r>
              <a:rPr lang="as-IN" sz="3600" b="1" dirty="0">
                <a:solidFill>
                  <a:sysClr val="windowText" lastClr="000000"/>
                </a:solidFill>
                <a:latin typeface="NikoshBAN" panose="02000000000000000000" pitchFamily="2" charset="0"/>
                <a:cs typeface="NikoshBAN" panose="02000000000000000000" pitchFamily="2" charset="0"/>
              </a:rPr>
              <a:t>ক</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ষ</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ত</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ম</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ছ</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ও</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গ</a:t>
            </a:r>
            <a:r>
              <a:rPr lang="en-US" sz="3600" b="1" dirty="0">
                <a:solidFill>
                  <a:sysClr val="windowText" lastClr="000000"/>
                </a:solidFill>
                <a:latin typeface="NikoshBAN" panose="02000000000000000000" pitchFamily="2" charset="0"/>
                <a:cs typeface="NikoshBAN" panose="02000000000000000000" pitchFamily="2" charset="0"/>
              </a:rPr>
              <a:t>ল</a:t>
            </a:r>
            <a:r>
              <a:rPr lang="as-IN" sz="3600" b="1" dirty="0">
                <a:solidFill>
                  <a:sysClr val="windowText" lastClr="000000"/>
                </a:solidFill>
                <a:latin typeface="NikoshBAN" panose="02000000000000000000" pitchFamily="2" charset="0"/>
                <a:cs typeface="NikoshBAN" panose="02000000000000000000" pitchFamily="2" charset="0"/>
              </a:rPr>
              <a:t>দ</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চ</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ড়</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চ</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ষ</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র</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স</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ব</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ধ</a:t>
            </a:r>
            <a:r>
              <a:rPr lang="en-US" sz="3600" b="1" dirty="0">
                <a:solidFill>
                  <a:sysClr val="windowText" lastClr="000000"/>
                </a:solidFill>
                <a:latin typeface="NikoshBAN" panose="02000000000000000000" pitchFamily="2" charset="0"/>
                <a:cs typeface="NikoshBAN" panose="02000000000000000000" pitchFamily="2" charset="0"/>
              </a:rPr>
              <a:t>া</a:t>
            </a:r>
          </a:p>
        </p:txBody>
      </p:sp>
      <p:pic>
        <p:nvPicPr>
          <p:cNvPr id="11" name="Picture 10">
            <a:extLst>
              <a:ext uri="{FF2B5EF4-FFF2-40B4-BE49-F238E27FC236}">
                <a16:creationId xmlns:a16="http://schemas.microsoft.com/office/drawing/2014/main" id="{3C3EC001-7A52-477E-AD3C-09DB0BE6B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950" y="1173345"/>
            <a:ext cx="4631697" cy="2602425"/>
          </a:xfrm>
          <a:prstGeom prst="rect">
            <a:avLst/>
          </a:prstGeom>
          <a:ln w="57150">
            <a:solidFill>
              <a:schemeClr val="tx1"/>
            </a:solidFill>
          </a:ln>
        </p:spPr>
      </p:pic>
    </p:spTree>
    <p:extLst>
      <p:ext uri="{BB962C8B-B14F-4D97-AF65-F5344CB8AC3E}">
        <p14:creationId xmlns:p14="http://schemas.microsoft.com/office/powerpoint/2010/main" val="37028494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style.rotation</p:attrName>
                                        </p:attrNameLst>
                                      </p:cBhvr>
                                      <p:tavLst>
                                        <p:tav tm="0">
                                          <p:val>
                                            <p:fltVal val="90"/>
                                          </p:val>
                                        </p:tav>
                                        <p:tav tm="100000">
                                          <p:val>
                                            <p:fltVal val="0"/>
                                          </p:val>
                                        </p:tav>
                                      </p:tavLst>
                                    </p:anim>
                                    <p:animEffect transition="in" filter="fade">
                                      <p:cBhvr>
                                        <p:cTn id="10" dur="2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style.rotation</p:attrName>
                                        </p:attrNameLst>
                                      </p:cBhvr>
                                      <p:tavLst>
                                        <p:tav tm="0">
                                          <p:val>
                                            <p:fltVal val="90"/>
                                          </p:val>
                                        </p:tav>
                                        <p:tav tm="100000">
                                          <p:val>
                                            <p:fltVal val="0"/>
                                          </p:val>
                                        </p:tav>
                                      </p:tavLst>
                                    </p:anim>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CF2C1B-285A-4B7A-84A9-A97A62D68F10}"/>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978F13B5-2266-49DA-A6EE-70D18BAE1544}"/>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67DAC243-02AE-4E74-AD12-F0DF59D17082}"/>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5D8AE6D7-CD20-4707-A8AD-59A611E1221C}"/>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BD9FA534-7852-4618-9C82-D59ED2017B09}"/>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79AFA8FF-C11C-4CA9-81D1-A9B1A6B6BB37}"/>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Horizontal Scroll 2">
            <a:extLst>
              <a:ext uri="{FF2B5EF4-FFF2-40B4-BE49-F238E27FC236}">
                <a16:creationId xmlns:a16="http://schemas.microsoft.com/office/drawing/2014/main" id="{AD1FC9C6-897F-4134-A132-4306AF3B6DF1}"/>
              </a:ext>
            </a:extLst>
          </p:cNvPr>
          <p:cNvSpPr/>
          <p:nvPr/>
        </p:nvSpPr>
        <p:spPr>
          <a:xfrm>
            <a:off x="3529012" y="415413"/>
            <a:ext cx="3457576" cy="611530"/>
          </a:xfrm>
          <a:prstGeom prst="roundRect">
            <a:avLst>
              <a:gd name="adj" fmla="val 50000"/>
            </a:avLst>
          </a:prstGeom>
          <a:gradFill>
            <a:gsLst>
              <a:gs pos="91000">
                <a:schemeClr val="accent6">
                  <a:lumMod val="20000"/>
                  <a:lumOff val="80000"/>
                </a:schemeClr>
              </a:gs>
              <a:gs pos="100000">
                <a:srgbClr val="00B0F0"/>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bn-BD" sz="4400" b="1" dirty="0">
                <a:latin typeface="NikoshBAN" panose="02000000000000000000" pitchFamily="2" charset="0"/>
                <a:cs typeface="NikoshBAN" panose="02000000000000000000" pitchFamily="2" charset="0"/>
              </a:rPr>
              <a:t>একক কাজ</a:t>
            </a:r>
            <a:endParaRPr lang="en-US" sz="44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D9C89B0E-8105-432F-B30A-02AC74B4333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0625"/>
          <a:stretch/>
        </p:blipFill>
        <p:spPr>
          <a:xfrm>
            <a:off x="3395003" y="1484558"/>
            <a:ext cx="3725594" cy="2593390"/>
          </a:xfrm>
          <a:prstGeom prst="rect">
            <a:avLst/>
          </a:prstGeom>
          <a:ln w="88900" cap="sq" cmpd="thickThin">
            <a:solidFill>
              <a:schemeClr val="accent2"/>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id="{7DC9DCE6-02A0-4BE6-98FB-49123B75ABB7}"/>
              </a:ext>
            </a:extLst>
          </p:cNvPr>
          <p:cNvSpPr/>
          <p:nvPr/>
        </p:nvSpPr>
        <p:spPr>
          <a:xfrm>
            <a:off x="1136987" y="5050242"/>
            <a:ext cx="8559938" cy="646331"/>
          </a:xfrm>
          <a:prstGeom prst="rect">
            <a:avLst/>
          </a:prstGeom>
          <a:ln w="28575">
            <a:solidFill>
              <a:schemeClr val="tx1"/>
            </a:solidFill>
          </a:ln>
        </p:spPr>
        <p:txBody>
          <a:bodyPr wrap="square">
            <a:spAutoFit/>
          </a:bodyPr>
          <a:lstStyle/>
          <a:p>
            <a:pPr marL="457200" indent="-457200" algn="ctr">
              <a:buFont typeface="Wingdings" panose="05000000000000000000" pitchFamily="2" charset="2"/>
              <a:buChar char="ü"/>
            </a:pPr>
            <a:r>
              <a:rPr lang="en-US" sz="3600" b="1" dirty="0">
                <a:ln>
                  <a:solidFill>
                    <a:srgbClr val="C00000"/>
                  </a:solidFill>
                </a:ln>
                <a:latin typeface="NikoshBAN" panose="02000000000000000000" pitchFamily="2" charset="0"/>
                <a:cs typeface="NikoshBAN" panose="02000000000000000000" pitchFamily="2" charset="0"/>
              </a:rPr>
              <a:t>ধানক্ষেতে</a:t>
            </a:r>
            <a:r>
              <a:rPr lang="as-IN" sz="3600" b="1" dirty="0">
                <a:ln>
                  <a:solidFill>
                    <a:srgbClr val="C00000"/>
                  </a:solidFill>
                </a:ln>
                <a:latin typeface="NikoshBAN" panose="02000000000000000000" pitchFamily="2" charset="0"/>
                <a:cs typeface="NikoshBAN" panose="02000000000000000000" pitchFamily="2" charset="0"/>
              </a:rPr>
              <a:t> মাছ </a:t>
            </a:r>
            <a:r>
              <a:rPr lang="en-US" sz="3600" b="1" dirty="0">
                <a:ln>
                  <a:solidFill>
                    <a:srgbClr val="C00000"/>
                  </a:solidFill>
                </a:ln>
                <a:latin typeface="NikoshBAN" panose="02000000000000000000" pitchFamily="2" charset="0"/>
                <a:cs typeface="NikoshBAN" panose="02000000000000000000" pitchFamily="2" charset="0"/>
              </a:rPr>
              <a:t>ও </a:t>
            </a:r>
            <a:r>
              <a:rPr lang="en-US" sz="3600" b="1" dirty="0" err="1">
                <a:ln>
                  <a:solidFill>
                    <a:srgbClr val="C00000"/>
                  </a:solidFill>
                </a:ln>
                <a:latin typeface="NikoshBAN" panose="02000000000000000000" pitchFamily="2" charset="0"/>
                <a:cs typeface="NikoshBAN" panose="02000000000000000000" pitchFamily="2" charset="0"/>
              </a:rPr>
              <a:t>গলদা</a:t>
            </a:r>
            <a:r>
              <a:rPr lang="en-US" sz="3600" b="1" dirty="0">
                <a:ln>
                  <a:solidFill>
                    <a:srgbClr val="C00000"/>
                  </a:solidFill>
                </a:ln>
                <a:latin typeface="NikoshBAN" panose="02000000000000000000" pitchFamily="2" charset="0"/>
                <a:cs typeface="NikoshBAN" panose="02000000000000000000" pitchFamily="2" charset="0"/>
              </a:rPr>
              <a:t> </a:t>
            </a:r>
            <a:r>
              <a:rPr lang="en-US" sz="3600" b="1" dirty="0" err="1">
                <a:ln>
                  <a:solidFill>
                    <a:srgbClr val="C00000"/>
                  </a:solidFill>
                </a:ln>
                <a:latin typeface="NikoshBAN" panose="02000000000000000000" pitchFamily="2" charset="0"/>
                <a:cs typeface="NikoshBAN" panose="02000000000000000000" pitchFamily="2" charset="0"/>
              </a:rPr>
              <a:t>চিংড়ি</a:t>
            </a:r>
            <a:r>
              <a:rPr lang="en-US" sz="3600" b="1" dirty="0">
                <a:ln>
                  <a:solidFill>
                    <a:srgbClr val="C00000"/>
                  </a:solidFill>
                </a:ln>
                <a:latin typeface="NikoshBAN" panose="02000000000000000000" pitchFamily="2" charset="0"/>
                <a:cs typeface="NikoshBAN" panose="02000000000000000000" pitchFamily="2" charset="0"/>
              </a:rPr>
              <a:t> </a:t>
            </a:r>
            <a:r>
              <a:rPr lang="as-IN" sz="3600" b="1" dirty="0">
                <a:ln>
                  <a:solidFill>
                    <a:srgbClr val="C00000"/>
                  </a:solidFill>
                </a:ln>
                <a:latin typeface="NikoshBAN" panose="02000000000000000000" pitchFamily="2" charset="0"/>
                <a:cs typeface="NikoshBAN" panose="02000000000000000000" pitchFamily="2" charset="0"/>
              </a:rPr>
              <a:t>চাষে</a:t>
            </a:r>
            <a:r>
              <a:rPr lang="en-US" sz="3600" b="1" dirty="0">
                <a:ln>
                  <a:solidFill>
                    <a:srgbClr val="C00000"/>
                  </a:solidFill>
                </a:ln>
                <a:latin typeface="NikoshBAN" panose="02000000000000000000" pitchFamily="2" charset="0"/>
                <a:cs typeface="NikoshBAN" panose="02000000000000000000" pitchFamily="2" charset="0"/>
              </a:rPr>
              <a:t>র</a:t>
            </a:r>
            <a:r>
              <a:rPr lang="as-IN" sz="3600" b="1" dirty="0">
                <a:ln>
                  <a:solidFill>
                    <a:srgbClr val="C00000"/>
                  </a:solidFill>
                </a:ln>
                <a:latin typeface="NikoshBAN" panose="02000000000000000000" pitchFamily="2" charset="0"/>
                <a:cs typeface="NikoshBAN" panose="02000000000000000000" pitchFamily="2" charset="0"/>
              </a:rPr>
              <a:t> </a:t>
            </a:r>
            <a:r>
              <a:rPr lang="en-US" sz="3600" b="1" dirty="0" err="1">
                <a:ln>
                  <a:solidFill>
                    <a:srgbClr val="C00000"/>
                  </a:solidFill>
                </a:ln>
                <a:latin typeface="NikoshBAN" panose="02000000000000000000" pitchFamily="2" charset="0"/>
                <a:cs typeface="NikoshBAN" panose="02000000000000000000" pitchFamily="2" charset="0"/>
              </a:rPr>
              <a:t>সুবিধা</a:t>
            </a:r>
            <a:r>
              <a:rPr lang="en-US" sz="3600" b="1" dirty="0">
                <a:ln>
                  <a:solidFill>
                    <a:srgbClr val="C00000"/>
                  </a:solidFill>
                </a:ln>
                <a:latin typeface="NikoshBAN" panose="02000000000000000000" pitchFamily="2" charset="0"/>
                <a:cs typeface="NikoshBAN" panose="02000000000000000000" pitchFamily="2" charset="0"/>
              </a:rPr>
              <a:t> </a:t>
            </a:r>
            <a:r>
              <a:rPr lang="en-US" sz="3600" b="1" dirty="0" err="1">
                <a:ln>
                  <a:solidFill>
                    <a:srgbClr val="C00000"/>
                  </a:solidFill>
                </a:ln>
                <a:latin typeface="NikoshBAN" panose="02000000000000000000" pitchFamily="2" charset="0"/>
                <a:cs typeface="NikoshBAN" panose="02000000000000000000" pitchFamily="2" charset="0"/>
              </a:rPr>
              <a:t>গুলি</a:t>
            </a:r>
            <a:r>
              <a:rPr lang="en-US" sz="3600" b="1" dirty="0">
                <a:ln>
                  <a:solidFill>
                    <a:srgbClr val="C00000"/>
                  </a:solidFill>
                </a:ln>
                <a:latin typeface="NikoshBAN" panose="02000000000000000000" pitchFamily="2" charset="0"/>
                <a:cs typeface="NikoshBAN" panose="02000000000000000000" pitchFamily="2" charset="0"/>
              </a:rPr>
              <a:t> </a:t>
            </a:r>
            <a:r>
              <a:rPr lang="en-US" sz="3600" b="1" dirty="0" err="1">
                <a:ln>
                  <a:solidFill>
                    <a:srgbClr val="C00000"/>
                  </a:solidFill>
                </a:ln>
                <a:latin typeface="NikoshBAN" panose="02000000000000000000" pitchFamily="2" charset="0"/>
                <a:cs typeface="NikoshBAN" panose="02000000000000000000" pitchFamily="2" charset="0"/>
              </a:rPr>
              <a:t>লিখ</a:t>
            </a:r>
            <a:r>
              <a:rPr lang="en-US" sz="3600" b="1" dirty="0">
                <a:ln>
                  <a:solidFill>
                    <a:srgbClr val="C00000"/>
                  </a:solidFill>
                </a:ln>
                <a:latin typeface="NikoshBAN" panose="02000000000000000000" pitchFamily="2" charset="0"/>
                <a:cs typeface="NikoshBAN" panose="02000000000000000000" pitchFamily="2" charset="0"/>
              </a:rPr>
              <a:t>।</a:t>
            </a:r>
            <a:r>
              <a:rPr lang="as-IN" sz="3600" b="1" dirty="0">
                <a:ln>
                  <a:solidFill>
                    <a:srgbClr val="C00000"/>
                  </a:solidFill>
                </a:ln>
                <a:latin typeface="NikoshBAN" panose="02000000000000000000" pitchFamily="2" charset="0"/>
                <a:cs typeface="NikoshBAN" panose="02000000000000000000" pitchFamily="2" charset="0"/>
              </a:rPr>
              <a:t> </a:t>
            </a:r>
            <a:endParaRPr lang="as-IN" sz="3600" b="1" dirty="0">
              <a:ln>
                <a:solidFill>
                  <a:srgbClr val="C00000"/>
                </a:solidFill>
              </a:ln>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73914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ppt_x"/>
                                          </p:val>
                                        </p:tav>
                                        <p:tav tm="100000">
                                          <p:val>
                                            <p:strVal val="#ppt_x"/>
                                          </p:val>
                                        </p:tav>
                                      </p:tavLst>
                                    </p:anim>
                                    <p:anim calcmode="lin" valueType="num">
                                      <p:cBhvr additive="base">
                                        <p:cTn id="2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E02FAA-03D7-45AD-B370-E5A187450078}"/>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31180DEA-EFD2-47CE-9BE1-CDD5832C4FB2}"/>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BB2C13CC-0A95-4945-BEB6-94CBDA8B8343}"/>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92835037-304A-4651-B362-871F02625F32}"/>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68206930-37D3-4B7A-A97C-5D51D5247EF4}"/>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44D66CDB-5AA4-4196-8D8C-AEB80315336D}"/>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Flowchart: Alternate Process 7">
            <a:extLst>
              <a:ext uri="{FF2B5EF4-FFF2-40B4-BE49-F238E27FC236}">
                <a16:creationId xmlns:a16="http://schemas.microsoft.com/office/drawing/2014/main" id="{64DC009B-61D4-4FA3-BF2F-BBF4886EC544}"/>
              </a:ext>
            </a:extLst>
          </p:cNvPr>
          <p:cNvSpPr/>
          <p:nvPr/>
        </p:nvSpPr>
        <p:spPr>
          <a:xfrm>
            <a:off x="3587262" y="247328"/>
            <a:ext cx="3573192" cy="596732"/>
          </a:xfrm>
          <a:prstGeom prst="flowChartAlternateProcess">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s-IN" sz="4800" b="1" dirty="0">
                <a:latin typeface="NikoshBAN" panose="02000000000000000000" pitchFamily="2" charset="0"/>
                <a:cs typeface="NikoshBAN" panose="02000000000000000000" pitchFamily="2" charset="0"/>
              </a:rPr>
              <a:t> জমি নির্বাচন</a:t>
            </a:r>
            <a:r>
              <a:rPr lang="en-US" sz="4800" dirty="0">
                <a:latin typeface="NikoshBAN" panose="02000000000000000000" pitchFamily="2" charset="0"/>
                <a:cs typeface="NikoshBAN" panose="02000000000000000000" pitchFamily="2" charset="0"/>
              </a:rPr>
              <a:t> </a:t>
            </a:r>
          </a:p>
        </p:txBody>
      </p:sp>
      <p:sp>
        <p:nvSpPr>
          <p:cNvPr id="9" name="Rectangle 8">
            <a:extLst>
              <a:ext uri="{FF2B5EF4-FFF2-40B4-BE49-F238E27FC236}">
                <a16:creationId xmlns:a16="http://schemas.microsoft.com/office/drawing/2014/main" id="{FB2BFCD6-6CCC-49DF-BC04-A7AA9DE77558}"/>
              </a:ext>
            </a:extLst>
          </p:cNvPr>
          <p:cNvSpPr/>
          <p:nvPr/>
        </p:nvSpPr>
        <p:spPr>
          <a:xfrm>
            <a:off x="159384" y="4536103"/>
            <a:ext cx="10144948" cy="2246769"/>
          </a:xfrm>
          <a:prstGeom prst="rect">
            <a:avLst/>
          </a:prstGeom>
        </p:spPr>
        <p:txBody>
          <a:bodyPr wrap="square">
            <a:spAutoFit/>
          </a:bodyPr>
          <a:lstStyle/>
          <a:p>
            <a:pPr algn="ctr"/>
            <a:r>
              <a:rPr lang="as-IN" sz="2800" b="1" dirty="0">
                <a:solidFill>
                  <a:srgbClr val="FF0000"/>
                </a:solidFill>
                <a:latin typeface="NikoshBAN" panose="02000000000000000000" pitchFamily="2" charset="0"/>
                <a:cs typeface="NikoshBAN" panose="02000000000000000000" pitchFamily="2" charset="0"/>
              </a:rPr>
              <a:t>জমি নির্বাচন :</a:t>
            </a:r>
            <a:r>
              <a:rPr lang="as-IN" sz="2800" dirty="0">
                <a:solidFill>
                  <a:srgbClr val="FF0000"/>
                </a:solidFill>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যেসব জমিতে সারা বছর কিংবা কমপক্ষে ৪ থেকে ৬ মাস পানি থাকে বা ধরে রাখা যায় সেসব জমিতে ধানের সাথে অথবা ধানের পরে গলদা চিংড়ি চাষের উপযোগী। যেসব জমির অংশ বিশেষ একটু বেশি নিচু অথবা জমির ভেতরে নালা কিংবা গর্ত আছে সেসব জমি গলদা চাষের জন্য বেশি উপযোগী। এঁটেল বা দো-আঁশ মাটির ধানক্ষেত সবচেয়ে ভালো। জমি বন্যামুক্ত হতে হবে। ধানক্ষেতের কাছাকাছি পানি সরবরাহ ও নির্গমন ব্যবস্থা থাকতে হবে।</a:t>
            </a:r>
            <a:endParaRPr lang="en-US" sz="2800" dirty="0">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C1B8BA81-334A-44BE-B559-92C45E768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212" y="1437229"/>
            <a:ext cx="4472893" cy="2683736"/>
          </a:xfrm>
          <a:prstGeom prst="rect">
            <a:avLst/>
          </a:prstGeom>
          <a:ln w="889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564661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ppt_x</p:attrName>
                                        </p:attrNameLst>
                                      </p:cBhvr>
                                      <p:tavLst>
                                        <p:tav tm="0">
                                          <p:val>
                                            <p:fltVal val="0.5"/>
                                          </p:val>
                                        </p:tav>
                                        <p:tav tm="100000">
                                          <p:val>
                                            <p:strVal val="#ppt_x"/>
                                          </p:val>
                                        </p:tav>
                                      </p:tavLst>
                                    </p:anim>
                                    <p:anim calcmode="lin" valueType="num">
                                      <p:cBhvr>
                                        <p:cTn id="10" dur="30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3000" fill="hold"/>
                                        <p:tgtEl>
                                          <p:spTgt spid="13"/>
                                        </p:tgtEl>
                                        <p:attrNameLst>
                                          <p:attrName>ppt_w</p:attrName>
                                        </p:attrNameLst>
                                      </p:cBhvr>
                                      <p:tavLst>
                                        <p:tav tm="0">
                                          <p:val>
                                            <p:fltVal val="0"/>
                                          </p:val>
                                        </p:tav>
                                        <p:tav tm="100000">
                                          <p:val>
                                            <p:strVal val="#ppt_w"/>
                                          </p:val>
                                        </p:tav>
                                      </p:tavLst>
                                    </p:anim>
                                    <p:anim calcmode="lin" valueType="num">
                                      <p:cBhvr>
                                        <p:cTn id="14" dur="3000" fill="hold"/>
                                        <p:tgtEl>
                                          <p:spTgt spid="13"/>
                                        </p:tgtEl>
                                        <p:attrNameLst>
                                          <p:attrName>ppt_h</p:attrName>
                                        </p:attrNameLst>
                                      </p:cBhvr>
                                      <p:tavLst>
                                        <p:tav tm="0">
                                          <p:val>
                                            <p:fltVal val="0"/>
                                          </p:val>
                                        </p:tav>
                                        <p:tav tm="100000">
                                          <p:val>
                                            <p:strVal val="#ppt_h"/>
                                          </p:val>
                                        </p:tav>
                                      </p:tavLst>
                                    </p:anim>
                                    <p:anim calcmode="lin" valueType="num">
                                      <p:cBhvr>
                                        <p:cTn id="15" dur="3000" fill="hold"/>
                                        <p:tgtEl>
                                          <p:spTgt spid="13"/>
                                        </p:tgtEl>
                                        <p:attrNameLst>
                                          <p:attrName>ppt_x</p:attrName>
                                        </p:attrNameLst>
                                      </p:cBhvr>
                                      <p:tavLst>
                                        <p:tav tm="0">
                                          <p:val>
                                            <p:fltVal val="0.5"/>
                                          </p:val>
                                        </p:tav>
                                        <p:tav tm="100000">
                                          <p:val>
                                            <p:strVal val="#ppt_x"/>
                                          </p:val>
                                        </p:tav>
                                      </p:tavLst>
                                    </p:anim>
                                    <p:anim calcmode="lin" valueType="num">
                                      <p:cBhvr>
                                        <p:cTn id="16" dur="30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0" fill="hold"/>
                                        <p:tgtEl>
                                          <p:spTgt spid="9"/>
                                        </p:tgtEl>
                                        <p:attrNameLst>
                                          <p:attrName>ppt_w</p:attrName>
                                        </p:attrNameLst>
                                      </p:cBhvr>
                                      <p:tavLst>
                                        <p:tav tm="0">
                                          <p:val>
                                            <p:fltVal val="0"/>
                                          </p:val>
                                        </p:tav>
                                        <p:tav tm="100000">
                                          <p:val>
                                            <p:strVal val="#ppt_w"/>
                                          </p:val>
                                        </p:tav>
                                      </p:tavLst>
                                    </p:anim>
                                    <p:anim calcmode="lin" valueType="num">
                                      <p:cBhvr>
                                        <p:cTn id="20" dur="3000" fill="hold"/>
                                        <p:tgtEl>
                                          <p:spTgt spid="9"/>
                                        </p:tgtEl>
                                        <p:attrNameLst>
                                          <p:attrName>ppt_h</p:attrName>
                                        </p:attrNameLst>
                                      </p:cBhvr>
                                      <p:tavLst>
                                        <p:tav tm="0">
                                          <p:val>
                                            <p:fltVal val="0"/>
                                          </p:val>
                                        </p:tav>
                                        <p:tav tm="100000">
                                          <p:val>
                                            <p:strVal val="#ppt_h"/>
                                          </p:val>
                                        </p:tav>
                                      </p:tavLst>
                                    </p:anim>
                                    <p:anim calcmode="lin" valueType="num">
                                      <p:cBhvr>
                                        <p:cTn id="21" dur="3000" fill="hold"/>
                                        <p:tgtEl>
                                          <p:spTgt spid="9"/>
                                        </p:tgtEl>
                                        <p:attrNameLst>
                                          <p:attrName>ppt_x</p:attrName>
                                        </p:attrNameLst>
                                      </p:cBhvr>
                                      <p:tavLst>
                                        <p:tav tm="0">
                                          <p:val>
                                            <p:fltVal val="0.5"/>
                                          </p:val>
                                        </p:tav>
                                        <p:tav tm="100000">
                                          <p:val>
                                            <p:strVal val="#ppt_x"/>
                                          </p:val>
                                        </p:tav>
                                      </p:tavLst>
                                    </p:anim>
                                    <p:anim calcmode="lin" valueType="num">
                                      <p:cBhvr>
                                        <p:cTn id="22" dur="3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9DA757-6691-403B-B77D-5DF365BD2AF0}"/>
              </a:ext>
            </a:extLst>
          </p:cNvPr>
          <p:cNvGrpSpPr/>
          <p:nvPr/>
        </p:nvGrpSpPr>
        <p:grpSpPr>
          <a:xfrm>
            <a:off x="0" y="0"/>
            <a:ext cx="10515600" cy="7315200"/>
            <a:chOff x="0" y="0"/>
            <a:chExt cx="10515600" cy="7315200"/>
          </a:xfrm>
        </p:grpSpPr>
        <p:sp>
          <p:nvSpPr>
            <p:cNvPr id="3" name="Frame 2">
              <a:extLst>
                <a:ext uri="{FF2B5EF4-FFF2-40B4-BE49-F238E27FC236}">
                  <a16:creationId xmlns:a16="http://schemas.microsoft.com/office/drawing/2014/main" id="{56E5A980-0D0E-4F14-8991-4A6E212F59DE}"/>
                </a:ext>
              </a:extLst>
            </p:cNvPr>
            <p:cNvSpPr/>
            <p:nvPr/>
          </p:nvSpPr>
          <p:spPr>
            <a:xfrm>
              <a:off x="0" y="0"/>
              <a:ext cx="10515600" cy="7315200"/>
            </a:xfrm>
            <a:prstGeom prst="frame">
              <a:avLst>
                <a:gd name="adj1" fmla="val 2308"/>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threePt" dir="t"/>
            </a:scene3d>
            <a:sp3d>
              <a:bevelT w="406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3">
              <a:extLst>
                <a:ext uri="{FF2B5EF4-FFF2-40B4-BE49-F238E27FC236}">
                  <a16:creationId xmlns:a16="http://schemas.microsoft.com/office/drawing/2014/main" id="{FB279610-8474-4593-944B-2DC4FC12C5AE}"/>
                </a:ext>
              </a:extLst>
            </p:cNvPr>
            <p:cNvSpPr/>
            <p:nvPr/>
          </p:nvSpPr>
          <p:spPr>
            <a:xfrm rot="5400000">
              <a:off x="9415874"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eeform: Shape 4">
              <a:extLst>
                <a:ext uri="{FF2B5EF4-FFF2-40B4-BE49-F238E27FC236}">
                  <a16:creationId xmlns:a16="http://schemas.microsoft.com/office/drawing/2014/main" id="{300A4ABE-EA94-4C9C-982D-A5C9340920C2}"/>
                </a:ext>
              </a:extLst>
            </p:cNvPr>
            <p:cNvSpPr/>
            <p:nvPr/>
          </p:nvSpPr>
          <p:spPr>
            <a:xfrm rot="16200000">
              <a:off x="200298" y="6181800"/>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13665B4B-7FA2-4325-9F5C-7733356A15F5}"/>
                </a:ext>
              </a:extLst>
            </p:cNvPr>
            <p:cNvSpPr/>
            <p:nvPr/>
          </p:nvSpPr>
          <p:spPr>
            <a:xfrm rot="10800000">
              <a:off x="9389932" y="6209741"/>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96103981-EC7E-4FE0-B23A-274EF00694F4}"/>
                </a:ext>
              </a:extLst>
            </p:cNvPr>
            <p:cNvSpPr/>
            <p:nvPr/>
          </p:nvSpPr>
          <p:spPr>
            <a:xfrm>
              <a:off x="185326" y="191059"/>
              <a:ext cx="914400" cy="914400"/>
            </a:xfrm>
            <a:custGeom>
              <a:avLst/>
              <a:gdLst>
                <a:gd name="connsiteX0" fmla="*/ 0 w 914400"/>
                <a:gd name="connsiteY0" fmla="*/ 0 h 914400"/>
                <a:gd name="connsiteX1" fmla="*/ 914400 w 914400"/>
                <a:gd name="connsiteY1" fmla="*/ 0 h 914400"/>
                <a:gd name="connsiteX2" fmla="*/ 722157 w 914400"/>
                <a:gd name="connsiteY2" fmla="*/ 192243 h 914400"/>
                <a:gd name="connsiteX3" fmla="*/ 665267 w 914400"/>
                <a:gd name="connsiteY3" fmla="*/ 192243 h 914400"/>
                <a:gd name="connsiteX4" fmla="*/ 607722 w 914400"/>
                <a:gd name="connsiteY4" fmla="*/ 248313 h 914400"/>
                <a:gd name="connsiteX5" fmla="*/ 536441 w 914400"/>
                <a:gd name="connsiteY5" fmla="*/ 248313 h 914400"/>
                <a:gd name="connsiteX6" fmla="*/ 475435 w 914400"/>
                <a:gd name="connsiteY6" fmla="*/ 305450 h 914400"/>
                <a:gd name="connsiteX7" fmla="*/ 269950 w 914400"/>
                <a:gd name="connsiteY7" fmla="*/ 305450 h 914400"/>
                <a:gd name="connsiteX8" fmla="*/ 269950 w 914400"/>
                <a:gd name="connsiteY8" fmla="*/ 497902 h 914400"/>
                <a:gd name="connsiteX9" fmla="*/ 220172 w 914400"/>
                <a:gd name="connsiteY9" fmla="*/ 544523 h 914400"/>
                <a:gd name="connsiteX10" fmla="*/ 220172 w 914400"/>
                <a:gd name="connsiteY10" fmla="*/ 625926 h 914400"/>
                <a:gd name="connsiteX11" fmla="*/ 178189 w 914400"/>
                <a:gd name="connsiteY11" fmla="*/ 666833 h 914400"/>
                <a:gd name="connsiteX12" fmla="*/ 178189 w 914400"/>
                <a:gd name="connsiteY12" fmla="*/ 736211 h 914400"/>
                <a:gd name="connsiteX13" fmla="*/ 0 w 914400"/>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914400">
                  <a:moveTo>
                    <a:pt x="0" y="0"/>
                  </a:moveTo>
                  <a:lnTo>
                    <a:pt x="914400" y="0"/>
                  </a:lnTo>
                  <a:lnTo>
                    <a:pt x="722157" y="192243"/>
                  </a:lnTo>
                  <a:lnTo>
                    <a:pt x="665267" y="192243"/>
                  </a:lnTo>
                  <a:lnTo>
                    <a:pt x="607722" y="248313"/>
                  </a:lnTo>
                  <a:lnTo>
                    <a:pt x="536441" y="248313"/>
                  </a:lnTo>
                  <a:lnTo>
                    <a:pt x="475435" y="305450"/>
                  </a:lnTo>
                  <a:lnTo>
                    <a:pt x="269950" y="305450"/>
                  </a:lnTo>
                  <a:lnTo>
                    <a:pt x="269950" y="497902"/>
                  </a:lnTo>
                  <a:lnTo>
                    <a:pt x="220172" y="544523"/>
                  </a:lnTo>
                  <a:lnTo>
                    <a:pt x="220172" y="625926"/>
                  </a:lnTo>
                  <a:lnTo>
                    <a:pt x="178189" y="666833"/>
                  </a:lnTo>
                  <a:lnTo>
                    <a:pt x="178189" y="736211"/>
                  </a:lnTo>
                  <a:lnTo>
                    <a:pt x="0" y="914400"/>
                  </a:ln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ectangle 7">
            <a:extLst>
              <a:ext uri="{FF2B5EF4-FFF2-40B4-BE49-F238E27FC236}">
                <a16:creationId xmlns:a16="http://schemas.microsoft.com/office/drawing/2014/main" id="{9351F68E-BE6D-4713-BEEC-7664B31C937E}"/>
              </a:ext>
            </a:extLst>
          </p:cNvPr>
          <p:cNvSpPr/>
          <p:nvPr/>
        </p:nvSpPr>
        <p:spPr>
          <a:xfrm>
            <a:off x="411566" y="3972790"/>
            <a:ext cx="10104034" cy="2893100"/>
          </a:xfrm>
          <a:prstGeom prst="rect">
            <a:avLst/>
          </a:prstGeom>
        </p:spPr>
        <p:txBody>
          <a:bodyPr wrap="square">
            <a:spAutoFit/>
          </a:bodyPr>
          <a:lstStyle/>
          <a:p>
            <a:pPr marL="457200" indent="-457200">
              <a:buFont typeface="Wingdings" panose="05000000000000000000" pitchFamily="2" charset="2"/>
              <a:buChar char="v"/>
            </a:pPr>
            <a:r>
              <a:rPr lang="as-IN" sz="2600" dirty="0">
                <a:latin typeface="NikoshBAN" panose="02000000000000000000" pitchFamily="2" charset="0"/>
                <a:cs typeface="NikoshBAN" panose="02000000000000000000" pitchFamily="2" charset="0"/>
              </a:rPr>
              <a:t>জমির আইল শক্ত, মজবুত ও উঁচু করতে হবে। </a:t>
            </a:r>
            <a:endParaRPr lang="en-US" sz="26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as-IN" sz="2600" dirty="0">
                <a:latin typeface="NikoshBAN" panose="02000000000000000000" pitchFamily="2" charset="0"/>
                <a:cs typeface="NikoshBAN" panose="02000000000000000000" pitchFamily="2" charset="0"/>
              </a:rPr>
              <a:t>আগে থেকে আইল বাঁধা থাকলে তা মেরামত করে নিতে হবে। </a:t>
            </a:r>
            <a:endParaRPr lang="en-US" sz="26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as-IN" sz="2600" dirty="0">
                <a:latin typeface="NikoshBAN" panose="02000000000000000000" pitchFamily="2" charset="0"/>
                <a:cs typeface="NikoshBAN" panose="02000000000000000000" pitchFamily="2" charset="0"/>
              </a:rPr>
              <a:t>জমিরতলা সমতল করতে হবে। </a:t>
            </a:r>
            <a:endParaRPr lang="en-US" sz="26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as-IN" sz="2600" dirty="0">
                <a:latin typeface="NikoshBAN" panose="02000000000000000000" pitchFamily="2" charset="0"/>
                <a:cs typeface="NikoshBAN" panose="02000000000000000000" pitchFamily="2" charset="0"/>
              </a:rPr>
              <a:t>সাধারণ বন্যায় যে পরিমাণ পানি হয় তার চেয়ে ৫০-৬০ সেন্টিমিটার উঁচু করে আইল তৈরি করা উচিত। </a:t>
            </a:r>
            <a:endParaRPr lang="en-US" sz="26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as-IN" sz="2600" dirty="0">
                <a:latin typeface="NikoshBAN" panose="02000000000000000000" pitchFamily="2" charset="0"/>
                <a:cs typeface="NikoshBAN" panose="02000000000000000000" pitchFamily="2" charset="0"/>
              </a:rPr>
              <a:t>মাছ ও গলদা চাষের জন্য পানির গভীরতা চাষ এলাকায় কমপক্ষে ১ মিটার হলে ভালো হয়। </a:t>
            </a:r>
            <a:endParaRPr lang="en-US" sz="26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as-IN" sz="2600" dirty="0">
                <a:latin typeface="NikoshBAN" panose="02000000000000000000" pitchFamily="2" charset="0"/>
                <a:cs typeface="NikoshBAN" panose="02000000000000000000" pitchFamily="2" charset="0"/>
              </a:rPr>
              <a:t>আইলের পাশে গোড়ার দিকে ৫০ সেন্টিমিটার এবং ওপরের দিকে ৩০ সেন্টিমিটার।</a:t>
            </a:r>
            <a:endParaRPr lang="en-US" sz="2600"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F68E31FE-C0F0-45C0-917B-A24D50691A8A}"/>
              </a:ext>
            </a:extLst>
          </p:cNvPr>
          <p:cNvSpPr/>
          <p:nvPr/>
        </p:nvSpPr>
        <p:spPr>
          <a:xfrm>
            <a:off x="2978169" y="191059"/>
            <a:ext cx="4559261"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r>
              <a:rPr lang="as-IN" sz="3600" b="1" dirty="0">
                <a:latin typeface="NikoshBAN" panose="02000000000000000000" pitchFamily="2" charset="0"/>
                <a:cs typeface="NikoshBAN" panose="02000000000000000000" pitchFamily="2" charset="0"/>
              </a:rPr>
              <a:t>জমির আইল তৈরি বা মেরামত </a:t>
            </a:r>
            <a:endParaRPr lang="en-US" sz="3600" dirty="0">
              <a:latin typeface="NikoshBAN" panose="02000000000000000000" pitchFamily="2" charset="0"/>
              <a:cs typeface="NikoshBAN" panose="02000000000000000000" pitchFamily="2" charset="0"/>
            </a:endParaRPr>
          </a:p>
        </p:txBody>
      </p:sp>
      <p:grpSp>
        <p:nvGrpSpPr>
          <p:cNvPr id="15" name="Group 14">
            <a:extLst>
              <a:ext uri="{FF2B5EF4-FFF2-40B4-BE49-F238E27FC236}">
                <a16:creationId xmlns:a16="http://schemas.microsoft.com/office/drawing/2014/main" id="{597D29CC-12E4-4914-AC1E-68E093B13121}"/>
              </a:ext>
            </a:extLst>
          </p:cNvPr>
          <p:cNvGrpSpPr/>
          <p:nvPr/>
        </p:nvGrpSpPr>
        <p:grpSpPr>
          <a:xfrm>
            <a:off x="3255575" y="1203541"/>
            <a:ext cx="4281855" cy="2663467"/>
            <a:chOff x="3255575" y="1203541"/>
            <a:chExt cx="4281855" cy="2663467"/>
          </a:xfrm>
        </p:grpSpPr>
        <p:pic>
          <p:nvPicPr>
            <p:cNvPr id="13" name="Picture 12">
              <a:extLst>
                <a:ext uri="{FF2B5EF4-FFF2-40B4-BE49-F238E27FC236}">
                  <a16:creationId xmlns:a16="http://schemas.microsoft.com/office/drawing/2014/main" id="{83E92A34-3726-4721-9F8C-05A423A82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588" y="1440847"/>
              <a:ext cx="3867827" cy="2216753"/>
            </a:xfrm>
            <a:prstGeom prst="rect">
              <a:avLst/>
            </a:prstGeom>
            <a:ln w="57150">
              <a:solidFill>
                <a:schemeClr val="tx1"/>
              </a:solidFill>
            </a:ln>
          </p:spPr>
        </p:pic>
        <p:sp>
          <p:nvSpPr>
            <p:cNvPr id="14" name="Frame 13">
              <a:extLst>
                <a:ext uri="{FF2B5EF4-FFF2-40B4-BE49-F238E27FC236}">
                  <a16:creationId xmlns:a16="http://schemas.microsoft.com/office/drawing/2014/main" id="{AEFE4AA0-5C05-440E-A6A0-7A843AB8F716}"/>
                </a:ext>
              </a:extLst>
            </p:cNvPr>
            <p:cNvSpPr/>
            <p:nvPr/>
          </p:nvSpPr>
          <p:spPr>
            <a:xfrm>
              <a:off x="3255575" y="1203541"/>
              <a:ext cx="4281855" cy="2663467"/>
            </a:xfrm>
            <a:prstGeom prst="frame">
              <a:avLst>
                <a:gd name="adj1" fmla="val 9008"/>
              </a:avLst>
            </a:prstGeom>
            <a:solidFill>
              <a:schemeClr val="bg2">
                <a:lumMod val="50000"/>
              </a:schemeClr>
            </a:solidFill>
            <a:ln w="57150">
              <a:solidFill>
                <a:schemeClr val="tx1"/>
              </a:solidFill>
            </a:ln>
            <a:scene3d>
              <a:camera prst="orthographicFront"/>
              <a:lightRig rig="threePt" dir="t"/>
            </a:scene3d>
            <a:sp3d>
              <a:bevelT w="4127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72164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TotalTime>
  <Words>1342</Words>
  <Application>Microsoft Office PowerPoint</Application>
  <PresentationFormat>Custom</PresentationFormat>
  <Paragraphs>113</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Impact</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41</cp:revision>
  <dcterms:created xsi:type="dcterms:W3CDTF">2020-01-18T12:46:14Z</dcterms:created>
  <dcterms:modified xsi:type="dcterms:W3CDTF">2020-01-23T13:44:39Z</dcterms:modified>
</cp:coreProperties>
</file>