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5" r:id="rId4"/>
    <p:sldMasterId id="2147483713" r:id="rId5"/>
    <p:sldMasterId id="2147483731" r:id="rId6"/>
  </p:sldMasterIdLst>
  <p:sldIdLst>
    <p:sldId id="256" r:id="rId7"/>
    <p:sldId id="257" r:id="rId8"/>
    <p:sldId id="262" r:id="rId9"/>
    <p:sldId id="258" r:id="rId10"/>
    <p:sldId id="259" r:id="rId11"/>
    <p:sldId id="260" r:id="rId12"/>
    <p:sldId id="268" r:id="rId13"/>
    <p:sldId id="261" r:id="rId14"/>
    <p:sldId id="263" r:id="rId15"/>
    <p:sldId id="264" r:id="rId16"/>
    <p:sldId id="270" r:id="rId17"/>
    <p:sldId id="265" r:id="rId18"/>
    <p:sldId id="266" r:id="rId19"/>
    <p:sldId id="267"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6641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46105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18385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AB58819-1C7F-4A89-B7D4-2EE3D1E21EB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279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820982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3713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73049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957DD-FD8F-4227-AFE4-C68F6FE10F5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58819-1C7F-4A89-B7D4-2EE3D1E21EB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157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58819-1C7F-4A89-B7D4-2EE3D1E21E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550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957DD-FD8F-4227-AFE4-C68F6FE10F5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435163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653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31483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39038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875602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9555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211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240729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70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313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674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828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81984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587254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529207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496124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994510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957DD-FD8F-4227-AFE4-C68F6FE10F5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624593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778951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957DD-FD8F-4227-AFE4-C68F6FE10F5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574544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4003103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841566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847316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B58819-1C7F-4A89-B7D4-2EE3D1E21EB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7979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612621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4634246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B58819-1C7F-4A89-B7D4-2EE3D1E21EB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78370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7349980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255152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6187227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451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454531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3460647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945703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957DD-FD8F-4227-AFE4-C68F6FE10F5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04135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A957DD-FD8F-4227-AFE4-C68F6FE10F5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039685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02141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957DD-FD8F-4227-AFE4-C68F6FE10F5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9138273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79782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641307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313426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371134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77418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42768178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27742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965416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0934691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723825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513165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41575243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978816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6797044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434277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957DD-FD8F-4227-AFE4-C68F6FE10F5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4991610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5666734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9428132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71460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957DD-FD8F-4227-AFE4-C68F6FE10F5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520190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7971388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2148579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385075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734749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4847068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2473203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4640809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9830614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39759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35997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6866406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3970694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843207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952838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A957DD-FD8F-4227-AFE4-C68F6FE10F52}" type="datetimeFigureOut">
              <a:rPr lang="en-US" smtClean="0"/>
              <a:t>25-Jan-20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2966182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626217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5A957DD-FD8F-4227-AFE4-C68F6FE10F52}" type="datetimeFigureOut">
              <a:rPr lang="en-US" smtClean="0"/>
              <a:t>25-Jan-20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396486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054262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1617111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3695032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1758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6141667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83482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A957DD-FD8F-4227-AFE4-C68F6FE10F52}" type="datetimeFigureOut">
              <a:rPr lang="en-US" smtClean="0"/>
              <a:t>25-Jan-20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5544550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7377304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5A957DD-FD8F-4227-AFE4-C68F6FE10F52}" type="datetimeFigureOut">
              <a:rPr lang="en-US" smtClean="0"/>
              <a:t>25-Jan-20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28899439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759136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A957DD-FD8F-4227-AFE4-C68F6FE10F52}" type="datetimeFigureOut">
              <a:rPr lang="en-US" smtClean="0"/>
              <a:t>25-Jan-20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58819-1C7F-4A89-B7D4-2EE3D1E21EBE}" type="slidenum">
              <a:rPr lang="en-US" smtClean="0"/>
              <a:t>‹#›</a:t>
            </a:fld>
            <a:endParaRPr lang="en-US"/>
          </a:p>
        </p:txBody>
      </p:sp>
    </p:spTree>
    <p:extLst>
      <p:ext uri="{BB962C8B-B14F-4D97-AF65-F5344CB8AC3E}">
        <p14:creationId xmlns:p14="http://schemas.microsoft.com/office/powerpoint/2010/main" val="1102978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21" Type="http://schemas.openxmlformats.org/officeDocument/2006/relationships/image" Target="../media/image10.png"/><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image" Target="../media/image9.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8.pn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12.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957DD-FD8F-4227-AFE4-C68F6FE10F52}" type="datetimeFigureOut">
              <a:rPr lang="en-US" smtClean="0"/>
              <a:t>25-Jan-20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58819-1C7F-4A89-B7D4-2EE3D1E21EBE}" type="slidenum">
              <a:rPr lang="en-US" smtClean="0"/>
              <a:t>‹#›</a:t>
            </a:fld>
            <a:endParaRPr lang="en-US"/>
          </a:p>
        </p:txBody>
      </p:sp>
    </p:spTree>
    <p:extLst>
      <p:ext uri="{BB962C8B-B14F-4D97-AF65-F5344CB8AC3E}">
        <p14:creationId xmlns:p14="http://schemas.microsoft.com/office/powerpoint/2010/main" val="2943824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A957DD-FD8F-4227-AFE4-C68F6FE10F52}" type="datetimeFigureOut">
              <a:rPr lang="en-US" smtClean="0"/>
              <a:t>25-Jan-20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B58819-1C7F-4A89-B7D4-2EE3D1E21EBE}" type="slidenum">
              <a:rPr lang="en-US" smtClean="0"/>
              <a:t>‹#›</a:t>
            </a:fld>
            <a:endParaRPr lang="en-US"/>
          </a:p>
        </p:txBody>
      </p:sp>
    </p:spTree>
    <p:extLst>
      <p:ext uri="{BB962C8B-B14F-4D97-AF65-F5344CB8AC3E}">
        <p14:creationId xmlns:p14="http://schemas.microsoft.com/office/powerpoint/2010/main" val="516467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A957DD-FD8F-4227-AFE4-C68F6FE10F52}" type="datetimeFigureOut">
              <a:rPr lang="en-US" smtClean="0"/>
              <a:t>25-Jan-20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AB58819-1C7F-4A89-B7D4-2EE3D1E21EBE}" type="slidenum">
              <a:rPr lang="en-US" smtClean="0"/>
              <a:t>‹#›</a:t>
            </a:fld>
            <a:endParaRPr lang="en-US"/>
          </a:p>
        </p:txBody>
      </p:sp>
    </p:spTree>
    <p:extLst>
      <p:ext uri="{BB962C8B-B14F-4D97-AF65-F5344CB8AC3E}">
        <p14:creationId xmlns:p14="http://schemas.microsoft.com/office/powerpoint/2010/main" val="317652913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A957DD-FD8F-4227-AFE4-C68F6FE10F52}" type="datetimeFigureOut">
              <a:rPr lang="en-US" smtClean="0"/>
              <a:t>25-Jan-20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AB58819-1C7F-4A89-B7D4-2EE3D1E21EBE}" type="slidenum">
              <a:rPr lang="en-US" smtClean="0"/>
              <a:t>‹#›</a:t>
            </a:fld>
            <a:endParaRPr lang="en-US"/>
          </a:p>
        </p:txBody>
      </p:sp>
    </p:spTree>
    <p:extLst>
      <p:ext uri="{BB962C8B-B14F-4D97-AF65-F5344CB8AC3E}">
        <p14:creationId xmlns:p14="http://schemas.microsoft.com/office/powerpoint/2010/main" val="2152242456"/>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A957DD-FD8F-4227-AFE4-C68F6FE10F52}" type="datetimeFigureOut">
              <a:rPr lang="en-US" smtClean="0"/>
              <a:t>25-Jan-20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AB58819-1C7F-4A89-B7D4-2EE3D1E21EBE}" type="slidenum">
              <a:rPr lang="en-US" smtClean="0"/>
              <a:t>‹#›</a:t>
            </a:fld>
            <a:endParaRPr lang="en-US"/>
          </a:p>
        </p:txBody>
      </p:sp>
    </p:spTree>
    <p:extLst>
      <p:ext uri="{BB962C8B-B14F-4D97-AF65-F5344CB8AC3E}">
        <p14:creationId xmlns:p14="http://schemas.microsoft.com/office/powerpoint/2010/main" val="438079963"/>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5A957DD-FD8F-4227-AFE4-C68F6FE10F52}" type="datetimeFigureOut">
              <a:rPr lang="en-US" smtClean="0"/>
              <a:t>25-Jan-20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AB58819-1C7F-4A89-B7D4-2EE3D1E21EBE}" type="slidenum">
              <a:rPr lang="en-US" smtClean="0"/>
              <a:t>‹#›</a:t>
            </a:fld>
            <a:endParaRPr lang="en-US"/>
          </a:p>
        </p:txBody>
      </p:sp>
    </p:spTree>
    <p:extLst>
      <p:ext uri="{BB962C8B-B14F-4D97-AF65-F5344CB8AC3E}">
        <p14:creationId xmlns:p14="http://schemas.microsoft.com/office/powerpoint/2010/main" val="356764008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a:xfrm>
            <a:off x="1524000" y="609601"/>
            <a:ext cx="7968343" cy="1465942"/>
          </a:xfrm>
        </p:spPr>
        <p:txBody>
          <a:bodyPr vert="wordArtVert">
            <a:noAutofit/>
          </a:bodyPr>
          <a:lstStyle/>
          <a:p>
            <a:r>
              <a:rPr lang="en-US" sz="11500" dirty="0" err="1" smtClean="0">
                <a:solidFill>
                  <a:srgbClr val="00B0F0"/>
                </a:solidFill>
                <a:latin typeface="NikoshBAN" panose="02000000000000000000" pitchFamily="2" charset="0"/>
                <a:cs typeface="NikoshBAN" panose="02000000000000000000" pitchFamily="2" charset="0"/>
              </a:rPr>
              <a:t>স্বা</a:t>
            </a:r>
            <a:r>
              <a:rPr lang="en-US" sz="11500" dirty="0" err="1" smtClean="0">
                <a:solidFill>
                  <a:srgbClr val="FF0000"/>
                </a:solidFill>
                <a:latin typeface="NikoshBAN" panose="02000000000000000000" pitchFamily="2" charset="0"/>
                <a:cs typeface="NikoshBAN" panose="02000000000000000000" pitchFamily="2" charset="0"/>
              </a:rPr>
              <a:t>গ</a:t>
            </a:r>
            <a:r>
              <a:rPr lang="en-US" sz="11500" dirty="0" err="1" smtClean="0">
                <a:latin typeface="NikoshBAN" panose="02000000000000000000" pitchFamily="2" charset="0"/>
                <a:cs typeface="NikoshBAN" panose="02000000000000000000" pitchFamily="2" charset="0"/>
              </a:rPr>
              <a:t>ত</a:t>
            </a:r>
            <a:r>
              <a:rPr lang="en-US" sz="11500" dirty="0" err="1" smtClean="0">
                <a:solidFill>
                  <a:srgbClr val="00B0F0"/>
                </a:solidFill>
                <a:latin typeface="NikoshBAN" panose="02000000000000000000" pitchFamily="2" charset="0"/>
                <a:cs typeface="NikoshBAN" panose="02000000000000000000" pitchFamily="2" charset="0"/>
              </a:rPr>
              <a:t>ম</a:t>
            </a:r>
            <a:r>
              <a:rPr lang="en-US" sz="11500" dirty="0" smtClean="0">
                <a:latin typeface="NikoshBAN" panose="02000000000000000000" pitchFamily="2" charset="0"/>
                <a:cs typeface="NikoshBAN" panose="02000000000000000000" pitchFamily="2" charset="0"/>
              </a:rPr>
              <a:t> </a:t>
            </a:r>
            <a:endParaRPr lang="en-US" sz="115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7" y="2261734"/>
            <a:ext cx="7106088" cy="3979409"/>
          </a:xfrm>
          <a:prstGeom prst="rect">
            <a:avLst/>
          </a:prstGeom>
          <a:ln w="57150">
            <a:solidFill>
              <a:srgbClr val="FF0000"/>
            </a:solidFill>
          </a:ln>
        </p:spPr>
      </p:pic>
    </p:spTree>
    <p:extLst>
      <p:ext uri="{BB962C8B-B14F-4D97-AF65-F5344CB8AC3E}">
        <p14:creationId xmlns:p14="http://schemas.microsoft.com/office/powerpoint/2010/main" val="56747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4012975" cy="780996"/>
          </a:xfrm>
          <a:solidFill>
            <a:schemeClr val="tx2">
              <a:lumMod val="25000"/>
            </a:schemeClr>
          </a:solidFill>
        </p:spPr>
        <p:txBody>
          <a:bodyPr/>
          <a:lstStyle/>
          <a:p>
            <a:r>
              <a:rPr lang="bn-IN" dirty="0" smtClean="0">
                <a:latin typeface="NikoshBAN" panose="02000000000000000000" pitchFamily="2" charset="0"/>
                <a:cs typeface="NikoshBAN" panose="02000000000000000000" pitchFamily="2" charset="0"/>
              </a:rPr>
              <a:t>কৃষি প্রযুক্তির ব্যবহার </a:t>
            </a:r>
            <a:endParaRPr lang="en-US" dirty="0">
              <a:latin typeface="NikoshBAN" panose="02000000000000000000" pitchFamily="2" charset="0"/>
              <a:cs typeface="NikoshBAN" panose="02000000000000000000" pitchFamily="2" charset="0"/>
            </a:endParaRPr>
          </a:p>
        </p:txBody>
      </p:sp>
      <p:sp>
        <p:nvSpPr>
          <p:cNvPr id="4" name="Title 1"/>
          <p:cNvSpPr txBox="1">
            <a:spLocks/>
          </p:cNvSpPr>
          <p:nvPr/>
        </p:nvSpPr>
        <p:spPr>
          <a:xfrm>
            <a:off x="834798" y="1686432"/>
            <a:ext cx="9688060" cy="4380539"/>
          </a:xfrm>
          <a:prstGeom prst="rect">
            <a:avLst/>
          </a:prstGeom>
          <a:solidFill>
            <a:srgbClr val="FF0000"/>
          </a:solidFill>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n-IN" dirty="0" smtClean="0">
                <a:latin typeface="NikoshBAN" panose="02000000000000000000" pitchFamily="2" charset="0"/>
                <a:cs typeface="NikoshBAN" panose="02000000000000000000" pitchFamily="2" charset="0"/>
              </a:rPr>
              <a:t>কৃষি প্রযুক্তির ফলে কৃষি কার্যক্রমকে অনেক সহজ করেছে।</a:t>
            </a:r>
          </a:p>
          <a:p>
            <a:r>
              <a:rPr lang="bn-IN" dirty="0" smtClean="0">
                <a:latin typeface="NikoshBAN" panose="02000000000000000000" pitchFamily="2" charset="0"/>
                <a:cs typeface="NikoshBAN" panose="02000000000000000000" pitchFamily="2" charset="0"/>
              </a:rPr>
              <a:t> প্রযুক্তির ফলে কৃষকের অর্থ,সময় ও শ্রমের সাশ্রয় হচ্ছে। বীজ বপন, ফসল কাটা, ফসল মাড়াই –ঝাড়াই এর জন্য হস্ত ও শক্তি চালিত বিভিন্ন ধরনের যন্ত্র ব্যবহার করা হচ্ছে ।এসব প্রযুক্তি উদ্ভাবনের ফলে কৃষকেরা কৃষিকাজ অনেক সহজে করতে পাচ্ছেন।</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0526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8628" y="698953"/>
            <a:ext cx="3733800" cy="1325563"/>
          </a:xfrm>
          <a:solidFill>
            <a:schemeClr val="accent1">
              <a:lumMod val="60000"/>
              <a:lumOff val="40000"/>
            </a:schemeClr>
          </a:solidFill>
        </p:spPr>
        <p:txBody>
          <a:bodyPr/>
          <a:lstStyle/>
          <a:p>
            <a:pPr algn="ctr"/>
            <a:r>
              <a:rPr lang="en-US" dirty="0" err="1" smtClean="0">
                <a:latin typeface="NikoshBAN" panose="02000000000000000000" pitchFamily="2" charset="0"/>
                <a:cs typeface="NikoshBAN" panose="02000000000000000000" pitchFamily="2" charset="0"/>
              </a:rPr>
              <a:t>মূল্যায়ন</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336800" y="2377168"/>
            <a:ext cx="6952344" cy="3486603"/>
          </a:xfrm>
          <a:solidFill>
            <a:schemeClr val="accent1">
              <a:lumMod val="60000"/>
              <a:lumOff val="40000"/>
            </a:schemeClr>
          </a:solidFill>
        </p:spPr>
        <p:txBody>
          <a:bodyPr>
            <a:noAutofit/>
          </a:bodyPr>
          <a:lstStyle/>
          <a:p>
            <a:r>
              <a:rPr lang="bn-IN" sz="3200" b="1" dirty="0" smtClean="0">
                <a:solidFill>
                  <a:srgbClr val="FF0000"/>
                </a:solidFill>
                <a:latin typeface="NikoshBAN" panose="02000000000000000000" pitchFamily="2" charset="0"/>
                <a:cs typeface="NikoshBAN" panose="02000000000000000000" pitchFamily="2" charset="0"/>
              </a:rPr>
              <a:t>কৃষি প্রযুক্তি ব্যবহারে ..</a:t>
            </a:r>
            <a:r>
              <a:rPr lang="bn-IN" sz="3200" dirty="0" smtClean="0">
                <a:solidFill>
                  <a:srgbClr val="FF0000"/>
                </a:solidFill>
                <a:latin typeface="NikoshBAN" panose="02000000000000000000" pitchFamily="2" charset="0"/>
                <a:cs typeface="NikoshBAN" panose="02000000000000000000" pitchFamily="2" charset="0"/>
              </a:rPr>
              <a:t>.</a:t>
            </a:r>
          </a:p>
          <a:p>
            <a:pPr marL="0" indent="0">
              <a:buNone/>
            </a:pPr>
            <a:r>
              <a:rPr lang="bn-IN" sz="3200" dirty="0" smtClean="0">
                <a:latin typeface="NikoshBAN" panose="02000000000000000000" pitchFamily="2" charset="0"/>
                <a:cs typeface="NikoshBAN" panose="02000000000000000000" pitchFamily="2" charset="0"/>
              </a:rPr>
              <a:t>(ক) সময়ের অপচয় হয় ।</a:t>
            </a:r>
          </a:p>
          <a:p>
            <a:pPr marL="0" indent="0">
              <a:buNone/>
            </a:pPr>
            <a:r>
              <a:rPr lang="bn-IN" sz="3200" dirty="0" smtClean="0">
                <a:latin typeface="NikoshBAN" panose="02000000000000000000" pitchFamily="2" charset="0"/>
                <a:cs typeface="NikoshBAN" panose="02000000000000000000" pitchFamily="2" charset="0"/>
              </a:rPr>
              <a:t>(খ) কম সময়ে বেশি কাজ করা যায়। </a:t>
            </a:r>
          </a:p>
          <a:p>
            <a:pPr marL="0" indent="0">
              <a:buNone/>
            </a:pPr>
            <a:r>
              <a:rPr lang="bn-IN" sz="3200" dirty="0" smtClean="0">
                <a:latin typeface="NikoshBAN" panose="02000000000000000000" pitchFamily="2" charset="0"/>
                <a:cs typeface="NikoshBAN" panose="02000000000000000000" pitchFamily="2" charset="0"/>
              </a:rPr>
              <a:t>(গ) বেশি সময়ে কম কাজ হয় ।</a:t>
            </a:r>
          </a:p>
          <a:p>
            <a:pPr marL="0" indent="0">
              <a:buNone/>
            </a:pPr>
            <a:r>
              <a:rPr lang="bn-IN" sz="3200" dirty="0" smtClean="0">
                <a:latin typeface="NikoshBAN" panose="02000000000000000000" pitchFamily="2" charset="0"/>
                <a:cs typeface="NikoshBAN" panose="02000000000000000000" pitchFamily="2" charset="0"/>
              </a:rPr>
              <a:t>(ঘ) উপরের কোনটিই নয়।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111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7601" y="1825625"/>
            <a:ext cx="9303657" cy="4652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cision 3"/>
          <p:cNvSpPr/>
          <p:nvPr/>
        </p:nvSpPr>
        <p:spPr>
          <a:xfrm>
            <a:off x="615042" y="275883"/>
            <a:ext cx="3773715" cy="147501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31686" y="350610"/>
            <a:ext cx="2340429" cy="1325563"/>
          </a:xfrm>
        </p:spPr>
        <p:txBody>
          <a:bodyPr/>
          <a:lstStyle/>
          <a:p>
            <a:r>
              <a:rPr lang="bn-IN" dirty="0" smtClean="0">
                <a:latin typeface="NikoshBAN" panose="02000000000000000000" pitchFamily="2" charset="0"/>
                <a:cs typeface="NikoshBAN" panose="02000000000000000000" pitchFamily="2" charset="0"/>
              </a:rPr>
              <a:t>একক কাজ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331686" y="2423886"/>
            <a:ext cx="8189686" cy="812799"/>
          </a:xfrm>
          <a:solidFill>
            <a:srgbClr val="FF0000"/>
          </a:solidFill>
        </p:spPr>
        <p:txBody>
          <a:bodyPr>
            <a:normAutofit/>
          </a:bodyPr>
          <a:lstStyle/>
          <a:p>
            <a:pPr marL="514350" indent="-514350">
              <a:buFont typeface="+mj-lt"/>
              <a:buAutoNum type="arabicPeriod"/>
            </a:pPr>
            <a:r>
              <a:rPr lang="bn-IN" sz="4000" dirty="0" smtClean="0">
                <a:latin typeface="NikoshBAN" panose="02000000000000000000" pitchFamily="2" charset="0"/>
                <a:cs typeface="NikoshBAN" panose="02000000000000000000" pitchFamily="2" charset="0"/>
              </a:rPr>
              <a:t>ফসল উৎপাদনের কয়েকটি প্রযুক্তির নাম লিখ?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47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544" y="1203779"/>
            <a:ext cx="2529114" cy="1071789"/>
          </a:xfrm>
          <a:solidFill>
            <a:srgbClr val="FFFF00"/>
          </a:solidFill>
        </p:spPr>
        <p:txBody>
          <a:bodyPr/>
          <a:lstStyle/>
          <a:p>
            <a:r>
              <a:rPr lang="bn-IN" dirty="0" smtClean="0">
                <a:latin typeface="NikoshBAN" panose="02000000000000000000" pitchFamily="2" charset="0"/>
                <a:cs typeface="NikoshBAN" panose="02000000000000000000" pitchFamily="2" charset="0"/>
              </a:rPr>
              <a:t> দলীয় কাজ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1901370" y="3962401"/>
            <a:ext cx="6734629" cy="1925523"/>
          </a:xfrm>
          <a:solidFill>
            <a:schemeClr val="bg2">
              <a:lumMod val="90000"/>
            </a:schemeClr>
          </a:solidFill>
        </p:spPr>
        <p:txBody>
          <a:bodyPr>
            <a:normAutofit/>
          </a:bodyPr>
          <a:lstStyle/>
          <a:p>
            <a:endParaRPr lang="bn-IN" sz="3600" dirty="0" smtClean="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কৃষি কাজে প্রযুক্তি ব্যবহার ব্যাখ্যা কর?</a:t>
            </a:r>
            <a:endParaRPr lang="en-US" sz="3600" dirty="0">
              <a:latin typeface="NikoshBAN" panose="02000000000000000000" pitchFamily="2" charset="0"/>
              <a:cs typeface="NikoshBAN" panose="02000000000000000000" pitchFamily="2" charset="0"/>
            </a:endParaRPr>
          </a:p>
        </p:txBody>
      </p:sp>
      <p:sp>
        <p:nvSpPr>
          <p:cNvPr id="4" name="Up Arrow 3"/>
          <p:cNvSpPr/>
          <p:nvPr/>
        </p:nvSpPr>
        <p:spPr>
          <a:xfrm flipV="1">
            <a:off x="4491265" y="2452914"/>
            <a:ext cx="999672" cy="1225663"/>
          </a:xfrm>
          <a:prstGeom prst="upArrow">
            <a:avLst>
              <a:gd name="adj1" fmla="val 100000"/>
              <a:gd name="adj2" fmla="val 64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32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14" y="1192439"/>
            <a:ext cx="10515600" cy="1325563"/>
          </a:xfrm>
          <a:solidFill>
            <a:schemeClr val="bg1">
              <a:lumMod val="65000"/>
            </a:schemeClr>
          </a:solidFill>
        </p:spPr>
        <p:txBody>
          <a:bodyPr>
            <a:normAutofit/>
          </a:bodyPr>
          <a:lstStyle/>
          <a:p>
            <a:r>
              <a:rPr lang="bn-IN" sz="8000" dirty="0" smtClean="0">
                <a:latin typeface="NikoshBAN" panose="02000000000000000000" pitchFamily="2" charset="0"/>
                <a:cs typeface="NikoshBAN" panose="02000000000000000000" pitchFamily="2" charset="0"/>
              </a:rPr>
              <a:t>বাড়ীর কাজ </a:t>
            </a:r>
            <a:endParaRPr lang="en-US" sz="8000" dirty="0">
              <a:latin typeface="NikoshBAN" panose="02000000000000000000" pitchFamily="2" charset="0"/>
              <a:cs typeface="NikoshBAN" panose="02000000000000000000" pitchFamily="2" charset="0"/>
            </a:endParaRPr>
          </a:p>
        </p:txBody>
      </p:sp>
      <p:sp>
        <p:nvSpPr>
          <p:cNvPr id="3" name="Content Placeholder 2"/>
          <p:cNvSpPr>
            <a:spLocks noGrp="1"/>
          </p:cNvSpPr>
          <p:nvPr>
            <p:ph sz="quarter" idx="13"/>
          </p:nvPr>
        </p:nvSpPr>
        <p:spPr>
          <a:xfrm>
            <a:off x="1259114" y="3062514"/>
            <a:ext cx="10515600" cy="986971"/>
          </a:xfrm>
          <a:solidFill>
            <a:schemeClr val="bg1">
              <a:lumMod val="65000"/>
            </a:schemeClr>
          </a:solidFill>
        </p:spPr>
        <p:txBody>
          <a:bodyPr>
            <a:normAutofit/>
          </a:bodyPr>
          <a:lstStyle/>
          <a:p>
            <a:pPr lvl="1"/>
            <a:r>
              <a:rPr lang="bn-IN" sz="4000" dirty="0" smtClean="0">
                <a:latin typeface="NikoshBAN" panose="02000000000000000000" pitchFamily="2" charset="0"/>
                <a:cs typeface="NikoshBAN" panose="02000000000000000000" pitchFamily="2" charset="0"/>
              </a:rPr>
              <a:t>কৃষি প্রযুক্তির শ্রেণী বিন্যাস করে একটি তালিকা তৈরী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481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95664" y="2623451"/>
            <a:ext cx="7200672" cy="4045863"/>
          </a:xfrm>
          <a:ln>
            <a:solidFill>
              <a:srgbClr val="FF0000"/>
            </a:solidFill>
          </a:ln>
        </p:spPr>
      </p:pic>
      <p:sp>
        <p:nvSpPr>
          <p:cNvPr id="4" name="Content Placeholder 4"/>
          <p:cNvSpPr txBox="1">
            <a:spLocks noGrp="1"/>
          </p:cNvSpPr>
          <p:nvPr>
            <p:ph type="title"/>
          </p:nvPr>
        </p:nvSpPr>
        <p:spPr>
          <a:prstGeom prst="rect">
            <a:avLst/>
          </a:prstGeom>
          <a:noFill/>
          <a:ln>
            <a:solidFill>
              <a:srgbClr val="002060"/>
            </a:solidFill>
            <a:prstDash val="dashDot"/>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166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ধ</a:t>
            </a:r>
            <a:r>
              <a:rPr lang="bn-IN" sz="1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ন্য</a:t>
            </a:r>
            <a:r>
              <a:rPr lang="bn-IN" sz="1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a:t>
            </a:r>
            <a:r>
              <a:rPr lang="bn-IN" sz="16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 </a:t>
            </a:r>
            <a:endParaRPr lang="en-US" sz="1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3107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01" y="40661"/>
            <a:ext cx="12394232" cy="6858000"/>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301" y="0"/>
            <a:ext cx="2171812" cy="2606175"/>
          </a:xfrm>
        </p:spPr>
      </p:pic>
      <p:sp>
        <p:nvSpPr>
          <p:cNvPr id="5" name="TextBox 4"/>
          <p:cNvSpPr txBox="1"/>
          <p:nvPr/>
        </p:nvSpPr>
        <p:spPr>
          <a:xfrm rot="19868245">
            <a:off x="2363464" y="764508"/>
            <a:ext cx="2946399" cy="707886"/>
          </a:xfrm>
          <a:prstGeom prst="rect">
            <a:avLst/>
          </a:prstGeom>
          <a:solidFill>
            <a:srgbClr val="FFC000"/>
          </a:solidFill>
        </p:spPr>
        <p:txBody>
          <a:bodyPr wrap="square" rtlCol="0">
            <a:spAutoFit/>
          </a:bodyPr>
          <a:lstStyle/>
          <a:p>
            <a:r>
              <a:rPr lang="bn-IN" sz="4000" dirty="0" smtClean="0">
                <a:latin typeface="NikoshBAN" panose="02000000000000000000" pitchFamily="2" charset="0"/>
                <a:cs typeface="NikoshBAN" panose="02000000000000000000" pitchFamily="2" charset="0"/>
              </a:rPr>
              <a:t>শিক্ষক পরিচিতি </a:t>
            </a:r>
            <a:endParaRPr lang="en-US" sz="4000" dirty="0">
              <a:latin typeface="NikoshBAN" panose="02000000000000000000" pitchFamily="2" charset="0"/>
              <a:cs typeface="NikoshBAN" panose="02000000000000000000" pitchFamily="2" charset="0"/>
            </a:endParaRPr>
          </a:p>
        </p:txBody>
      </p:sp>
      <p:sp>
        <p:nvSpPr>
          <p:cNvPr id="6" name="Title 3"/>
          <p:cNvSpPr txBox="1">
            <a:spLocks/>
          </p:cNvSpPr>
          <p:nvPr/>
        </p:nvSpPr>
        <p:spPr>
          <a:xfrm>
            <a:off x="433736" y="2392824"/>
            <a:ext cx="4586392" cy="3510705"/>
          </a:xfrm>
          <a:prstGeom prst="rect">
            <a:avLst/>
          </a:prstGeom>
          <a:solidFill>
            <a:schemeClr val="accent1">
              <a:lumMod val="60000"/>
              <a:lumOff val="40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bn-IN" sz="3600" b="1" dirty="0" smtClean="0">
                <a:solidFill>
                  <a:schemeClr val="bg1">
                    <a:lumMod val="85000"/>
                    <a:lumOff val="15000"/>
                  </a:schemeClr>
                </a:solidFill>
                <a:latin typeface="Times New Roman" panose="02020603050405020304" pitchFamily="18" charset="0"/>
                <a:cs typeface="NikoshBAN" panose="02000000000000000000" pitchFamily="2" charset="0"/>
              </a:rPr>
              <a:t>মাওলানা মোঃ আব্দুর রব</a:t>
            </a:r>
          </a:p>
          <a:p>
            <a:pPr marL="0" indent="0" algn="ctr">
              <a:lnSpc>
                <a:spcPct val="100000"/>
              </a:lnSpc>
              <a:spcBef>
                <a:spcPts val="0"/>
              </a:spcBef>
              <a:buFont typeface="Arial" panose="020B0604020202020204" pitchFamily="34" charset="0"/>
              <a:buNone/>
            </a:pPr>
            <a:r>
              <a:rPr lang="bn-IN" sz="3200" dirty="0" smtClean="0">
                <a:solidFill>
                  <a:schemeClr val="bg1">
                    <a:lumMod val="85000"/>
                    <a:lumOff val="15000"/>
                  </a:schemeClr>
                </a:solidFill>
                <a:latin typeface="Times New Roman" panose="02020603050405020304" pitchFamily="18" charset="0"/>
                <a:cs typeface="NikoshBAN" panose="02000000000000000000" pitchFamily="2" charset="0"/>
              </a:rPr>
              <a:t>    </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 এম.এম,এম.এ,বি</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 বি</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এড,এম</a:t>
            </a: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a:t>
            </a:r>
            <a:r>
              <a:rPr lang="bn-IN" sz="2000" dirty="0" smtClean="0">
                <a:solidFill>
                  <a:schemeClr val="bg1">
                    <a:lumMod val="85000"/>
                    <a:lumOff val="15000"/>
                  </a:schemeClr>
                </a:solidFill>
                <a:latin typeface="Times New Roman" panose="02020603050405020304" pitchFamily="18" charset="0"/>
                <a:cs typeface="NikoshBAN" panose="02000000000000000000" pitchFamily="2" charset="0"/>
              </a:rPr>
              <a:t>এড )</a:t>
            </a:r>
          </a:p>
          <a:p>
            <a:pPr marL="0" indent="0" algn="ctr">
              <a:lnSpc>
                <a:spcPct val="100000"/>
              </a:lnSpc>
              <a:spcBef>
                <a:spcPts val="600"/>
              </a:spcBef>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 প্রভাষক (আরবী)</a:t>
            </a:r>
          </a:p>
          <a:p>
            <a:pPr marL="0" indent="0" algn="ctr">
              <a:lnSpc>
                <a:spcPct val="100000"/>
              </a:lnSpc>
              <a:spcBef>
                <a:spcPts val="600"/>
              </a:spcBef>
              <a:buFont typeface="Arial" panose="020B0604020202020204" pitchFamily="34" charset="0"/>
              <a:buNone/>
            </a:pPr>
            <a:r>
              <a:rPr lang="en-US" sz="2400" dirty="0" smtClean="0">
                <a:solidFill>
                  <a:schemeClr val="bg1">
                    <a:lumMod val="85000"/>
                    <a:lumOff val="15000"/>
                  </a:schemeClr>
                </a:solidFill>
                <a:latin typeface="Times New Roman" panose="02020603050405020304" pitchFamily="18" charset="0"/>
                <a:cs typeface="Times New Roman" panose="02020603050405020304" pitchFamily="18" charset="0"/>
              </a:rPr>
              <a:t>  </a:t>
            </a:r>
            <a:r>
              <a:rPr lang="bn-IN" dirty="0" smtClean="0">
                <a:solidFill>
                  <a:schemeClr val="bg1">
                    <a:lumMod val="85000"/>
                    <a:lumOff val="15000"/>
                  </a:schemeClr>
                </a:solidFill>
                <a:latin typeface="Times New Roman" panose="02020603050405020304" pitchFamily="18" charset="0"/>
                <a:cs typeface="NikoshBAN" panose="02000000000000000000" pitchFamily="2" charset="0"/>
              </a:rPr>
              <a:t>বুরাইয়া কামিল (এম,এ) মাদরাসা</a:t>
            </a:r>
          </a:p>
          <a:p>
            <a:pPr marL="0" indent="0" algn="ctr">
              <a:lnSpc>
                <a:spcPct val="100000"/>
              </a:lnSpc>
              <a:spcBef>
                <a:spcPts val="600"/>
              </a:spcBef>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ছাতক,সুনামগঞ্জ</a:t>
            </a:r>
            <a:r>
              <a:rPr lang="bn-IN" sz="3200" dirty="0" smtClean="0">
                <a:solidFill>
                  <a:schemeClr val="bg1">
                    <a:lumMod val="85000"/>
                    <a:lumOff val="15000"/>
                  </a:schemeClr>
                </a:solidFill>
                <a:latin typeface="Times New Roman" panose="02020603050405020304" pitchFamily="18" charset="0"/>
                <a:cs typeface="NikoshBAN" panose="02000000000000000000" pitchFamily="2" charset="0"/>
              </a:rPr>
              <a:t>।</a:t>
            </a:r>
          </a:p>
          <a:p>
            <a:pPr marL="0" indent="0" algn="ctr">
              <a:buFont typeface="Arial" panose="020B0604020202020204" pitchFamily="34" charset="0"/>
              <a:buNone/>
            </a:pPr>
            <a:r>
              <a:rPr lang="bn-IN" sz="2400" dirty="0" smtClean="0">
                <a:solidFill>
                  <a:schemeClr val="bg1">
                    <a:lumMod val="85000"/>
                    <a:lumOff val="15000"/>
                  </a:schemeClr>
                </a:solidFill>
                <a:latin typeface="Times New Roman" panose="02020603050405020304" pitchFamily="18" charset="0"/>
                <a:cs typeface="NikoshBAN" panose="02000000000000000000" pitchFamily="2" charset="0"/>
              </a:rPr>
              <a:t>মোবাইলঃ </a:t>
            </a:r>
            <a:r>
              <a:rPr lang="bn-IN" sz="2400" b="1" dirty="0" smtClean="0">
                <a:solidFill>
                  <a:schemeClr val="bg1">
                    <a:lumMod val="85000"/>
                    <a:lumOff val="15000"/>
                  </a:schemeClr>
                </a:solidFill>
                <a:latin typeface="Times New Roman" panose="02020603050405020304" pitchFamily="18" charset="0"/>
                <a:cs typeface="NikoshBAN" panose="02000000000000000000" pitchFamily="2" charset="0"/>
              </a:rPr>
              <a:t>০১৭১৫-২৭৮৫৫৬</a:t>
            </a:r>
            <a:r>
              <a:rPr lang="en-US" sz="3200" dirty="0" smtClean="0">
                <a:solidFill>
                  <a:schemeClr val="bg1">
                    <a:lumMod val="85000"/>
                    <a:lumOff val="15000"/>
                  </a:schemeClr>
                </a:solidFill>
                <a:latin typeface="Times New Roman" panose="02020603050405020304" pitchFamily="18" charset="0"/>
                <a:cs typeface="Times New Roman" panose="02020603050405020304" pitchFamily="18" charset="0"/>
              </a:rPr>
              <a:t/>
            </a:r>
            <a:br>
              <a:rPr lang="en-US" sz="3200"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sz="2000" dirty="0" smtClean="0">
                <a:solidFill>
                  <a:schemeClr val="bg1">
                    <a:lumMod val="85000"/>
                    <a:lumOff val="15000"/>
                  </a:schemeClr>
                </a:solidFill>
                <a:latin typeface="Times New Roman" panose="02020603050405020304" pitchFamily="18" charset="0"/>
                <a:cs typeface="Times New Roman" panose="02020603050405020304" pitchFamily="18" charset="0"/>
              </a:rPr>
              <a:t>email:abdurrob1985@gmail.com</a:t>
            </a:r>
            <a:r>
              <a:rPr lang="en-US" dirty="0" smtClean="0">
                <a:solidFill>
                  <a:schemeClr val="bg1">
                    <a:lumMod val="85000"/>
                    <a:lumOff val="15000"/>
                  </a:schemeClr>
                </a:solidFill>
                <a:latin typeface="Times New Roman" panose="02020603050405020304" pitchFamily="18" charset="0"/>
                <a:cs typeface="Times New Roman" panose="02020603050405020304" pitchFamily="18" charset="0"/>
              </a:rPr>
              <a:t> </a:t>
            </a:r>
            <a:endParaRPr lang="bn-IN" dirty="0" smtClean="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8" name="Text Placeholder 4"/>
          <p:cNvSpPr txBox="1">
            <a:spLocks/>
          </p:cNvSpPr>
          <p:nvPr/>
        </p:nvSpPr>
        <p:spPr>
          <a:xfrm rot="19142910">
            <a:off x="7611917" y="872247"/>
            <a:ext cx="2705670" cy="631160"/>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পাঠ</a:t>
            </a:r>
            <a:r>
              <a:rPr lang="bn-IN" sz="4000" dirty="0">
                <a:solidFill>
                  <a:schemeClr val="tx1">
                    <a:lumMod val="95000"/>
                    <a:lumOff val="5000"/>
                  </a:schemeClr>
                </a:solidFill>
                <a:latin typeface="NikoshBAN" panose="02000000000000000000" pitchFamily="2" charset="0"/>
                <a:cs typeface="NikoshBAN" panose="02000000000000000000" pitchFamily="2" charset="0"/>
              </a:rPr>
              <a:t> </a:t>
            </a:r>
            <a:r>
              <a:rPr lang="en-US" sz="4000" dirty="0" err="1">
                <a:solidFill>
                  <a:schemeClr val="tx1">
                    <a:lumMod val="95000"/>
                    <a:lumOff val="5000"/>
                  </a:schemeClr>
                </a:solidFill>
                <a:latin typeface="NikoshBAN" panose="02000000000000000000" pitchFamily="2" charset="0"/>
                <a:cs typeface="NikoshBAN" panose="02000000000000000000" pitchFamily="2" charset="0"/>
              </a:rPr>
              <a:t>পরিচিতি</a:t>
            </a:r>
            <a:endParaRPr lang="en-US" sz="4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9" name="Content Placeholder 5"/>
          <p:cNvSpPr txBox="1">
            <a:spLocks/>
          </p:cNvSpPr>
          <p:nvPr/>
        </p:nvSpPr>
        <p:spPr>
          <a:xfrm>
            <a:off x="6417612" y="2444015"/>
            <a:ext cx="5254172" cy="3459514"/>
          </a:xfrm>
          <a:prstGeom prst="rect">
            <a:avLst/>
          </a:prstGeom>
          <a:solidFill>
            <a:srgbClr val="00B0F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3200" dirty="0" smtClean="0">
                <a:solidFill>
                  <a:srgbClr val="002060"/>
                </a:solidFill>
                <a:latin typeface="NikoshBAN" panose="02000000000000000000" pitchFamily="2" charset="0"/>
                <a:cs typeface="NikoshBAN" panose="02000000000000000000" pitchFamily="2" charset="0"/>
              </a:rPr>
              <a:t>   বিষয়ঃ কৃষি শিক্ষা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শ্রেণিঃ দাখিল </a:t>
            </a:r>
            <a:r>
              <a:rPr lang="en-US" sz="3200" dirty="0" err="1" smtClean="0">
                <a:solidFill>
                  <a:srgbClr val="002060"/>
                </a:solidFill>
                <a:latin typeface="NikoshBAN" panose="02000000000000000000" pitchFamily="2" charset="0"/>
                <a:cs typeface="NikoshBAN" panose="02000000000000000000" pitchFamily="2" charset="0"/>
              </a:rPr>
              <a:t>ষষ্ট</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smtClean="0">
                <a:solidFill>
                  <a:srgbClr val="002060"/>
                </a:solidFill>
                <a:latin typeface="NikoshBAN" panose="02000000000000000000" pitchFamily="2" charset="0"/>
                <a:cs typeface="NikoshBAN" panose="02000000000000000000" pitchFamily="2" charset="0"/>
              </a:rPr>
              <a:t>   2য় অধ্যায়ঃ </a:t>
            </a:r>
            <a:r>
              <a:rPr lang="en-US" sz="3200" dirty="0" err="1" smtClean="0">
                <a:solidFill>
                  <a:srgbClr val="002060"/>
                </a:solidFill>
                <a:latin typeface="NikoshBAN" panose="02000000000000000000" pitchFamily="2" charset="0"/>
                <a:cs typeface="NikoshBAN" panose="02000000000000000000" pitchFamily="2" charset="0"/>
              </a:rPr>
              <a:t>কৃষি</a:t>
            </a:r>
            <a:r>
              <a:rPr lang="bn-IN" sz="3200" dirty="0" smtClean="0">
                <a:solidFill>
                  <a:srgbClr val="002060"/>
                </a:solidFill>
                <a:latin typeface="NikoshBAN" panose="02000000000000000000" pitchFamily="2" charset="0"/>
                <a:cs typeface="NikoshBAN" panose="02000000000000000000" pitchFamily="2" charset="0"/>
              </a:rPr>
              <a:t> প্রযুক্তি ।</a:t>
            </a:r>
            <a:r>
              <a:rPr lang="en-US" sz="3200" dirty="0" smtClean="0">
                <a:solidFill>
                  <a:srgbClr val="002060"/>
                </a:solidFill>
                <a:latin typeface="NikoshBAN" panose="02000000000000000000" pitchFamily="2" charset="0"/>
                <a:cs typeface="NikoshBAN" panose="02000000000000000000" pitchFamily="2" charset="0"/>
              </a:rPr>
              <a:t> </a:t>
            </a:r>
            <a:endParaRPr lang="bn-IN" sz="3200" dirty="0" smtClean="0">
              <a:solidFill>
                <a:srgbClr val="002060"/>
              </a:solidFill>
              <a:latin typeface="NikoshBAN" panose="02000000000000000000" pitchFamily="2" charset="0"/>
              <a:cs typeface="NikoshBAN" panose="02000000000000000000" pitchFamily="2" charset="0"/>
            </a:endParaRPr>
          </a:p>
          <a:p>
            <a:pPr marL="0" indent="0">
              <a:buNone/>
            </a:pPr>
            <a:r>
              <a:rPr lang="bn-IN" sz="3200" dirty="0" smtClean="0">
                <a:solidFill>
                  <a:srgbClr val="002060"/>
                </a:solidFill>
                <a:latin typeface="NikoshBAN" panose="02000000000000000000" pitchFamily="2" charset="0"/>
                <a:cs typeface="NikoshBAN" panose="02000000000000000000" pitchFamily="2" charset="0"/>
              </a:rPr>
              <a:t>   </a:t>
            </a:r>
            <a:r>
              <a:rPr lang="bn-IN" sz="3200" dirty="0">
                <a:solidFill>
                  <a:srgbClr val="002060"/>
                </a:solidFill>
                <a:latin typeface="NikoshBAN" panose="02000000000000000000" pitchFamily="2" charset="0"/>
                <a:cs typeface="NikoshBAN" panose="02000000000000000000" pitchFamily="2" charset="0"/>
              </a:rPr>
              <a:t>সময়ঃ</a:t>
            </a:r>
            <a:r>
              <a:rPr lang="bn-BD" sz="3200" dirty="0">
                <a:solidFill>
                  <a:srgbClr val="002060"/>
                </a:solidFill>
                <a:latin typeface="NikoshBAN" panose="02000000000000000000" pitchFamily="2" charset="0"/>
                <a:cs typeface="NikoshBAN" panose="02000000000000000000" pitchFamily="2" charset="0"/>
              </a:rPr>
              <a:t> ৪</a:t>
            </a:r>
            <a:r>
              <a:rPr lang="bn-IN" sz="3200" dirty="0">
                <a:solidFill>
                  <a:srgbClr val="002060"/>
                </a:solidFill>
                <a:latin typeface="NikoshBAN" panose="02000000000000000000" pitchFamily="2" charset="0"/>
                <a:cs typeface="NikoshBAN" panose="02000000000000000000" pitchFamily="2" charset="0"/>
              </a:rPr>
              <a:t>০</a:t>
            </a:r>
            <a:r>
              <a:rPr lang="bn-BD" sz="3200" dirty="0">
                <a:solidFill>
                  <a:srgbClr val="002060"/>
                </a:solidFill>
                <a:latin typeface="NikoshBAN" panose="02000000000000000000" pitchFamily="2" charset="0"/>
                <a:cs typeface="NikoshBAN" panose="02000000000000000000" pitchFamily="2" charset="0"/>
              </a:rPr>
              <a:t> মিনিট </a:t>
            </a:r>
            <a:r>
              <a:rPr lang="bn-IN" sz="3200" dirty="0" smtClean="0">
                <a:solidFill>
                  <a:srgbClr val="002060"/>
                </a:solidFill>
                <a:latin typeface="NikoshBAN" panose="02000000000000000000" pitchFamily="2" charset="0"/>
                <a:cs typeface="NikoshBAN" panose="02000000000000000000" pitchFamily="2" charset="0"/>
              </a:rPr>
              <a:t>।</a:t>
            </a:r>
            <a:endParaRPr lang="bn-IN" sz="3200" dirty="0">
              <a:solidFill>
                <a:srgbClr val="002060"/>
              </a:solidFill>
              <a:latin typeface="NikoshBAN" panose="02000000000000000000" pitchFamily="2" charset="0"/>
              <a:cs typeface="NikoshBAN" panose="02000000000000000000" pitchFamily="2" charset="0"/>
            </a:endParaRPr>
          </a:p>
          <a:p>
            <a:pPr marL="0" indent="0">
              <a:buNone/>
            </a:pPr>
            <a:endParaRPr lang="en-US" sz="3200" dirty="0">
              <a:solidFill>
                <a:srgbClr val="002060"/>
              </a:solidFill>
              <a:latin typeface="NikoshBAN" panose="02000000000000000000" pitchFamily="2" charset="0"/>
              <a:cs typeface="NikoshBAN" panose="02000000000000000000" pitchFamily="2" charset="0"/>
            </a:endParaRPr>
          </a:p>
        </p:txBody>
      </p:sp>
      <p:sp>
        <p:nvSpPr>
          <p:cNvPr id="10" name="Flowchart: Sort 9"/>
          <p:cNvSpPr/>
          <p:nvPr/>
        </p:nvSpPr>
        <p:spPr>
          <a:xfrm>
            <a:off x="5297714" y="3091543"/>
            <a:ext cx="725715" cy="2467428"/>
          </a:xfrm>
          <a:prstGeom prst="flowChartSo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732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circle(in)">
                                      <p:cBhvr>
                                        <p:cTn id="7" dur="2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bg/>
                                          </p:spTgt>
                                        </p:tgtEl>
                                        <p:attrNameLst>
                                          <p:attrName>style.visibility</p:attrName>
                                        </p:attrNameLst>
                                      </p:cBhvr>
                                      <p:to>
                                        <p:strVal val="visible"/>
                                      </p:to>
                                    </p:set>
                                    <p:animEffect transition="in" filter="fade">
                                      <p:cBhvr>
                                        <p:cTn id="17" dur="1000"/>
                                        <p:tgtEl>
                                          <p:spTgt spid="9">
                                            <p:bg/>
                                          </p:spTgt>
                                        </p:tgtEl>
                                      </p:cBhvr>
                                    </p:animEffect>
                                    <p:anim calcmode="lin" valueType="num">
                                      <p:cBhvr>
                                        <p:cTn id="18" dur="1000" fill="hold"/>
                                        <p:tgtEl>
                                          <p:spTgt spid="9">
                                            <p:bg/>
                                          </p:spTgt>
                                        </p:tgtEl>
                                        <p:attrNameLst>
                                          <p:attrName>ppt_x</p:attrName>
                                        </p:attrNameLst>
                                      </p:cBhvr>
                                      <p:tavLst>
                                        <p:tav tm="0">
                                          <p:val>
                                            <p:strVal val="#ppt_x"/>
                                          </p:val>
                                        </p:tav>
                                        <p:tav tm="100000">
                                          <p:val>
                                            <p:strVal val="#ppt_x"/>
                                          </p:val>
                                        </p:tav>
                                      </p:tavLst>
                                    </p:anim>
                                    <p:anim calcmode="lin" valueType="num">
                                      <p:cBhvr>
                                        <p:cTn id="19"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1000"/>
                                        <p:tgtEl>
                                          <p:spTgt spid="9">
                                            <p:txEl>
                                              <p:pRg st="2" end="2"/>
                                            </p:txEl>
                                          </p:spTgt>
                                        </p:tgtEl>
                                      </p:cBhvr>
                                    </p:animEffect>
                                    <p:anim calcmode="lin" valueType="num">
                                      <p:cBhvr>
                                        <p:cTn id="3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xEl>
                                              <p:pRg st="3" end="3"/>
                                            </p:txEl>
                                          </p:spTgt>
                                        </p:tgtEl>
                                        <p:attrNameLst>
                                          <p:attrName>style.visibility</p:attrName>
                                        </p:attrNameLst>
                                      </p:cBhvr>
                                      <p:to>
                                        <p:strVal val="visible"/>
                                      </p:to>
                                    </p:set>
                                    <p:animEffect transition="in" filter="fade">
                                      <p:cBhvr>
                                        <p:cTn id="45" dur="1000"/>
                                        <p:tgtEl>
                                          <p:spTgt spid="9">
                                            <p:txEl>
                                              <p:pRg st="3" end="3"/>
                                            </p:txEl>
                                          </p:spTgt>
                                        </p:tgtEl>
                                      </p:cBhvr>
                                    </p:animEffect>
                                    <p:anim calcmode="lin" valueType="num">
                                      <p:cBhvr>
                                        <p:cTn id="4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943" y="2090057"/>
            <a:ext cx="5598253" cy="451839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32647"/>
            <a:ext cx="5281916" cy="31758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8377"/>
            <a:ext cx="5049687" cy="2827337"/>
          </a:xfrm>
          <a:prstGeom prst="rect">
            <a:avLst/>
          </a:prstGeom>
        </p:spPr>
      </p:pic>
      <p:sp>
        <p:nvSpPr>
          <p:cNvPr id="7" name="Title 1"/>
          <p:cNvSpPr>
            <a:spLocks noGrp="1"/>
          </p:cNvSpPr>
          <p:nvPr>
            <p:ph type="title"/>
          </p:nvPr>
        </p:nvSpPr>
        <p:spPr>
          <a:xfrm>
            <a:off x="1082452" y="438377"/>
            <a:ext cx="3911233" cy="1319576"/>
          </a:xfrm>
          <a:solidFill>
            <a:srgbClr val="92D050"/>
          </a:solidFill>
        </p:spPr>
        <p:txBody>
          <a:bodyPr/>
          <a:lstStyle/>
          <a:p>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কৃষি</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প্রযুক্তি</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5497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44114" y="551543"/>
            <a:ext cx="2923559" cy="1045028"/>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IN" dirty="0" smtClean="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শিখন ফল </a:t>
            </a:r>
            <a:endParaRPr lang="en-US" dirty="0">
              <a:ln w="0"/>
              <a:solidFill>
                <a:srgbClr val="FFFF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5" name="Title 1"/>
          <p:cNvSpPr txBox="1">
            <a:spLocks/>
          </p:cNvSpPr>
          <p:nvPr/>
        </p:nvSpPr>
        <p:spPr bwMode="gray">
          <a:xfrm>
            <a:off x="1857828" y="1756531"/>
            <a:ext cx="6981372" cy="10147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v"/>
            </a:pPr>
            <a:r>
              <a:rPr lang="bn-IN" sz="4400" dirty="0" smtClean="0">
                <a:solidFill>
                  <a:srgbClr val="FF0000"/>
                </a:solidFill>
                <a:latin typeface="NikoshBAN" panose="02000000000000000000" pitchFamily="2" charset="0"/>
                <a:cs typeface="NikoshBAN" panose="02000000000000000000" pitchFamily="2" charset="0"/>
              </a:rPr>
              <a:t>পাঠ শেষে তোমরা </a:t>
            </a:r>
            <a:r>
              <a:rPr lang="bn-IN" sz="4400" dirty="0">
                <a:solidFill>
                  <a:srgbClr val="FF0000"/>
                </a:solidFill>
                <a:latin typeface="NikoshBAN" panose="02000000000000000000" pitchFamily="2" charset="0"/>
                <a:cs typeface="NikoshBAN" panose="02000000000000000000" pitchFamily="2" charset="0"/>
              </a:rPr>
              <a:t>বলতে </a:t>
            </a:r>
            <a:r>
              <a:rPr lang="bn-IN" sz="4400" dirty="0" smtClean="0">
                <a:solidFill>
                  <a:srgbClr val="FF0000"/>
                </a:solidFill>
                <a:latin typeface="NikoshBAN" panose="02000000000000000000" pitchFamily="2" charset="0"/>
                <a:cs typeface="NikoshBAN" panose="02000000000000000000" pitchFamily="2" charset="0"/>
              </a:rPr>
              <a:t>পারবে...... </a:t>
            </a:r>
            <a:endParaRPr lang="en-US" sz="4400" dirty="0">
              <a:solidFill>
                <a:srgbClr val="FF0000"/>
              </a:solidFill>
              <a:latin typeface="NikoshBAN" panose="02000000000000000000" pitchFamily="2" charset="0"/>
              <a:cs typeface="NikoshBAN" panose="02000000000000000000" pitchFamily="2" charset="0"/>
            </a:endParaRPr>
          </a:p>
        </p:txBody>
      </p:sp>
      <p:sp>
        <p:nvSpPr>
          <p:cNvPr id="6" name="Title 1"/>
          <p:cNvSpPr txBox="1">
            <a:spLocks/>
          </p:cNvSpPr>
          <p:nvPr/>
        </p:nvSpPr>
        <p:spPr bwMode="gray">
          <a:xfrm>
            <a:off x="2200107" y="2931279"/>
            <a:ext cx="7321264" cy="21614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14350" indent="-514350">
              <a:buFont typeface="+mj-lt"/>
              <a:buAutoNum type="arabicPeriod"/>
            </a:pPr>
            <a:r>
              <a:rPr lang="bn-IN" sz="4000" dirty="0" smtClean="0">
                <a:solidFill>
                  <a:srgbClr val="FF0000"/>
                </a:solidFill>
                <a:latin typeface="NikoshBAN" panose="02000000000000000000" pitchFamily="2" charset="0"/>
                <a:cs typeface="NikoshBAN" panose="02000000000000000000" pitchFamily="2" charset="0"/>
              </a:rPr>
              <a:t>কৃষি প্রযুক্তির ব্যবহার।</a:t>
            </a:r>
          </a:p>
          <a:p>
            <a:pPr marL="514350" indent="-514350">
              <a:buFont typeface="+mj-lt"/>
              <a:buAutoNum type="arabicPeriod"/>
            </a:pPr>
            <a:r>
              <a:rPr lang="bn-IN" sz="4000" dirty="0" smtClean="0">
                <a:solidFill>
                  <a:srgbClr val="FF0000"/>
                </a:solidFill>
                <a:latin typeface="NikoshBAN" panose="02000000000000000000" pitchFamily="2" charset="0"/>
                <a:cs typeface="NikoshBAN" panose="02000000000000000000" pitchFamily="2" charset="0"/>
              </a:rPr>
              <a:t>কৃষি প্রযুক্তির সুবিধা।</a:t>
            </a:r>
          </a:p>
          <a:p>
            <a:pPr marL="514350" indent="-514350">
              <a:buFont typeface="+mj-lt"/>
              <a:buAutoNum type="arabicPeriod"/>
            </a:pPr>
            <a:r>
              <a:rPr lang="bn-IN" sz="4000" dirty="0" smtClean="0">
                <a:solidFill>
                  <a:srgbClr val="FF0000"/>
                </a:solidFill>
                <a:latin typeface="NikoshBAN" panose="02000000000000000000" pitchFamily="2" charset="0"/>
                <a:cs typeface="NikoshBAN" panose="02000000000000000000" pitchFamily="2" charset="0"/>
              </a:rPr>
              <a:t>কৃষি প্রযুক্তি</a:t>
            </a:r>
            <a:r>
              <a:rPr lang="en-US" sz="4000" dirty="0" smtClean="0">
                <a:solidFill>
                  <a:srgbClr val="FF0000"/>
                </a:solidFill>
                <a:latin typeface="NikoshBAN" panose="02000000000000000000" pitchFamily="2" charset="0"/>
                <a:cs typeface="NikoshBAN" panose="02000000000000000000" pitchFamily="2" charset="0"/>
              </a:rPr>
              <a:t>র </a:t>
            </a:r>
            <a:r>
              <a:rPr lang="bn-IN" sz="4000" dirty="0" smtClean="0">
                <a:solidFill>
                  <a:srgbClr val="FF0000"/>
                </a:solidFill>
                <a:latin typeface="NikoshBAN" panose="02000000000000000000" pitchFamily="2" charset="0"/>
                <a:cs typeface="NikoshBAN" panose="02000000000000000000" pitchFamily="2" charset="0"/>
              </a:rPr>
              <a:t>অবদান।</a:t>
            </a:r>
          </a:p>
        </p:txBody>
      </p:sp>
    </p:spTree>
    <p:extLst>
      <p:ext uri="{BB962C8B-B14F-4D97-AF65-F5344CB8AC3E}">
        <p14:creationId xmlns:p14="http://schemas.microsoft.com/office/powerpoint/2010/main" val="418923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639" y="3149595"/>
            <a:ext cx="8911687" cy="3004462"/>
          </a:xfrm>
        </p:spPr>
        <p:txBody>
          <a:bodyPr>
            <a:normAutofit/>
          </a:bodyPr>
          <a:lstStyle/>
          <a:p>
            <a:r>
              <a:rPr lang="bn-IN" dirty="0" smtClean="0">
                <a:latin typeface="NikoshBAN" panose="02000000000000000000" pitchFamily="2" charset="0"/>
                <a:cs typeface="NikoshBAN" panose="02000000000000000000" pitchFamily="2" charset="0"/>
              </a:rPr>
              <a:t>কৃষি কাজ করার জন্য যে সব ধারণা ,পদ্ধতি, যন্ত্র বা জিনিসপত্র ব্যবহার করা হয়, সেগুলোই হচ্ছে কৃষি প্রযুক্তি। কৃষির যেমন বিভিন্ন শাখা আছে, তেমনি শাখাভিত্তিক প্রযুক্তিও উদ্ধাবন হচ্ছে।</a:t>
            </a:r>
            <a:br>
              <a:rPr lang="bn-IN" dirty="0" smtClean="0">
                <a:latin typeface="NikoshBAN" panose="02000000000000000000" pitchFamily="2" charset="0"/>
                <a:cs typeface="NikoshBAN" panose="02000000000000000000" pitchFamily="2" charset="0"/>
              </a:rPr>
            </a:br>
            <a:r>
              <a:rPr lang="bn-IN" dirty="0" smtClean="0">
                <a:latin typeface="NikoshBAN" panose="02000000000000000000" pitchFamily="2" charset="0"/>
                <a:cs typeface="NikoshBAN" panose="02000000000000000000" pitchFamily="2" charset="0"/>
              </a:rPr>
              <a:t>কতগুলো প্রযুক্তি আছে প্রাচীনকাল থেকেই ব্যবহ্নত হয়ে আসছে। আবার কতগুলো এসেছে নতুন।   </a:t>
            </a:r>
            <a:endParaRPr lang="en-US" dirty="0">
              <a:latin typeface="NikoshBAN" panose="02000000000000000000" pitchFamily="2" charset="0"/>
              <a:cs typeface="NikoshBAN" panose="02000000000000000000" pitchFamily="2" charset="0"/>
            </a:endParaRPr>
          </a:p>
        </p:txBody>
      </p:sp>
      <p:pic>
        <p:nvPicPr>
          <p:cNvPr id="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372" y="319767"/>
            <a:ext cx="6633028" cy="2641147"/>
          </a:xfrm>
        </p:spPr>
      </p:pic>
    </p:spTree>
    <p:extLst>
      <p:ext uri="{BB962C8B-B14F-4D97-AF65-F5344CB8AC3E}">
        <p14:creationId xmlns:p14="http://schemas.microsoft.com/office/powerpoint/2010/main" val="351093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26" y="1233715"/>
            <a:ext cx="2917371" cy="667658"/>
          </a:xfrm>
        </p:spPr>
        <p:txBody>
          <a:bodyPr>
            <a:normAutofit fontScale="90000"/>
          </a:bodyPr>
          <a:lstStyle/>
          <a:p>
            <a:r>
              <a:rPr lang="bn-IN" dirty="0" smtClean="0">
                <a:latin typeface="NikoshBAN" panose="02000000000000000000" pitchFamily="2" charset="0"/>
                <a:cs typeface="NikoshBAN" panose="02000000000000000000" pitchFamily="2" charset="0"/>
              </a:rPr>
              <a:t>কৃষি প্রযুক্তির ধারণাঃ </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066698" y="1901373"/>
            <a:ext cx="8915400" cy="3777622"/>
          </a:xfrm>
        </p:spPr>
        <p:txBody>
          <a:bodyPr>
            <a:normAutofit/>
          </a:bodyPr>
          <a:lstStyle/>
          <a:p>
            <a:pPr marL="0" indent="0">
              <a:buNone/>
            </a:pPr>
            <a:r>
              <a:rPr lang="bn-IN" sz="2400" dirty="0" smtClean="0">
                <a:latin typeface="NikoshBAN" panose="02000000000000000000" pitchFamily="2" charset="0"/>
                <a:cs typeface="NikoshBAN" panose="02000000000000000000" pitchFamily="2" charset="0"/>
              </a:rPr>
              <a:t>মানুষ বাড়তির সাথে সাথে মানুষের চাহিদা বাড়ছে, ফলে মানুষ বুদ্ধি খাটিয়ে উদ্ভাবন করছে নতুন নতুন কৌশল বা প্রযুক্তি। মানুষ যখন কৃষিকাজ শিখেনি তখন তারা পশু-পাখি শিকার করে ও কুড়ানো ফল মূল খেয়ে তাদের ক্ষুধা মিটে না । এতে সমস্যায় পড়ে গেল । হঠাত তারা দেখল, মাটিতে বীজ পড়লে চারা বের হয় ,গাছ বড় হয় ফুল ও ফল হয়। আর এই ফল খাওয়া যায়। এভাবে তারা প্রথম প্রযুক্তি হিসাবে কৃষি উদ্ভাবন করল । শুরু হল ফসল উৎপাদন। তাঁর পর বনের পশুদের পোষা মানিয়ে পালন করা। </a:t>
            </a:r>
          </a:p>
          <a:p>
            <a:pPr marL="0" indent="0">
              <a:buNone/>
            </a:pPr>
            <a:endParaRPr lang="bn-IN" sz="2400" dirty="0">
              <a:latin typeface="NikoshBAN" panose="02000000000000000000" pitchFamily="2" charset="0"/>
              <a:cs typeface="NikoshBAN" panose="02000000000000000000" pitchFamily="2" charset="0"/>
            </a:endParaRPr>
          </a:p>
          <a:p>
            <a:pPr marL="0" indent="0">
              <a:buNone/>
            </a:pPr>
            <a:r>
              <a:rPr lang="bn-IN" sz="2400" dirty="0" smtClean="0">
                <a:latin typeface="NikoshBAN" panose="02000000000000000000" pitchFamily="2" charset="0"/>
                <a:cs typeface="NikoshBAN" panose="02000000000000000000" pitchFamily="2" charset="0"/>
              </a:rPr>
              <a:t>আদি মানুষেরা খুটি দিয়ে খুঁচিয়ে খুঁচিয়ে মাটি আলগা করে অল্প অল্প করে জমি চাষ করত। তাঁর পর গভীর চিন্তা করে কাঠের লাঙ্গল ,পাওয়ার টিলার ট্টাক্টর তৈরী করে ।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611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9290" y="2409372"/>
            <a:ext cx="5347291" cy="409302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9" y="2409372"/>
            <a:ext cx="5898015" cy="4194630"/>
          </a:xfrm>
          <a:prstGeom prst="rect">
            <a:avLst/>
          </a:prstGeom>
        </p:spPr>
      </p:pic>
      <p:sp>
        <p:nvSpPr>
          <p:cNvPr id="6" name="Title 1"/>
          <p:cNvSpPr>
            <a:spLocks noGrp="1"/>
          </p:cNvSpPr>
          <p:nvPr>
            <p:ph type="title"/>
          </p:nvPr>
        </p:nvSpPr>
        <p:spPr>
          <a:xfrm>
            <a:off x="2738067" y="682171"/>
            <a:ext cx="5012562" cy="856343"/>
          </a:xfrm>
          <a:solidFill>
            <a:srgbClr val="92D050"/>
          </a:solidFill>
        </p:spPr>
        <p:txBody>
          <a:bodyPr>
            <a:normAutofit/>
          </a:bodyPr>
          <a:lstStyle/>
          <a:p>
            <a:r>
              <a:rPr lang="en-US" sz="40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কৃষি</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প্রযুক্তি</a:t>
            </a:r>
            <a:r>
              <a:rPr lang="bn-IN" sz="4800" dirty="0" smtClean="0">
                <a:latin typeface="NikoshBAN" panose="02000000000000000000" pitchFamily="2" charset="0"/>
                <a:cs typeface="NikoshBAN" panose="02000000000000000000" pitchFamily="2" charset="0"/>
              </a:rPr>
              <a:t> বনায়ন </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7466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756" y="1018418"/>
            <a:ext cx="7690530" cy="1507067"/>
          </a:xfrm>
          <a:solidFill>
            <a:srgbClr val="C00000"/>
          </a:solidFill>
        </p:spPr>
        <p:txBody>
          <a:bodyPr>
            <a:normAutofit/>
          </a:bodyPr>
          <a:lstStyle/>
          <a:p>
            <a:pPr marL="571500" indent="-571500">
              <a:buFont typeface="Wingdings" panose="05000000000000000000" pitchFamily="2" charset="2"/>
              <a:buChar char="q"/>
            </a:pPr>
            <a:r>
              <a:rPr lang="bn-IN" sz="4400" dirty="0" smtClean="0">
                <a:solidFill>
                  <a:srgbClr val="92D050"/>
                </a:solidFill>
                <a:latin typeface="NikoshBAN" panose="02000000000000000000" pitchFamily="2" charset="0"/>
                <a:cs typeface="NikoshBAN" panose="02000000000000000000" pitchFamily="2" charset="0"/>
              </a:rPr>
              <a:t>কৃষি প্রযুক্তির প্রধান প্রধান বৈশিষ্ট্য হলোঃ </a:t>
            </a:r>
            <a:endParaRPr lang="en-US" sz="4400" dirty="0">
              <a:solidFill>
                <a:srgbClr val="92D050"/>
              </a:solidFill>
              <a:latin typeface="NikoshBAN" panose="02000000000000000000" pitchFamily="2" charset="0"/>
              <a:cs typeface="NikoshBAN" panose="02000000000000000000" pitchFamily="2" charset="0"/>
            </a:endParaRPr>
          </a:p>
        </p:txBody>
      </p:sp>
      <p:sp>
        <p:nvSpPr>
          <p:cNvPr id="6" name="Title 1"/>
          <p:cNvSpPr txBox="1">
            <a:spLocks/>
          </p:cNvSpPr>
          <p:nvPr/>
        </p:nvSpPr>
        <p:spPr>
          <a:xfrm>
            <a:off x="2046513" y="2888343"/>
            <a:ext cx="6807201" cy="2786743"/>
          </a:xfrm>
          <a:prstGeom prst="rect">
            <a:avLst/>
          </a:prstGeom>
          <a:solidFill>
            <a:schemeClr val="bg1">
              <a:lumMod val="95000"/>
              <a:lumOff val="5000"/>
            </a:schemeClr>
          </a:solidFill>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742950" indent="-742950">
              <a:buFont typeface="+mj-lt"/>
              <a:buAutoNum type="arabicPeriod"/>
            </a:pPr>
            <a:r>
              <a:rPr lang="bn-IN" dirty="0" smtClean="0">
                <a:solidFill>
                  <a:srgbClr val="FFFF00"/>
                </a:solidFill>
                <a:latin typeface="NikoshBAN" panose="02000000000000000000" pitchFamily="2" charset="0"/>
                <a:cs typeface="NikoshBAN" panose="02000000000000000000" pitchFamily="2" charset="0"/>
              </a:rPr>
              <a:t>এর মধ্যে নতুনত্ব থাকবে।</a:t>
            </a:r>
          </a:p>
          <a:p>
            <a:pPr marL="742950" indent="-742950">
              <a:buFont typeface="+mj-lt"/>
              <a:buAutoNum type="arabicPeriod"/>
            </a:pPr>
            <a:r>
              <a:rPr lang="bn-IN" dirty="0" smtClean="0">
                <a:solidFill>
                  <a:srgbClr val="FFFF00"/>
                </a:solidFill>
                <a:latin typeface="NikoshBAN" panose="02000000000000000000" pitchFamily="2" charset="0"/>
                <a:cs typeface="NikoshBAN" panose="02000000000000000000" pitchFamily="2" charset="0"/>
              </a:rPr>
              <a:t>কৃষিকাজ সহজ হবে।</a:t>
            </a:r>
          </a:p>
          <a:p>
            <a:pPr marL="742950" indent="-742950">
              <a:buFont typeface="+mj-lt"/>
              <a:buAutoNum type="arabicPeriod"/>
            </a:pPr>
            <a:r>
              <a:rPr lang="bn-IN" dirty="0" smtClean="0">
                <a:solidFill>
                  <a:srgbClr val="FFFF00"/>
                </a:solidFill>
                <a:latin typeface="NikoshBAN" panose="02000000000000000000" pitchFamily="2" charset="0"/>
                <a:cs typeface="NikoshBAN" panose="02000000000000000000" pitchFamily="2" charset="0"/>
              </a:rPr>
              <a:t>অধিক উৎপাদন হবে। </a:t>
            </a:r>
          </a:p>
          <a:p>
            <a:pPr marL="742950" indent="-742950">
              <a:buFont typeface="+mj-lt"/>
              <a:buAutoNum type="arabicPeriod"/>
            </a:pPr>
            <a:r>
              <a:rPr lang="bn-IN" dirty="0" smtClean="0">
                <a:solidFill>
                  <a:srgbClr val="FFFF00"/>
                </a:solidFill>
                <a:latin typeface="NikoshBAN" panose="02000000000000000000" pitchFamily="2" charset="0"/>
                <a:cs typeface="NikoshBAN" panose="02000000000000000000" pitchFamily="2" charset="0"/>
              </a:rPr>
              <a:t>সময় কম লাগবে। </a:t>
            </a:r>
            <a:endParaRPr lang="en-US"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645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28" y="539448"/>
            <a:ext cx="8534400" cy="911981"/>
          </a:xfrm>
        </p:spPr>
        <p:txBody>
          <a:bodyPr/>
          <a:lstStyle/>
          <a:p>
            <a:r>
              <a:rPr lang="en-US" dirty="0" err="1" smtClean="0">
                <a:latin typeface="NikoshBAN" panose="02000000000000000000" pitchFamily="2" charset="0"/>
                <a:cs typeface="NikoshBAN" panose="02000000000000000000" pitchFamily="2" charset="0"/>
              </a:rPr>
              <a:t>কৃষি</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বিষয়ক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প্রযুক্তির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পরিচয়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হলোঃ</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918372"/>
              </p:ext>
            </p:extLst>
          </p:nvPr>
        </p:nvGraphicFramePr>
        <p:xfrm>
          <a:off x="609600" y="1451429"/>
          <a:ext cx="11074399" cy="4397828"/>
        </p:xfrm>
        <a:graphic>
          <a:graphicData uri="http://schemas.openxmlformats.org/drawingml/2006/table">
            <a:tbl>
              <a:tblPr firstRow="1" bandRow="1">
                <a:tableStyleId>{5C22544A-7EE6-4342-B048-85BDC9FD1C3A}</a:tableStyleId>
              </a:tblPr>
              <a:tblGrid>
                <a:gridCol w="2940389">
                  <a:extLst>
                    <a:ext uri="{9D8B030D-6E8A-4147-A177-3AD203B41FA5}">
                      <a16:colId xmlns:a16="http://schemas.microsoft.com/office/drawing/2014/main" val="3565927226"/>
                    </a:ext>
                  </a:extLst>
                </a:gridCol>
                <a:gridCol w="8134010">
                  <a:extLst>
                    <a:ext uri="{9D8B030D-6E8A-4147-A177-3AD203B41FA5}">
                      <a16:colId xmlns:a16="http://schemas.microsoft.com/office/drawing/2014/main" val="543170755"/>
                    </a:ext>
                  </a:extLst>
                </a:gridCol>
              </a:tblGrid>
              <a:tr h="615851">
                <a:tc>
                  <a:txBody>
                    <a:bodyPr/>
                    <a:lstStyle/>
                    <a:p>
                      <a:pPr algn="ctr"/>
                      <a:r>
                        <a:rPr lang="bn-IN"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বিষয়ক</a:t>
                      </a:r>
                      <a:r>
                        <a:rPr lang="en-US"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tc>
                <a:tc>
                  <a:txBody>
                    <a:bodyPr/>
                    <a:lstStyle/>
                    <a:p>
                      <a:r>
                        <a:rPr lang="bn-IN"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প্রযুক্তি</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3137227"/>
                  </a:ext>
                </a:extLst>
              </a:tr>
              <a:tr h="923715">
                <a:tc>
                  <a:txBody>
                    <a:bodyPr/>
                    <a:lstStyle/>
                    <a:p>
                      <a:pPr algn="ctr"/>
                      <a:r>
                        <a:rPr lang="bn-IN" sz="2800" dirty="0" smtClean="0">
                          <a:latin typeface="NikoshBAN" panose="02000000000000000000" pitchFamily="2" charset="0"/>
                          <a:cs typeface="NikoshBAN" panose="02000000000000000000" pitchFamily="2" charset="0"/>
                        </a:rPr>
                        <a:t>ফসল</a:t>
                      </a:r>
                      <a:r>
                        <a:rPr lang="bn-IN" sz="2800" baseline="0" dirty="0" smtClean="0">
                          <a:latin typeface="NikoshBAN" panose="02000000000000000000" pitchFamily="2" charset="0"/>
                          <a:cs typeface="NikoshBAN" panose="02000000000000000000" pitchFamily="2" charset="0"/>
                        </a:rPr>
                        <a:t> উৎপাদন </a:t>
                      </a:r>
                      <a:endParaRPr lang="en-US" sz="2800" dirty="0">
                        <a:latin typeface="NikoshBAN" panose="02000000000000000000" pitchFamily="2" charset="0"/>
                        <a:cs typeface="NikoshBAN" panose="02000000000000000000" pitchFamily="2" charset="0"/>
                      </a:endParaRPr>
                    </a:p>
                  </a:txBody>
                  <a:tcPr/>
                </a:tc>
                <a:tc>
                  <a:txBody>
                    <a:bodyPr/>
                    <a:lstStyle/>
                    <a:p>
                      <a:r>
                        <a:rPr lang="bn-IN" sz="2800" dirty="0" smtClean="0">
                          <a:latin typeface="NikoshBAN" panose="02000000000000000000" pitchFamily="2" charset="0"/>
                          <a:cs typeface="NikoshBAN" panose="02000000000000000000" pitchFamily="2" charset="0"/>
                        </a:rPr>
                        <a:t>ক</a:t>
                      </a:r>
                      <a:r>
                        <a:rPr lang="en-US" sz="2800" dirty="0" err="1" smtClean="0">
                          <a:latin typeface="NikoshBAN" panose="02000000000000000000" pitchFamily="2" charset="0"/>
                          <a:cs typeface="NikoshBAN" panose="02000000000000000000" pitchFamily="2" charset="0"/>
                        </a:rPr>
                        <a:t>ঈটনাষক</a:t>
                      </a:r>
                      <a:r>
                        <a:rPr lang="en-US" sz="2800" dirty="0" smtClean="0">
                          <a:latin typeface="NikoshBAN" panose="02000000000000000000" pitchFamily="2" charset="0"/>
                          <a:cs typeface="NikoshBAN" panose="02000000000000000000" pitchFamily="2" charset="0"/>
                        </a:rPr>
                        <a:t>,</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সবুজ</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সার</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পাওয়ার</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টিলার,নলকূপ</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ইত্যাদি</a:t>
                      </a:r>
                      <a:r>
                        <a:rPr lang="en-US" sz="2800" baseline="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607022719"/>
                  </a:ext>
                </a:extLst>
              </a:tr>
              <a:tr h="1010832">
                <a:tc>
                  <a:txBody>
                    <a:bodyPr/>
                    <a:lstStyle/>
                    <a:p>
                      <a:pPr algn="ctr"/>
                      <a:r>
                        <a:rPr lang="bn-IN" sz="2800" dirty="0" smtClean="0">
                          <a:latin typeface="NikoshBAN" panose="02000000000000000000" pitchFamily="2" charset="0"/>
                          <a:cs typeface="NikoshBAN" panose="02000000000000000000" pitchFamily="2" charset="0"/>
                        </a:rPr>
                        <a:t>গৃহপালিত</a:t>
                      </a:r>
                      <a:r>
                        <a:rPr lang="bn-IN" sz="2800" baseline="0" dirty="0" smtClean="0">
                          <a:latin typeface="NikoshBAN" panose="02000000000000000000" pitchFamily="2" charset="0"/>
                          <a:cs typeface="NikoshBAN" panose="02000000000000000000" pitchFamily="2" charset="0"/>
                        </a:rPr>
                        <a:t> প্রাণি পালন </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err="1" smtClean="0">
                          <a:latin typeface="NikoshBAN" panose="02000000000000000000" pitchFamily="2" charset="0"/>
                          <a:cs typeface="NikoshBAN" panose="02000000000000000000" pitchFamily="2" charset="0"/>
                        </a:rPr>
                        <a:t>গবাদি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পশু,হাস-মুরগি</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পালন,উন্নত</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পদ্ধতিতে</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ডিম</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সংরক্ষণ</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ইত্যাদি</a:t>
                      </a:r>
                      <a:r>
                        <a:rPr lang="en-US"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959547113"/>
                  </a:ext>
                </a:extLst>
              </a:tr>
              <a:tr h="923715">
                <a:tc>
                  <a:txBody>
                    <a:bodyPr/>
                    <a:lstStyle/>
                    <a:p>
                      <a:pPr algn="ctr"/>
                      <a:r>
                        <a:rPr lang="bn-IN" sz="2800" dirty="0" smtClean="0">
                          <a:latin typeface="NikoshBAN" panose="02000000000000000000" pitchFamily="2" charset="0"/>
                          <a:cs typeface="NikoshBAN" panose="02000000000000000000" pitchFamily="2" charset="0"/>
                        </a:rPr>
                        <a:t>মাছ</a:t>
                      </a:r>
                      <a:r>
                        <a:rPr lang="bn-IN" sz="2800" baseline="0" dirty="0" smtClean="0">
                          <a:latin typeface="NikoshBAN" panose="02000000000000000000" pitchFamily="2" charset="0"/>
                          <a:cs typeface="NikoshBAN" panose="02000000000000000000" pitchFamily="2" charset="0"/>
                        </a:rPr>
                        <a:t> চাষ </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err="1" smtClean="0">
                          <a:latin typeface="NikoshBAN" panose="02000000000000000000" pitchFamily="2" charset="0"/>
                          <a:cs typeface="NikoshBAN" panose="02000000000000000000" pitchFamily="2" charset="0"/>
                        </a:rPr>
                        <a:t>খাসায়</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মাছ</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চাষ</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জাল,বড়শি,পুকুরের</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পানি</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শোধন</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ইত্যাদি</a:t>
                      </a:r>
                      <a:r>
                        <a:rPr lang="en-US" sz="2800" baseline="0" dirty="0" smtClean="0">
                          <a:latin typeface="NikoshBAN" panose="02000000000000000000" pitchFamily="2" charset="0"/>
                          <a:cs typeface="NikoshBAN" panose="02000000000000000000" pitchFamily="2" charset="0"/>
                        </a:rPr>
                        <a:t>।</a:t>
                      </a:r>
                    </a:p>
                  </a:txBody>
                  <a:tcPr/>
                </a:tc>
                <a:extLst>
                  <a:ext uri="{0D108BD9-81ED-4DB2-BD59-A6C34878D82A}">
                    <a16:rowId xmlns:a16="http://schemas.microsoft.com/office/drawing/2014/main" val="1852664209"/>
                  </a:ext>
                </a:extLst>
              </a:tr>
              <a:tr h="923715">
                <a:tc>
                  <a:txBody>
                    <a:bodyPr/>
                    <a:lstStyle/>
                    <a:p>
                      <a:pPr algn="ctr"/>
                      <a:r>
                        <a:rPr lang="bn-IN" sz="2800" dirty="0" smtClean="0">
                          <a:latin typeface="NikoshBAN" panose="02000000000000000000" pitchFamily="2" charset="0"/>
                          <a:cs typeface="NikoshBAN" panose="02000000000000000000" pitchFamily="2" charset="0"/>
                        </a:rPr>
                        <a:t>বনায়ন </a:t>
                      </a:r>
                      <a:endParaRPr lang="en-US" sz="2800" dirty="0">
                        <a:latin typeface="NikoshBAN" panose="02000000000000000000" pitchFamily="2" charset="0"/>
                        <a:cs typeface="NikoshBAN" panose="02000000000000000000" pitchFamily="2" charset="0"/>
                      </a:endParaRPr>
                    </a:p>
                  </a:txBody>
                  <a:tcPr/>
                </a:tc>
                <a:tc>
                  <a:txBody>
                    <a:bodyPr/>
                    <a:lstStyle/>
                    <a:p>
                      <a:r>
                        <a:rPr lang="en-US" sz="2800" dirty="0" err="1" smtClean="0">
                          <a:latin typeface="NikoshBAN" panose="02000000000000000000" pitchFamily="2" charset="0"/>
                          <a:cs typeface="NikoshBAN" panose="02000000000000000000" pitchFamily="2" charset="0"/>
                        </a:rPr>
                        <a:t>সামাজিক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বনায়ন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কৃষিবনায়ন,চারা</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উৎপাদন</a:t>
                      </a:r>
                      <a:r>
                        <a:rPr lang="en-US" sz="2800" baseline="0" dirty="0" smtClean="0">
                          <a:latin typeface="NikoshBAN" panose="02000000000000000000" pitchFamily="2" charset="0"/>
                          <a:cs typeface="NikoshBAN" panose="02000000000000000000" pitchFamily="2" charset="0"/>
                        </a:rPr>
                        <a:t> </a:t>
                      </a:r>
                      <a:r>
                        <a:rPr lang="en-US" sz="2800" baseline="0" dirty="0" err="1" smtClean="0">
                          <a:latin typeface="NikoshBAN" panose="02000000000000000000" pitchFamily="2" charset="0"/>
                          <a:cs typeface="NikoshBAN" panose="02000000000000000000" pitchFamily="2" charset="0"/>
                        </a:rPr>
                        <a:t>ইত্যাদি</a:t>
                      </a:r>
                      <a:r>
                        <a:rPr lang="en-US" sz="2800" baseline="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620642801"/>
                  </a:ext>
                </a:extLst>
              </a:tr>
            </a:tbl>
          </a:graphicData>
        </a:graphic>
      </p:graphicFrame>
    </p:spTree>
    <p:extLst>
      <p:ext uri="{BB962C8B-B14F-4D97-AF65-F5344CB8AC3E}">
        <p14:creationId xmlns:p14="http://schemas.microsoft.com/office/powerpoint/2010/main" val="100303052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220</TotalTime>
  <Words>447</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15</vt:i4>
      </vt:variant>
    </vt:vector>
  </HeadingPairs>
  <TitlesOfParts>
    <vt:vector size="31" baseType="lpstr">
      <vt:lpstr>Arial</vt:lpstr>
      <vt:lpstr>Calibri</vt:lpstr>
      <vt:lpstr>Calibri Light</vt:lpstr>
      <vt:lpstr>Century Gothic</vt:lpstr>
      <vt:lpstr>Garamond</vt:lpstr>
      <vt:lpstr>NikoshBAN</vt:lpstr>
      <vt:lpstr>Times New Roman</vt:lpstr>
      <vt:lpstr>Tw Cen MT</vt:lpstr>
      <vt:lpstr>Wingdings</vt:lpstr>
      <vt:lpstr>Wingdings 3</vt:lpstr>
      <vt:lpstr>Office Theme</vt:lpstr>
      <vt:lpstr>Organic</vt:lpstr>
      <vt:lpstr>Wisp</vt:lpstr>
      <vt:lpstr>Slice</vt:lpstr>
      <vt:lpstr>Ion</vt:lpstr>
      <vt:lpstr>Droplet</vt:lpstr>
      <vt:lpstr>স্বাগতম </vt:lpstr>
      <vt:lpstr>PowerPoint Presentation</vt:lpstr>
      <vt:lpstr>      কৃষি প্রযুক্তি </vt:lpstr>
      <vt:lpstr>PowerPoint Presentation</vt:lpstr>
      <vt:lpstr>কৃষি কাজ করার জন্য যে সব ধারণা ,পদ্ধতি, যন্ত্র বা জিনিসপত্র ব্যবহার করা হয়, সেগুলোই হচ্ছে কৃষি প্রযুক্তি। কৃষির যেমন বিভিন্ন শাখা আছে, তেমনি শাখাভিত্তিক প্রযুক্তিও উদ্ধাবন হচ্ছে। কতগুলো প্রযুক্তি আছে প্রাচীনকাল থেকেই ব্যবহ্নত হয়ে আসছে। আবার কতগুলো এসেছে নতুন।   </vt:lpstr>
      <vt:lpstr>কৃষি প্রযুক্তির ধারণাঃ </vt:lpstr>
      <vt:lpstr>      কৃষি প্রযুক্তি বনায়ন  </vt:lpstr>
      <vt:lpstr>কৃষি প্রযুক্তির প্রধান প্রধান বৈশিষ্ট্য হলোঃ </vt:lpstr>
      <vt:lpstr>কৃষি বিষয়ক প্রযুক্তির পরিচয় হলোঃ </vt:lpstr>
      <vt:lpstr>কৃষি প্রযুক্তির ব্যবহার </vt:lpstr>
      <vt:lpstr>মূল্যায়ন </vt:lpstr>
      <vt:lpstr>একক কাজ </vt:lpstr>
      <vt:lpstr> দলীয় কাজ </vt:lpstr>
      <vt:lpstr>বাড়ীর কাজ </vt:lpstr>
      <vt:lpstr>ধন্যবাদ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Abdur Rob</dc:creator>
  <cp:lastModifiedBy>Abdur Rob</cp:lastModifiedBy>
  <cp:revision>35</cp:revision>
  <dcterms:created xsi:type="dcterms:W3CDTF">2020-01-22T08:49:40Z</dcterms:created>
  <dcterms:modified xsi:type="dcterms:W3CDTF">2020-01-25T00:51:49Z</dcterms:modified>
</cp:coreProperties>
</file>