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6" r:id="rId5"/>
    <p:sldMasterId id="2147483738" r:id="rId6"/>
    <p:sldMasterId id="2147483756" r:id="rId7"/>
  </p:sldMasterIdLst>
  <p:sldIdLst>
    <p:sldId id="256" r:id="rId8"/>
    <p:sldId id="257" r:id="rId9"/>
    <p:sldId id="268" r:id="rId10"/>
    <p:sldId id="270" r:id="rId11"/>
    <p:sldId id="269" r:id="rId12"/>
    <p:sldId id="258" r:id="rId13"/>
    <p:sldId id="267" r:id="rId14"/>
    <p:sldId id="259" r:id="rId15"/>
    <p:sldId id="260" r:id="rId16"/>
    <p:sldId id="261" r:id="rId17"/>
    <p:sldId id="262" r:id="rId18"/>
    <p:sldId id="263" r:id="rId19"/>
    <p:sldId id="264" r:id="rId20"/>
    <p:sldId id="26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snapToGrid="0">
      <p:cViewPr varScale="1">
        <p:scale>
          <a:sx n="66" d="100"/>
          <a:sy n="66"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2654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07052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49275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4948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7208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FC02242-BBFD-4662-88A5-9A8366251F8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36048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4815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730896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77598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9009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12532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5409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203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058914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FC02242-BBFD-4662-88A5-9A8366251F8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562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57388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80738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91134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840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4286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329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6883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3254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78278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11579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00232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57430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9240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645896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7287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24067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63895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46798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361319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08026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99364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FC02242-BBFD-4662-88A5-9A8366251F8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666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0134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27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020264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93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09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24874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71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637522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15269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34522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624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016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243701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353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561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718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37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119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886994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2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925284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66511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183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62251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61534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4279398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53818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31258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733938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41765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757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247828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6723660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36998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590054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1832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722395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756304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80869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735143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033981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312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42346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28299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519504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89459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867602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981412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6165514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952487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9DB59-7160-4E84-9824-6BDD55898AE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205108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98893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9DB59-7160-4E84-9824-6BDD55898AE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5437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702540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226274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9DB59-7160-4E84-9824-6BDD55898AE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28348332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419772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166309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2113688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1191414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8110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9DB59-7160-4E84-9824-6BDD55898AE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332206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3860693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9DB59-7160-4E84-9824-6BDD55898AE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02242-BBFD-4662-88A5-9A8366251F8D}" type="slidenum">
              <a:rPr lang="en-US" smtClean="0"/>
              <a:t>‹#›</a:t>
            </a:fld>
            <a:endParaRPr lang="en-US"/>
          </a:p>
        </p:txBody>
      </p:sp>
    </p:spTree>
    <p:extLst>
      <p:ext uri="{BB962C8B-B14F-4D97-AF65-F5344CB8AC3E}">
        <p14:creationId xmlns:p14="http://schemas.microsoft.com/office/powerpoint/2010/main" val="42595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10.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87763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FC02242-BBFD-4662-88A5-9A8366251F8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8920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5167498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025938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C02242-BBFD-4662-88A5-9A8366251F8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40184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1628784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99DB59-7160-4E84-9824-6BDD55898AE2}" type="datetimeFigureOut">
              <a:rPr lang="en-US" smtClean="0"/>
              <a:t>25-Jan-20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C02242-BBFD-4662-88A5-9A8366251F8D}" type="slidenum">
              <a:rPr lang="en-US" smtClean="0"/>
              <a:t>‹#›</a:t>
            </a:fld>
            <a:endParaRPr lang="en-US"/>
          </a:p>
        </p:txBody>
      </p:sp>
    </p:spTree>
    <p:extLst>
      <p:ext uri="{BB962C8B-B14F-4D97-AF65-F5344CB8AC3E}">
        <p14:creationId xmlns:p14="http://schemas.microsoft.com/office/powerpoint/2010/main" val="395729243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58" y="-534236"/>
            <a:ext cx="12859658" cy="7606878"/>
          </a:xfrm>
          <a:prstGeom prst="rect">
            <a:avLst/>
          </a:prstGeom>
        </p:spPr>
      </p:pic>
      <p:sp>
        <p:nvSpPr>
          <p:cNvPr id="2" name="Title 1"/>
          <p:cNvSpPr>
            <a:spLocks noGrp="1"/>
          </p:cNvSpPr>
          <p:nvPr>
            <p:ph type="ctrTitle"/>
          </p:nvPr>
        </p:nvSpPr>
        <p:spPr>
          <a:xfrm>
            <a:off x="2532743" y="242494"/>
            <a:ext cx="6400800" cy="1619376"/>
          </a:xfrm>
        </p:spPr>
        <p:txBody>
          <a:bodyPr>
            <a:prstTxWarp prst="textChevronInverted">
              <a:avLst/>
            </a:prstTxWarp>
            <a:normAutofit/>
          </a:bodyPr>
          <a:lstStyle/>
          <a:p>
            <a:r>
              <a:rPr lang="en-US" dirty="0" err="1" smtClean="0">
                <a:solidFill>
                  <a:srgbClr val="002060"/>
                </a:solidFill>
                <a:latin typeface="NikoshBAN" panose="02000000000000000000" pitchFamily="2" charset="0"/>
                <a:cs typeface="NikoshBAN" panose="02000000000000000000" pitchFamily="2" charset="0"/>
              </a:rPr>
              <a:t>শুভ</a:t>
            </a:r>
            <a:r>
              <a:rPr lang="en-US" dirty="0" smtClean="0">
                <a:solidFill>
                  <a:srgbClr val="002060"/>
                </a:solidFill>
                <a:latin typeface="NikoshBAN" panose="02000000000000000000" pitchFamily="2" charset="0"/>
                <a:cs typeface="NikoshBAN" panose="02000000000000000000" pitchFamily="2" charset="0"/>
              </a:rPr>
              <a:t> </a:t>
            </a:r>
            <a:r>
              <a:rPr lang="en-US" dirty="0" err="1" smtClean="0">
                <a:solidFill>
                  <a:srgbClr val="002060"/>
                </a:solidFill>
                <a:latin typeface="NikoshBAN" panose="02000000000000000000" pitchFamily="2" charset="0"/>
                <a:cs typeface="NikoshBAN" panose="02000000000000000000" pitchFamily="2" charset="0"/>
              </a:rPr>
              <a:t>সকাল</a:t>
            </a:r>
            <a:r>
              <a:rPr lang="bn-IN" dirty="0" smtClean="0">
                <a:solidFill>
                  <a:srgbClr val="002060"/>
                </a:solidFill>
                <a:latin typeface="NikoshBAN" panose="02000000000000000000" pitchFamily="2" charset="0"/>
                <a:cs typeface="NikoshBAN" panose="02000000000000000000" pitchFamily="2" charset="0"/>
              </a:rPr>
              <a:t> </a:t>
            </a:r>
            <a:endParaRPr lang="en-US"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95" y="2170510"/>
            <a:ext cx="4461894" cy="4230290"/>
          </a:xfrm>
          <a:prstGeom prst="rect">
            <a:avLst/>
          </a:prstGeom>
          <a:ln w="5715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396"/>
            <a:ext cx="1922518" cy="1922518"/>
          </a:xfrm>
          <a:prstGeom prst="rect">
            <a:avLst/>
          </a:prstGeom>
          <a:ln w="5715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22396"/>
            <a:ext cx="1922518" cy="1922518"/>
          </a:xfrm>
          <a:prstGeom prst="rect">
            <a:avLst/>
          </a:prstGeom>
          <a:ln w="57150">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4853159"/>
            <a:ext cx="1922518" cy="1922518"/>
          </a:xfrm>
          <a:prstGeom prst="rect">
            <a:avLst/>
          </a:prstGeom>
          <a:ln w="57150">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957878"/>
            <a:ext cx="1922518" cy="1922518"/>
          </a:xfrm>
          <a:prstGeom prst="rect">
            <a:avLst/>
          </a:prstGeom>
          <a:ln w="57150">
            <a:solidFill>
              <a:schemeClr val="tx1"/>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82" y="1967310"/>
            <a:ext cx="1922518" cy="2803525"/>
          </a:xfrm>
          <a:prstGeom prst="rect">
            <a:avLst/>
          </a:prstGeom>
          <a:ln w="57150">
            <a:solidFill>
              <a:schemeClr val="tx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67310"/>
            <a:ext cx="1922518" cy="2968171"/>
          </a:xfrm>
          <a:prstGeom prst="rect">
            <a:avLst/>
          </a:prstGeom>
          <a:ln w="57150">
            <a:solidFill>
              <a:schemeClr val="tx1"/>
            </a:solidFill>
          </a:ln>
        </p:spPr>
      </p:pic>
    </p:spTree>
    <p:extLst>
      <p:ext uri="{BB962C8B-B14F-4D97-AF65-F5344CB8AC3E}">
        <p14:creationId xmlns:p14="http://schemas.microsoft.com/office/powerpoint/2010/main" val="224150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56" y="1306286"/>
            <a:ext cx="9626601" cy="4470400"/>
          </a:xfrm>
        </p:spPr>
        <p:txBody>
          <a:bodyPr>
            <a:normAutofit fontScale="90000"/>
          </a:bodyPr>
          <a:lstStyle/>
          <a:p>
            <a:r>
              <a:rPr lang="bn-IN" dirty="0" smtClean="0">
                <a:latin typeface="NikoshBAN" panose="02000000000000000000" pitchFamily="2" charset="0"/>
                <a:cs typeface="NikoshBAN" panose="02000000000000000000" pitchFamily="2" charset="0"/>
              </a:rPr>
              <a:t>মানুষের চাহিদা হলো অল্প জমি থেকে বেশি  উৎপাদন পাওয়া তাহা একটি বড় চ্যালেঞ্জ । তাই চ্যালেঞ্জ জয়ের জন্য সঠিক যন্ত্রপাতির সঠিক ব্যবহার দরকার। কৃষি কাজ ভেদে এবং ফসল ভেদে যন্ত্রপাতির ব্যবহার ও ভিন্ন ভিন্ন।  যেসব যন্ত্র দ্বারা জমি চাষ,বীজ বপন, আগাছা দমন,পোকামাকড় দমন,পানিসেচ দেওয়া,ফসল তোলা,মাড়াই-ঝাড়াই করা হয় সেগুলোই কৃষি যন্ত্রপাতি।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203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572" y="539296"/>
            <a:ext cx="4474028" cy="1325563"/>
          </a:xfrm>
          <a:solidFill>
            <a:srgbClr val="FFC000"/>
          </a:solidFill>
        </p:spPr>
        <p:txBody>
          <a:bodyPr/>
          <a:lstStyle/>
          <a:p>
            <a:r>
              <a:rPr lang="bn-IN" dirty="0" smtClean="0">
                <a:solidFill>
                  <a:srgbClr val="002060"/>
                </a:solidFill>
                <a:latin typeface="NikoshBAN" panose="02000000000000000000" pitchFamily="2" charset="0"/>
                <a:cs typeface="NikoshBAN" panose="02000000000000000000" pitchFamily="2" charset="0"/>
              </a:rPr>
              <a:t>কৃষি যন্ত্রপাতির প্রকার</a:t>
            </a:r>
            <a:endParaRPr lang="en-US" dirty="0">
              <a:solidFill>
                <a:srgbClr val="00206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15572" y="1864859"/>
            <a:ext cx="9423399" cy="3316740"/>
          </a:xfrm>
        </p:spPr>
        <p:txBody>
          <a:bodyPr>
            <a:noAutofit/>
          </a:bodyPr>
          <a:lstStyle/>
          <a:p>
            <a:pPr marL="0" indent="0">
              <a:buNone/>
            </a:pPr>
            <a:r>
              <a:rPr lang="bn-IN" sz="3600" dirty="0" smtClean="0">
                <a:solidFill>
                  <a:srgbClr val="FF0000"/>
                </a:solidFill>
                <a:latin typeface="NikoshBAN" panose="02000000000000000000" pitchFamily="2" charset="0"/>
                <a:cs typeface="NikoshBAN" panose="02000000000000000000" pitchFamily="2" charset="0"/>
              </a:rPr>
              <a:t>কৃষি যন্ত্রপাতি দু’ ধরনের হয়ে থাকেঃ- </a:t>
            </a:r>
          </a:p>
          <a:p>
            <a:pPr marL="0" indent="0">
              <a:buNone/>
            </a:pPr>
            <a:r>
              <a:rPr lang="bn-IN" sz="3600" dirty="0" smtClean="0">
                <a:solidFill>
                  <a:srgbClr val="FF0000"/>
                </a:solidFill>
                <a:latin typeface="NikoshBAN" panose="02000000000000000000" pitchFamily="2" charset="0"/>
                <a:cs typeface="NikoshBAN" panose="02000000000000000000" pitchFamily="2" charset="0"/>
              </a:rPr>
              <a:t>ক . হস্ত চালিত।   খ.  শক্তি চালিত।   </a:t>
            </a:r>
          </a:p>
          <a:p>
            <a:pPr marL="0" indent="0">
              <a:buNone/>
            </a:pPr>
            <a:r>
              <a:rPr lang="bn-IN" sz="3600" dirty="0" smtClean="0">
                <a:latin typeface="NikoshBAN" panose="02000000000000000000" pitchFamily="2" charset="0"/>
                <a:cs typeface="NikoshBAN" panose="02000000000000000000" pitchFamily="2" charset="0"/>
              </a:rPr>
              <a:t>ক . হস্ত চালিতঃ যেমন,বারি লাজ্ঞল,মোল্ড বোর্ড লাজ্ঞল,বারি বীজ বপন যন্ত্র ,ন্যাপস্যাক স্প্রেয়ার ,প্যাডেল থ্রেসার ইত্যাদি। </a:t>
            </a:r>
          </a:p>
          <a:p>
            <a:pPr marL="0" indent="0">
              <a:buNone/>
            </a:pPr>
            <a:r>
              <a:rPr lang="bn-IN" sz="3600" dirty="0" smtClean="0">
                <a:latin typeface="NikoshBAN" panose="02000000000000000000" pitchFamily="2" charset="0"/>
                <a:cs typeface="NikoshBAN" panose="02000000000000000000" pitchFamily="2" charset="0"/>
              </a:rPr>
              <a:t>খ. শক্তি চালিতঃ যেমন,পাওয়ার টিলার,বারি শস্য ঝাড়াই যন্ত্র, বারি শস্য মাড়াই যন্ত্র, সেন্ট্রিপিউগাল পাম্প, ইত্যাদি।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125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226" y="1501549"/>
            <a:ext cx="5475516" cy="922338"/>
          </a:xfrm>
          <a:solidFill>
            <a:srgbClr val="FF0000"/>
          </a:solidFill>
        </p:spPr>
        <p:txBody>
          <a:bodyPr/>
          <a:lstStyle/>
          <a:p>
            <a:r>
              <a:rPr lang="bn-IN" dirty="0" smtClean="0">
                <a:latin typeface="NikoshBAN" panose="02000000000000000000" pitchFamily="2" charset="0"/>
                <a:cs typeface="NikoshBAN" panose="02000000000000000000" pitchFamily="2" charset="0"/>
              </a:rPr>
              <a:t>মূল্যায়ন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899226" y="3175455"/>
            <a:ext cx="5475516" cy="2122261"/>
          </a:xfrm>
          <a:solidFill>
            <a:srgbClr val="00B0F0"/>
          </a:solidFill>
        </p:spPr>
        <p:txBody>
          <a:bodyPr>
            <a:normAutofit/>
          </a:bodyPr>
          <a:lstStyle/>
          <a:p>
            <a:r>
              <a:rPr lang="bn-IN" sz="4000" dirty="0" smtClean="0">
                <a:latin typeface="NikoshBAN" panose="02000000000000000000" pitchFamily="2" charset="0"/>
                <a:cs typeface="NikoshBAN" panose="02000000000000000000" pitchFamily="2" charset="0"/>
              </a:rPr>
              <a:t>কৃষি যন্ত্রপাতি কয় ধরনের হয়?</a:t>
            </a:r>
          </a:p>
          <a:p>
            <a:pPr marL="0" indent="0">
              <a:buNone/>
            </a:pPr>
            <a:r>
              <a:rPr lang="bn-IN" sz="4000" dirty="0" smtClean="0">
                <a:latin typeface="NikoshBAN" panose="02000000000000000000" pitchFamily="2" charset="0"/>
                <a:cs typeface="NikoshBAN" panose="02000000000000000000" pitchFamily="2" charset="0"/>
              </a:rPr>
              <a:t>ক) ২ খ) ৩ গ) ৪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272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bn-IN" dirty="0" smtClean="0">
                <a:latin typeface="NikoshBAN" panose="02000000000000000000" pitchFamily="2" charset="0"/>
                <a:cs typeface="NikoshBAN" panose="02000000000000000000" pitchFamily="2" charset="0"/>
              </a:rPr>
              <a:t>একক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95401" y="2786743"/>
            <a:ext cx="9601196" cy="2075543"/>
          </a:xfrm>
          <a:solidFill>
            <a:srgbClr val="FF0000"/>
          </a:solidFill>
        </p:spPr>
        <p:txBody>
          <a:bodyPr>
            <a:normAutofit/>
          </a:bodyPr>
          <a:lstStyle/>
          <a:p>
            <a:pPr marL="0" indent="0" algn="ctr">
              <a:buNone/>
            </a:pPr>
            <a:endParaRPr lang="bn-IN" sz="3200" dirty="0" smtClean="0">
              <a:latin typeface="NikoshBAN" panose="02000000000000000000" pitchFamily="2" charset="0"/>
              <a:cs typeface="NikoshBAN" panose="02000000000000000000" pitchFamily="2" charset="0"/>
            </a:endParaRPr>
          </a:p>
          <a:p>
            <a:pPr marL="0" indent="0" algn="ctr">
              <a:buNone/>
            </a:pPr>
            <a:r>
              <a:rPr lang="bn-IN" sz="4000" dirty="0" smtClean="0">
                <a:solidFill>
                  <a:schemeClr val="bg1"/>
                </a:solidFill>
                <a:latin typeface="NikoshBAN" panose="02000000000000000000" pitchFamily="2" charset="0"/>
                <a:cs typeface="NikoshBAN" panose="02000000000000000000" pitchFamily="2" charset="0"/>
              </a:rPr>
              <a:t>কয়েকটি আধুনিক  কৃষিযন্ত্রের নাম লিখ?</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52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7"/>
            <a:ext cx="12375696" cy="6972223"/>
          </a:xfrm>
          <a:prstGeom prst="rect">
            <a:avLst/>
          </a:prstGeom>
        </p:spPr>
      </p:pic>
      <p:sp>
        <p:nvSpPr>
          <p:cNvPr id="2" name="Title 1"/>
          <p:cNvSpPr>
            <a:spLocks noGrp="1"/>
          </p:cNvSpPr>
          <p:nvPr>
            <p:ph type="title"/>
          </p:nvPr>
        </p:nvSpPr>
        <p:spPr>
          <a:xfrm>
            <a:off x="2249714" y="1238551"/>
            <a:ext cx="8254997" cy="1303867"/>
          </a:xfrm>
          <a:solidFill>
            <a:srgbClr val="00B050"/>
          </a:solidFill>
        </p:spPr>
        <p:txBody>
          <a:bodyPr/>
          <a:lstStyle/>
          <a:p>
            <a:r>
              <a:rPr lang="bn-IN" dirty="0" smtClean="0">
                <a:latin typeface="NikoshBAN" panose="02000000000000000000" pitchFamily="2" charset="0"/>
                <a:cs typeface="NikoshBAN" panose="02000000000000000000" pitchFamily="2" charset="0"/>
              </a:rPr>
              <a:t>			বাড়ীর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249714" y="2542418"/>
            <a:ext cx="8254997" cy="3234268"/>
          </a:xfrm>
          <a:solidFill>
            <a:srgbClr val="0070C0"/>
          </a:solidFill>
        </p:spPr>
        <p:txBody>
          <a:bodyPr>
            <a:normAutofit/>
          </a:bodyPr>
          <a:lstStyle/>
          <a:p>
            <a:endParaRPr lang="bn-IN" sz="3200" dirty="0" smtClean="0">
              <a:latin typeface="NikoshBAN" panose="02000000000000000000" pitchFamily="2" charset="0"/>
              <a:cs typeface="NikoshBAN" panose="02000000000000000000" pitchFamily="2" charset="0"/>
            </a:endParaRPr>
          </a:p>
          <a:p>
            <a:endParaRPr lang="bn-IN" sz="3200" dirty="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কৃষি যন্ত্রপাতির ব্যবহারের একটি সংক্ষিপ্ত তালিকা তৈরী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927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435427"/>
            <a:ext cx="9608458" cy="6212115"/>
          </a:xfrm>
        </p:spPr>
        <p:txBody>
          <a:bodyPr>
            <a:prstTxWarp prst="textPlain">
              <a:avLst>
                <a:gd name="adj" fmla="val 50786"/>
              </a:avLst>
            </a:prstTxWarp>
            <a:normAutofit/>
          </a:bodyPr>
          <a:lstStyle/>
          <a:p>
            <a:r>
              <a:rPr lang="bn-IN"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 </a:t>
            </a:r>
            <a:endParaRPr lang="en-US"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536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146526" y="446034"/>
            <a:ext cx="2378355" cy="1520592"/>
          </a:xfrm>
          <a:prstGeom prst="rect">
            <a:avLst/>
          </a:prstGeom>
        </p:spPr>
      </p:pic>
      <p:sp>
        <p:nvSpPr>
          <p:cNvPr id="4" name="TextBox 3"/>
          <p:cNvSpPr txBox="1"/>
          <p:nvPr/>
        </p:nvSpPr>
        <p:spPr>
          <a:xfrm>
            <a:off x="1001487" y="1011311"/>
            <a:ext cx="3301152" cy="707886"/>
          </a:xfrm>
          <a:prstGeom prst="rect">
            <a:avLst/>
          </a:prstGeom>
          <a:solidFill>
            <a:srgbClr val="FFC000"/>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5" name="Title 3"/>
          <p:cNvSpPr txBox="1">
            <a:spLocks/>
          </p:cNvSpPr>
          <p:nvPr/>
        </p:nvSpPr>
        <p:spPr>
          <a:xfrm>
            <a:off x="811107" y="2552481"/>
            <a:ext cx="5401007" cy="3510705"/>
          </a:xfrm>
          <a:prstGeom prst="rect">
            <a:avLst/>
          </a:prstGeom>
          <a:solidFill>
            <a:schemeClr val="tx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bn-IN" sz="3600" b="1" dirty="0" smtClean="0">
                <a:solidFill>
                  <a:schemeClr val="bg1">
                    <a:lumMod val="85000"/>
                    <a:lumOff val="15000"/>
                  </a:schemeClr>
                </a:solidFill>
                <a:latin typeface="Times New Roman" panose="02020603050405020304" pitchFamily="18" charset="0"/>
                <a:cs typeface="NikoshBAN" panose="02000000000000000000" pitchFamily="2" charset="0"/>
              </a:rPr>
              <a:t>মাওলানা মোঃ আব্দুর রব</a:t>
            </a:r>
          </a:p>
          <a:p>
            <a:pPr marL="0" indent="0" algn="ctr">
              <a:lnSpc>
                <a:spcPct val="100000"/>
              </a:lnSpc>
              <a:spcBef>
                <a:spcPts val="0"/>
              </a:spcBef>
              <a:buFont typeface="Arial" panose="020B0604020202020204" pitchFamily="34" charset="0"/>
              <a:buNone/>
            </a:pP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    </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 এম.এম,এম.এ,বি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 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এড,এম</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 )</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 প্রভাষক (আরবী)</a:t>
            </a:r>
          </a:p>
          <a:p>
            <a:pPr marL="0" indent="0" algn="ctr">
              <a:lnSpc>
                <a:spcPct val="100000"/>
              </a:lnSpc>
              <a:spcBef>
                <a:spcPts val="600"/>
              </a:spcBef>
              <a:buFont typeface="Arial" panose="020B0604020202020204" pitchFamily="34" charset="0"/>
              <a:buNone/>
            </a:pPr>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bn-IN" dirty="0" smtClean="0">
                <a:solidFill>
                  <a:schemeClr val="bg1">
                    <a:lumMod val="85000"/>
                    <a:lumOff val="15000"/>
                  </a:schemeClr>
                </a:solidFill>
                <a:latin typeface="Times New Roman" panose="02020603050405020304" pitchFamily="18" charset="0"/>
                <a:cs typeface="NikoshBAN" panose="02000000000000000000" pitchFamily="2" charset="0"/>
              </a:rPr>
              <a:t>বুরাইয়া কামিল (এম,এ) মাদরাসা</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ছাতক,সুনামগঞ্জ</a:t>
            </a: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a:t>
            </a:r>
          </a:p>
          <a:p>
            <a:pPr marL="0" indent="0" algn="ctr">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মোবাইলঃ </a:t>
            </a:r>
            <a:r>
              <a:rPr lang="bn-IN" sz="2400" b="1" dirty="0" smtClean="0">
                <a:solidFill>
                  <a:schemeClr val="bg1">
                    <a:lumMod val="85000"/>
                    <a:lumOff val="15000"/>
                  </a:schemeClr>
                </a:solidFill>
                <a:latin typeface="Times New Roman" panose="02020603050405020304" pitchFamily="18" charset="0"/>
                <a:cs typeface="NikoshBAN" panose="02000000000000000000" pitchFamily="2" charset="0"/>
              </a:rPr>
              <a:t>০১৭১৫-২৭৮৫৫৬</a:t>
            </a:r>
            <a: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email:abdurrob1985@gmail.com</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a:t>
            </a:r>
            <a:endParaRPr lang="bn-IN" dirty="0" smtClean="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6" name="Text Placeholder 4"/>
          <p:cNvSpPr txBox="1">
            <a:spLocks/>
          </p:cNvSpPr>
          <p:nvPr/>
        </p:nvSpPr>
        <p:spPr>
          <a:xfrm>
            <a:off x="8704474" y="973847"/>
            <a:ext cx="2705670" cy="631160"/>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4000" dirty="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7" name="Content Placeholder 5"/>
          <p:cNvSpPr txBox="1">
            <a:spLocks/>
          </p:cNvSpPr>
          <p:nvPr/>
        </p:nvSpPr>
        <p:spPr>
          <a:xfrm>
            <a:off x="8186058" y="2312849"/>
            <a:ext cx="3875314" cy="3590680"/>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বিষয়ঃ কৃষি শিক্ষা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শ্রেণিঃ দাখিল </a:t>
            </a:r>
            <a:r>
              <a:rPr lang="en-US" sz="3200" dirty="0" err="1" smtClean="0">
                <a:solidFill>
                  <a:srgbClr val="002060"/>
                </a:solidFill>
                <a:latin typeface="NikoshBAN" panose="02000000000000000000" pitchFamily="2" charset="0"/>
                <a:cs typeface="NikoshBAN" panose="02000000000000000000" pitchFamily="2" charset="0"/>
              </a:rPr>
              <a:t>ষষ্ট</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lgn="ctr">
              <a:buNone/>
            </a:pPr>
            <a:r>
              <a:rPr lang="bn-IN" sz="3200" dirty="0" smtClean="0">
                <a:solidFill>
                  <a:srgbClr val="002060"/>
                </a:solidFill>
                <a:latin typeface="NikoshBAN" panose="02000000000000000000" pitchFamily="2" charset="0"/>
                <a:cs typeface="NikoshBAN" panose="02000000000000000000" pitchFamily="2" charset="0"/>
              </a:rPr>
              <a:t>   2য় অধ্যায়ঃ </a:t>
            </a:r>
            <a:r>
              <a:rPr lang="en-US" sz="3200" dirty="0" err="1" smtClean="0">
                <a:solidFill>
                  <a:srgbClr val="002060"/>
                </a:solidFill>
                <a:latin typeface="NikoshBAN" panose="02000000000000000000" pitchFamily="2" charset="0"/>
                <a:cs typeface="NikoshBAN" panose="02000000000000000000" pitchFamily="2" charset="0"/>
              </a:rPr>
              <a:t>কৃষি</a:t>
            </a:r>
            <a:r>
              <a:rPr lang="bn-IN" sz="3200" dirty="0" smtClean="0">
                <a:solidFill>
                  <a:srgbClr val="002060"/>
                </a:solidFill>
                <a:latin typeface="NikoshBAN" panose="02000000000000000000" pitchFamily="2" charset="0"/>
                <a:cs typeface="NikoshBAN" panose="02000000000000000000" pitchFamily="2" charset="0"/>
              </a:rPr>
              <a:t> যন্ত্রপাতির     ধারণা ও ব্যবহার  ।</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smtClean="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r>
              <a:rPr lang="bn-IN" sz="3200" dirty="0" smtClean="0">
                <a:solidFill>
                  <a:srgbClr val="002060"/>
                </a:solidFill>
                <a:latin typeface="NikoshBAN" panose="02000000000000000000" pitchFamily="2" charset="0"/>
                <a:cs typeface="NikoshBAN" panose="02000000000000000000" pitchFamily="2" charset="0"/>
              </a:rPr>
              <a:t>।</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21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1000"/>
                                        <p:tgtEl>
                                          <p:spTgt spid="7">
                                            <p:bg/>
                                          </p:spTgt>
                                        </p:tgtEl>
                                      </p:cBhvr>
                                    </p:animEffect>
                                    <p:anim calcmode="lin" valueType="num">
                                      <p:cBhvr>
                                        <p:cTn id="18" dur="1000" fill="hold"/>
                                        <p:tgtEl>
                                          <p:spTgt spid="7">
                                            <p:bg/>
                                          </p:spTgt>
                                        </p:tgtEl>
                                        <p:attrNameLst>
                                          <p:attrName>ppt_x</p:attrName>
                                        </p:attrNameLst>
                                      </p:cBhvr>
                                      <p:tavLst>
                                        <p:tav tm="0">
                                          <p:val>
                                            <p:strVal val="#ppt_x"/>
                                          </p:val>
                                        </p:tav>
                                        <p:tav tm="100000">
                                          <p:val>
                                            <p:strVal val="#ppt_x"/>
                                          </p:val>
                                        </p:tav>
                                      </p:tavLst>
                                    </p:anim>
                                    <p:anim calcmode="lin" valueType="num">
                                      <p:cBhvr>
                                        <p:cTn id="1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1000"/>
                                        <p:tgtEl>
                                          <p:spTgt spid="7">
                                            <p:txEl>
                                              <p:pRg st="2" end="2"/>
                                            </p:txEl>
                                          </p:spTgt>
                                        </p:tgtEl>
                                      </p:cBhvr>
                                    </p:animEffect>
                                    <p:anim calcmode="lin" valueType="num">
                                      <p:cBhvr>
                                        <p:cTn id="3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1000"/>
                                        <p:tgtEl>
                                          <p:spTgt spid="7">
                                            <p:txEl>
                                              <p:pRg st="3" end="3"/>
                                            </p:txEl>
                                          </p:spTgt>
                                        </p:tgtEl>
                                      </p:cBhvr>
                                    </p:animEffect>
                                    <p:anim calcmode="lin" valueType="num">
                                      <p:cBhvr>
                                        <p:cTn id="4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769" y="642256"/>
            <a:ext cx="2692400" cy="838200"/>
          </a:xfrm>
          <a:solidFill>
            <a:schemeClr val="accent2">
              <a:lumMod val="75000"/>
            </a:schemeClr>
          </a:solidFill>
        </p:spPr>
        <p:txBody>
          <a:bodyPr/>
          <a:lstStyle/>
          <a:p>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ঘোষণা</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764970" y="4767943"/>
            <a:ext cx="6858000" cy="791028"/>
          </a:xfrm>
          <a:solidFill>
            <a:schemeClr val="accent2">
              <a:lumMod val="75000"/>
            </a:schemeClr>
          </a:solidFill>
        </p:spPr>
        <p:txBody>
          <a:bodyPr>
            <a:noAutofit/>
          </a:bodyPr>
          <a:lstStyle/>
          <a:p>
            <a:pPr marL="0" indent="0">
              <a:buNone/>
            </a:pPr>
            <a:r>
              <a:rPr lang="en-US" sz="4400" dirty="0" err="1" smtClean="0">
                <a:latin typeface="NikoshBAN" panose="02000000000000000000" pitchFamily="2" charset="0"/>
                <a:cs typeface="NikoshBAN" panose="02000000000000000000" pitchFamily="2" charset="0"/>
              </a:rPr>
              <a:t>কৃষি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যন্ত্রপাতির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ব্যবহার</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ধারণা</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4" name="Content Placeholder 2"/>
          <p:cNvSpPr txBox="1">
            <a:spLocks/>
          </p:cNvSpPr>
          <p:nvPr/>
        </p:nvSpPr>
        <p:spPr>
          <a:xfrm>
            <a:off x="3265713" y="2790371"/>
            <a:ext cx="5856513" cy="910772"/>
          </a:xfrm>
          <a:prstGeom prst="rect">
            <a:avLst/>
          </a:prstGeom>
          <a:solidFill>
            <a:schemeClr val="accent2">
              <a:lumMod val="75000"/>
            </a:schemeClr>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4400" dirty="0" err="1" smtClean="0">
                <a:latin typeface="NikoshBAN" panose="02000000000000000000" pitchFamily="2" charset="0"/>
                <a:cs typeface="NikoshBAN" panose="02000000000000000000" pitchFamily="2" charset="0"/>
              </a:rPr>
              <a:t>আজকের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পাঠে</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5" name="Down Arrow 4"/>
          <p:cNvSpPr/>
          <p:nvPr/>
        </p:nvSpPr>
        <p:spPr>
          <a:xfrm>
            <a:off x="5602514" y="1723571"/>
            <a:ext cx="736598" cy="772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22470" y="3848100"/>
            <a:ext cx="736598" cy="772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07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8574" y="0"/>
            <a:ext cx="6377480" cy="28593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6" y="58055"/>
            <a:ext cx="4781324" cy="27922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12" y="3033486"/>
            <a:ext cx="4819745" cy="36649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8575" y="3033486"/>
            <a:ext cx="6046826" cy="3924341"/>
          </a:xfrm>
          <a:prstGeom prst="rect">
            <a:avLst/>
          </a:prstGeom>
        </p:spPr>
      </p:pic>
    </p:spTree>
    <p:extLst>
      <p:ext uri="{BB962C8B-B14F-4D97-AF65-F5344CB8AC3E}">
        <p14:creationId xmlns:p14="http://schemas.microsoft.com/office/powerpoint/2010/main" val="35244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44114" y="551543"/>
            <a:ext cx="2923559" cy="1045028"/>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5" name="Title 1"/>
          <p:cNvSpPr txBox="1">
            <a:spLocks/>
          </p:cNvSpPr>
          <p:nvPr/>
        </p:nvSpPr>
        <p:spPr bwMode="gray">
          <a:xfrm>
            <a:off x="1857828" y="1756531"/>
            <a:ext cx="6981372" cy="10147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পাঠ শেষে</a:t>
            </a:r>
            <a:r>
              <a:rPr lang="en-US" sz="4400" dirty="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আমরা</a:t>
            </a:r>
            <a:r>
              <a:rPr lang="bn-IN" sz="4400" dirty="0" smtClean="0">
                <a:solidFill>
                  <a:srgbClr val="FF0000"/>
                </a:solidFill>
                <a:latin typeface="NikoshBAN" panose="02000000000000000000" pitchFamily="2" charset="0"/>
                <a:cs typeface="NikoshBAN" panose="02000000000000000000" pitchFamily="2" charset="0"/>
              </a:rPr>
              <a:t> </a:t>
            </a:r>
            <a:r>
              <a:rPr lang="bn-IN" sz="4400" dirty="0">
                <a:solidFill>
                  <a:srgbClr val="FF0000"/>
                </a:solidFill>
                <a:latin typeface="NikoshBAN" panose="02000000000000000000" pitchFamily="2" charset="0"/>
                <a:cs typeface="NikoshBAN" panose="02000000000000000000" pitchFamily="2" charset="0"/>
              </a:rPr>
              <a:t>বলতে </a:t>
            </a:r>
            <a:r>
              <a:rPr lang="bn-IN" sz="4400" dirty="0" smtClean="0">
                <a:solidFill>
                  <a:srgbClr val="FF0000"/>
                </a:solidFill>
                <a:latin typeface="NikoshBAN" panose="02000000000000000000" pitchFamily="2" charset="0"/>
                <a:cs typeface="NikoshBAN" panose="02000000000000000000" pitchFamily="2" charset="0"/>
              </a:rPr>
              <a:t>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6" name="Title 1"/>
          <p:cNvSpPr txBox="1">
            <a:spLocks/>
          </p:cNvSpPr>
          <p:nvPr/>
        </p:nvSpPr>
        <p:spPr bwMode="gray">
          <a:xfrm>
            <a:off x="2200107" y="2931279"/>
            <a:ext cx="7321264" cy="21614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যন্ত্রপাতির ব্যবহার।</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a:t>
            </a:r>
            <a:r>
              <a:rPr lang="bn-IN" sz="4000" dirty="0">
                <a:solidFill>
                  <a:srgbClr val="FF0000"/>
                </a:solidFill>
                <a:latin typeface="NikoshBAN" panose="02000000000000000000" pitchFamily="2" charset="0"/>
                <a:cs typeface="NikoshBAN" panose="02000000000000000000" pitchFamily="2" charset="0"/>
              </a:rPr>
              <a:t>যন্ত্রপাতির সুবিধা</a:t>
            </a:r>
            <a:r>
              <a:rPr lang="bn-IN" sz="4000" dirty="0" smtClean="0">
                <a:solidFill>
                  <a:srgbClr val="FF0000"/>
                </a:solidFill>
                <a:latin typeface="NikoshBAN" panose="02000000000000000000" pitchFamily="2" charset="0"/>
                <a:cs typeface="NikoshBAN" panose="02000000000000000000" pitchFamily="2" charset="0"/>
              </a:rPr>
              <a:t>।</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যন্ত্রের অবদান।</a:t>
            </a:r>
          </a:p>
        </p:txBody>
      </p:sp>
    </p:spTree>
    <p:extLst>
      <p:ext uri="{BB962C8B-B14F-4D97-AF65-F5344CB8AC3E}">
        <p14:creationId xmlns:p14="http://schemas.microsoft.com/office/powerpoint/2010/main" val="58732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3" y="976086"/>
            <a:ext cx="7653025" cy="707571"/>
          </a:xfrm>
          <a:solidFill>
            <a:srgbClr val="92D050"/>
          </a:solidFill>
        </p:spPr>
        <p:txBody>
          <a:bodyPr/>
          <a:lstStyle/>
          <a:p>
            <a:pPr algn="ctr"/>
            <a:r>
              <a:rPr lang="bn-IN" dirty="0" smtClean="0">
                <a:latin typeface="NikoshBAN" panose="02000000000000000000" pitchFamily="2" charset="0"/>
                <a:cs typeface="NikoshBAN" panose="02000000000000000000" pitchFamily="2" charset="0"/>
              </a:rPr>
              <a:t>কৃষি যন্ত্রের ব্যবহার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173" y="2285999"/>
            <a:ext cx="7653025" cy="4281557"/>
          </a:xfrm>
        </p:spPr>
      </p:pic>
    </p:spTree>
    <p:extLst>
      <p:ext uri="{BB962C8B-B14F-4D97-AF65-F5344CB8AC3E}">
        <p14:creationId xmlns:p14="http://schemas.microsoft.com/office/powerpoint/2010/main" val="302240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943" y="1611086"/>
            <a:ext cx="5728607" cy="4612277"/>
          </a:xfrm>
        </p:spPr>
      </p:pic>
      <p:sp>
        <p:nvSpPr>
          <p:cNvPr id="4" name="Title 1"/>
          <p:cNvSpPr>
            <a:spLocks noGrp="1"/>
          </p:cNvSpPr>
          <p:nvPr>
            <p:ph type="title"/>
          </p:nvPr>
        </p:nvSpPr>
        <p:spPr>
          <a:xfrm>
            <a:off x="2772228" y="609600"/>
            <a:ext cx="3715657" cy="769258"/>
          </a:xfrm>
          <a:solidFill>
            <a:srgbClr val="FFFF00"/>
          </a:solidFill>
        </p:spPr>
        <p:txBody>
          <a:bodyPr>
            <a:noAutofit/>
          </a:bodyPr>
          <a:lstStyle/>
          <a:p>
            <a:r>
              <a:rPr lang="bn-IN" sz="4800" dirty="0" smtClean="0">
                <a:latin typeface="NikoshBAN" panose="02000000000000000000" pitchFamily="2" charset="0"/>
                <a:cs typeface="NikoshBAN" panose="02000000000000000000" pitchFamily="2" charset="0"/>
              </a:rPr>
              <a:t>কৃষি যন্ত্রের ব্যবহার </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623" y="1611086"/>
            <a:ext cx="5245366" cy="4612277"/>
          </a:xfrm>
          <a:prstGeom prst="rect">
            <a:avLst/>
          </a:prstGeom>
        </p:spPr>
      </p:pic>
    </p:spTree>
    <p:extLst>
      <p:ext uri="{BB962C8B-B14F-4D97-AF65-F5344CB8AC3E}">
        <p14:creationId xmlns:p14="http://schemas.microsoft.com/office/powerpoint/2010/main" val="173585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0" y="365125"/>
            <a:ext cx="9960429" cy="1325563"/>
          </a:xfrm>
        </p:spPr>
        <p:txBody>
          <a:bodyPr/>
          <a:lstStyle/>
          <a:p>
            <a:r>
              <a:rPr lang="bn-IN" dirty="0" smtClean="0">
                <a:latin typeface="NikoshBAN" panose="02000000000000000000" pitchFamily="2" charset="0"/>
                <a:cs typeface="NikoshBAN" panose="02000000000000000000" pitchFamily="2" charset="0"/>
              </a:rPr>
              <a:t>কৃষি যন্ত্রের ধারণা</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211943" y="1850571"/>
            <a:ext cx="9601200" cy="3868057"/>
          </a:xfrm>
        </p:spPr>
        <p:txBody>
          <a:bodyPr>
            <a:noAutofit/>
          </a:bodyPr>
          <a:lstStyle/>
          <a:p>
            <a:pPr marL="0" indent="0">
              <a:buNone/>
            </a:pPr>
            <a:r>
              <a:rPr lang="bn-IN" sz="3600" dirty="0" smtClean="0">
                <a:latin typeface="NikoshBAN" panose="02000000000000000000" pitchFamily="2" charset="0"/>
                <a:cs typeface="NikoshBAN" panose="02000000000000000000" pitchFamily="2" charset="0"/>
              </a:rPr>
              <a:t>কৃষি কাজ একটি কারিগরি কাজ । কৃষি অধিকাংশ কাজই যন্ত্রে সাহায্যে করতে হয়। কৃষি কাজ একক কোন কাজ নয়। এটা একটা প্রক্রিয়া অনেক গুলো কাজের স্মাহার। একটা কাজের সারহে আরেকটা কাজের ধারাবাহিকতা আছে। যেমনঃ জমি চাষ কৃষি কাজের শুরু আর ফসল মাড়াই-ঝাড়াই করে গোলাজাতকরা কৃষি কাজের শেষ। যা সবই যন্ত্রপাতির উপর নির্ভর।কৃষি কাজের জন্য যেসকল যন্ত্র ব্যবহার করা হয়, তাই হচ্ছে কৃষি যন্ত্রপাতি।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536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757011"/>
            <a:ext cx="6810829" cy="1325563"/>
          </a:xfrm>
        </p:spPr>
        <p:txBody>
          <a:bodyPr/>
          <a:lstStyle/>
          <a:p>
            <a:r>
              <a:rPr lang="bn-IN" dirty="0" smtClean="0">
                <a:latin typeface="NikoshBAN" panose="02000000000000000000" pitchFamily="2" charset="0"/>
                <a:cs typeface="NikoshBAN" panose="02000000000000000000" pitchFamily="2" charset="0"/>
              </a:rPr>
              <a:t>কৃষি যন্ত্রপাতির </a:t>
            </a:r>
            <a:r>
              <a:rPr lang="en-US" dirty="0" err="1" smtClean="0">
                <a:latin typeface="NikoshBAN" panose="02000000000000000000" pitchFamily="2" charset="0"/>
                <a:cs typeface="NikoshBAN" panose="02000000000000000000" pitchFamily="2" charset="0"/>
              </a:rPr>
              <a:t>ভিডিও</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নেই</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523999" y="2783568"/>
            <a:ext cx="9060543" cy="874032"/>
          </a:xfrm>
          <a:solidFill>
            <a:srgbClr val="FF0000"/>
          </a:solidFill>
        </p:spPr>
        <p:txBody>
          <a:bodyPr/>
          <a:lstStyle/>
          <a:p>
            <a:r>
              <a:rPr lang="en-US" dirty="0"/>
              <a:t>https</a:t>
            </a:r>
            <a:r>
              <a:rPr lang="en-US" dirty="0" smtClean="0"/>
              <a:t>://www.youtube.com/watch?v=yveXABaptIU</a:t>
            </a:r>
            <a:endParaRPr lang="en-US" dirty="0"/>
          </a:p>
        </p:txBody>
      </p:sp>
    </p:spTree>
    <p:extLst>
      <p:ext uri="{BB962C8B-B14F-4D97-AF65-F5344CB8AC3E}">
        <p14:creationId xmlns:p14="http://schemas.microsoft.com/office/powerpoint/2010/main" val="1822411802"/>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112</TotalTime>
  <Words>332</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15</vt:i4>
      </vt:variant>
    </vt:vector>
  </HeadingPairs>
  <TitlesOfParts>
    <vt:vector size="33" baseType="lpstr">
      <vt:lpstr>Arial</vt:lpstr>
      <vt:lpstr>Calibri</vt:lpstr>
      <vt:lpstr>Calibri Light</vt:lpstr>
      <vt:lpstr>Corbel</vt:lpstr>
      <vt:lpstr>Franklin Gothic Book</vt:lpstr>
      <vt:lpstr>Garamond</vt:lpstr>
      <vt:lpstr>NikoshBAN</vt:lpstr>
      <vt:lpstr>Times New Roman</vt:lpstr>
      <vt:lpstr>Trebuchet MS</vt:lpstr>
      <vt:lpstr>Tw Cen MT</vt:lpstr>
      <vt:lpstr>Wingdings</vt:lpstr>
      <vt:lpstr>Office Theme</vt:lpstr>
      <vt:lpstr>Crop</vt:lpstr>
      <vt:lpstr>Depth</vt:lpstr>
      <vt:lpstr>Organic</vt:lpstr>
      <vt:lpstr>Retrospect</vt:lpstr>
      <vt:lpstr>1_Depth</vt:lpstr>
      <vt:lpstr>Circuit</vt:lpstr>
      <vt:lpstr>শুভ সকাল </vt:lpstr>
      <vt:lpstr>PowerPoint Presentation</vt:lpstr>
      <vt:lpstr>পাঠ ঘোষণা </vt:lpstr>
      <vt:lpstr>PowerPoint Presentation</vt:lpstr>
      <vt:lpstr>PowerPoint Presentation</vt:lpstr>
      <vt:lpstr>কৃষি যন্ত্রের ব্যবহার </vt:lpstr>
      <vt:lpstr>কৃষি যন্ত্রের ব্যবহার </vt:lpstr>
      <vt:lpstr>কৃষি যন্ত্রের ধারণা</vt:lpstr>
      <vt:lpstr>কৃষি যন্ত্রপাতির ভিডিও টি দেখে নেই  </vt:lpstr>
      <vt:lpstr>মানুষের চাহিদা হলো অল্প জমি থেকে বেশি  উৎপাদন পাওয়া তাহা একটি বড় চ্যালেঞ্জ । তাই চ্যালেঞ্জ জয়ের জন্য সঠিক যন্ত্রপাতির সঠিক ব্যবহার দরকার। কৃষি কাজ ভেদে এবং ফসল ভেদে যন্ত্রপাতির ব্যবহার ও ভিন্ন ভিন্ন।  যেসব যন্ত্র দ্বারা জমি চাষ,বীজ বপন, আগাছা দমন,পোকামাকড় দমন,পানিসেচ দেওয়া,ফসল তোলা,মাড়াই-ঝাড়াই করা হয় সেগুলোই কৃষি যন্ত্রপাতি।  </vt:lpstr>
      <vt:lpstr>কৃষি যন্ত্রপাতির প্রকার</vt:lpstr>
      <vt:lpstr>মূল্যায়ন </vt:lpstr>
      <vt:lpstr>একক কাজ </vt:lpstr>
      <vt:lpstr>   বাড়ীর কাজ </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 সকাল </dc:title>
  <dc:creator>Abdur Rob</dc:creator>
  <cp:lastModifiedBy>Abdur Rob</cp:lastModifiedBy>
  <cp:revision>33</cp:revision>
  <dcterms:created xsi:type="dcterms:W3CDTF">2020-01-24T01:18:54Z</dcterms:created>
  <dcterms:modified xsi:type="dcterms:W3CDTF">2020-01-25T01:14:30Z</dcterms:modified>
</cp:coreProperties>
</file>