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notesMasterIdLst>
    <p:notesMasterId r:id="rId19"/>
  </p:notesMasterIdLst>
  <p:sldIdLst>
    <p:sldId id="285" r:id="rId2"/>
    <p:sldId id="278" r:id="rId3"/>
    <p:sldId id="279" r:id="rId4"/>
    <p:sldId id="260" r:id="rId5"/>
    <p:sldId id="261" r:id="rId6"/>
    <p:sldId id="268" r:id="rId7"/>
    <p:sldId id="283" r:id="rId8"/>
    <p:sldId id="284" r:id="rId9"/>
    <p:sldId id="263" r:id="rId10"/>
    <p:sldId id="266" r:id="rId11"/>
    <p:sldId id="267" r:id="rId12"/>
    <p:sldId id="282" r:id="rId13"/>
    <p:sldId id="281" r:id="rId14"/>
    <p:sldId id="269" r:id="rId15"/>
    <p:sldId id="270" r:id="rId16"/>
    <p:sldId id="271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1102"/>
    <a:srgbClr val="879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AD5EBC-1E71-42CC-8A45-510417A5AB84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30EAF-9FF9-4F9B-BC9A-60445D6CCB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87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930EAF-9FF9-4F9B-BC9A-60445D6CCB2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2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3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0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493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112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66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95885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55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0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94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2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3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77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08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83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8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15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4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25-Jan-20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2855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  <p:sldLayoutId id="2147483795" r:id="rId13"/>
    <p:sldLayoutId id="2147483796" r:id="rId14"/>
    <p:sldLayoutId id="2147483797" r:id="rId15"/>
    <p:sldLayoutId id="2147483798" r:id="rId16"/>
    <p:sldLayoutId id="21474837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jpeg"/><Relationship Id="rId5" Type="http://schemas.microsoft.com/office/2007/relationships/hdphoto" Target="../media/hdphoto3.wdp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 rot="8608206" flipV="1">
            <a:off x="1371600" y="2403314"/>
            <a:ext cx="6400799" cy="1306396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9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77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ight Arrow 15"/>
          <p:cNvSpPr/>
          <p:nvPr/>
        </p:nvSpPr>
        <p:spPr>
          <a:xfrm>
            <a:off x="6096000" y="3977771"/>
            <a:ext cx="609600" cy="2402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781800" y="3684639"/>
            <a:ext cx="1981200" cy="8002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dirty="0">
                <a:solidFill>
                  <a:schemeClr val="bg1"/>
                </a:solidFill>
              </a:rPr>
              <a:t>উৎপাদ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N-CO-NH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830144" y="3608439"/>
            <a:ext cx="3113456" cy="1415772"/>
            <a:chOff x="2830144" y="3608439"/>
            <a:chExt cx="3113456" cy="1415772"/>
          </a:xfrm>
        </p:grpSpPr>
        <p:sp>
          <p:nvSpPr>
            <p:cNvPr id="21" name="TextBox 20"/>
            <p:cNvSpPr txBox="1"/>
            <p:nvPr/>
          </p:nvSpPr>
          <p:spPr>
            <a:xfrm>
              <a:off x="2830144" y="3608439"/>
              <a:ext cx="3113456" cy="1415772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200" dirty="0" smtClean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বিক্রিয়া </a:t>
              </a:r>
              <a:r>
                <a:rPr lang="bn-BD" sz="32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প্রকোষ্ট </a:t>
              </a:r>
              <a:endParaRPr lang="en-US" sz="32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r>
                <a:rPr lang="en-US" dirty="0">
                  <a:solidFill>
                    <a:schemeClr val="bg1"/>
                  </a:solidFill>
                </a:rPr>
                <a:t>NH</a:t>
              </a:r>
              <a:r>
                <a:rPr lang="en-US" baseline="-25000" dirty="0">
                  <a:solidFill>
                    <a:schemeClr val="bg1"/>
                  </a:solidFill>
                </a:rPr>
                <a:t>3</a:t>
              </a:r>
              <a:r>
                <a:rPr lang="en-US" dirty="0">
                  <a:solidFill>
                    <a:schemeClr val="bg1"/>
                  </a:solidFill>
                </a:rPr>
                <a:t>+CO</a:t>
              </a:r>
              <a:r>
                <a:rPr lang="en-US" baseline="-25000" dirty="0">
                  <a:solidFill>
                    <a:schemeClr val="bg1"/>
                  </a:solidFill>
                </a:rPr>
                <a:t>2         </a:t>
              </a:r>
              <a:r>
                <a:rPr lang="en-US" dirty="0">
                  <a:solidFill>
                    <a:schemeClr val="bg1"/>
                  </a:solidFill>
                </a:rPr>
                <a:t>H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  <a:r>
                <a:rPr lang="en-US" dirty="0">
                  <a:solidFill>
                    <a:schemeClr val="bg1"/>
                  </a:solidFill>
                </a:rPr>
                <a:t>C-CO-NH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</a:p>
            <a:p>
              <a:r>
                <a:rPr lang="en-US" baseline="-25000" dirty="0">
                  <a:solidFill>
                    <a:schemeClr val="bg1"/>
                  </a:solidFill>
                </a:rPr>
                <a:t>                                              </a:t>
              </a:r>
              <a:r>
                <a:rPr lang="en-US" dirty="0">
                  <a:solidFill>
                    <a:schemeClr val="bg1"/>
                  </a:solidFill>
                </a:rPr>
                <a:t>+H</a:t>
              </a:r>
              <a:r>
                <a:rPr lang="en-US" baseline="-25000" dirty="0">
                  <a:solidFill>
                    <a:schemeClr val="bg1"/>
                  </a:solidFill>
                </a:rPr>
                <a:t>2</a:t>
              </a:r>
              <a:r>
                <a:rPr lang="en-US" dirty="0">
                  <a:solidFill>
                    <a:schemeClr val="bg1"/>
                  </a:solidFill>
                </a:rPr>
                <a:t>O</a:t>
              </a:r>
            </a:p>
            <a:p>
              <a:endParaRPr lang="en-US" dirty="0">
                <a:solidFill>
                  <a:schemeClr val="bg1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3962400" y="4343400"/>
              <a:ext cx="30480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1930972" y="4071083"/>
            <a:ext cx="847177" cy="729517"/>
            <a:chOff x="1930972" y="3905372"/>
            <a:chExt cx="847177" cy="729517"/>
          </a:xfrm>
        </p:grpSpPr>
        <p:sp>
          <p:nvSpPr>
            <p:cNvPr id="18" name="Right Arrow 17"/>
            <p:cNvSpPr/>
            <p:nvPr/>
          </p:nvSpPr>
          <p:spPr>
            <a:xfrm rot="19534677">
              <a:off x="1939949" y="4521196"/>
              <a:ext cx="838200" cy="11369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ight Arrow 27"/>
            <p:cNvSpPr/>
            <p:nvPr/>
          </p:nvSpPr>
          <p:spPr>
            <a:xfrm rot="1903502">
              <a:off x="1930972" y="3905372"/>
              <a:ext cx="838200" cy="11369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152399" y="1079230"/>
            <a:ext cx="3067615" cy="3148501"/>
            <a:chOff x="152400" y="1371600"/>
            <a:chExt cx="2819400" cy="2856131"/>
          </a:xfrm>
        </p:grpSpPr>
        <p:sp>
          <p:nvSpPr>
            <p:cNvPr id="7" name="TextBox 6"/>
            <p:cNvSpPr txBox="1"/>
            <p:nvPr/>
          </p:nvSpPr>
          <p:spPr>
            <a:xfrm>
              <a:off x="533400" y="3581400"/>
              <a:ext cx="1371600" cy="646331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dirty="0">
                  <a:solidFill>
                    <a:schemeClr val="accent6">
                      <a:lumMod val="50000"/>
                    </a:schemeClr>
                  </a:solidFill>
                </a:rPr>
                <a:t>আমোনিয়া</a:t>
              </a:r>
              <a:endParaRPr lang="en-US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/>
              <a:r>
                <a:rPr lang="en-US" dirty="0">
                  <a:solidFill>
                    <a:schemeClr val="accent6">
                      <a:lumMod val="50000"/>
                    </a:schemeClr>
                  </a:solidFill>
                </a:rPr>
                <a:t>NH</a:t>
              </a:r>
              <a:r>
                <a:rPr lang="en-US" baseline="-25000" dirty="0">
                  <a:solidFill>
                    <a:schemeClr val="accent6">
                      <a:lumMod val="50000"/>
                    </a:schemeClr>
                  </a:solidFill>
                </a:rPr>
                <a:t>3</a:t>
              </a:r>
              <a:r>
                <a:rPr lang="bn-BD" baseline="-25000" dirty="0">
                  <a:solidFill>
                    <a:schemeClr val="accent6">
                      <a:lumMod val="50000"/>
                    </a:schemeClr>
                  </a:solidFill>
                </a:rPr>
                <a:t>(</a:t>
              </a:r>
              <a:r>
                <a:rPr lang="en-US" baseline="-25000" dirty="0">
                  <a:solidFill>
                    <a:schemeClr val="accent6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l</a:t>
              </a:r>
              <a:r>
                <a:rPr lang="bn-BD" baseline="-25000" dirty="0">
                  <a:solidFill>
                    <a:schemeClr val="accent6">
                      <a:lumMod val="50000"/>
                    </a:schemeClr>
                  </a:solidFill>
                </a:rPr>
                <a:t>)</a:t>
              </a:r>
              <a:endParaRPr lang="en-US" baseline="-250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2400" y="1371600"/>
              <a:ext cx="838200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14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হাইড্রোজেন</a:t>
              </a:r>
              <a:endParaRPr lang="en-US" sz="1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3H</a:t>
              </a:r>
              <a:r>
                <a:rPr lang="en-US" sz="1400" baseline="-250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133600" y="1381780"/>
              <a:ext cx="838200" cy="52322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1400" dirty="0">
                  <a:solidFill>
                    <a:schemeClr val="accent6">
                      <a:lumMod val="50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নাইট্রোজেন</a:t>
              </a:r>
              <a:endParaRPr lang="en-US" sz="14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1400" dirty="0">
                  <a:solidFill>
                    <a:schemeClr val="accent6">
                      <a:lumMod val="50000"/>
                    </a:schemeClr>
                  </a:solidFill>
                </a:rPr>
                <a:t>N</a:t>
              </a:r>
              <a:r>
                <a:rPr lang="en-US" sz="1400" baseline="-25000" dirty="0">
                  <a:solidFill>
                    <a:schemeClr val="accent6">
                      <a:lumMod val="50000"/>
                    </a:schemeClr>
                  </a:solidFill>
                </a:rPr>
                <a:t>2</a:t>
              </a:r>
            </a:p>
          </p:txBody>
        </p:sp>
        <p:sp>
          <p:nvSpPr>
            <p:cNvPr id="31" name="Right Arrow 30"/>
            <p:cNvSpPr/>
            <p:nvPr/>
          </p:nvSpPr>
          <p:spPr>
            <a:xfrm rot="8053340">
              <a:off x="1536011" y="1840694"/>
              <a:ext cx="679520" cy="58229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57200" y="2129237"/>
              <a:ext cx="2279244" cy="769097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100" dirty="0" smtClean="0">
                  <a:solidFill>
                    <a:schemeClr val="bg1"/>
                  </a:solidFill>
                </a:rPr>
                <a:t>বি</a:t>
              </a:r>
              <a:r>
                <a:rPr lang="bn-IN" sz="1100" dirty="0" smtClean="0">
                  <a:solidFill>
                    <a:schemeClr val="bg1"/>
                  </a:solidFill>
                </a:rPr>
                <a:t>.</a:t>
              </a:r>
              <a:r>
                <a:rPr lang="bn-BD" sz="1100" dirty="0" smtClean="0">
                  <a:solidFill>
                    <a:schemeClr val="bg1"/>
                  </a:solidFill>
                </a:rPr>
                <a:t>.চেম্বার</a:t>
              </a:r>
              <a:endParaRPr lang="en-US" sz="1100" dirty="0">
                <a:solidFill>
                  <a:schemeClr val="bg1"/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Fe </a:t>
              </a:r>
              <a:r>
                <a:rPr lang="bn-BD" sz="1100" dirty="0">
                  <a:solidFill>
                    <a:schemeClr val="bg1"/>
                  </a:solidFill>
                </a:rPr>
                <a:t>প্রভাবক</a:t>
              </a:r>
            </a:p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200atm</a:t>
              </a:r>
            </a:p>
            <a:p>
              <a:pPr algn="ctr"/>
              <a:r>
                <a:rPr lang="en-US" sz="1100" dirty="0">
                  <a:solidFill>
                    <a:schemeClr val="bg1"/>
                  </a:solidFill>
                </a:rPr>
                <a:t>450</a:t>
              </a:r>
              <a:r>
                <a:rPr lang="en-US" sz="1100" baseline="30000" dirty="0">
                  <a:solidFill>
                    <a:schemeClr val="bg1"/>
                  </a:solidFill>
                </a:rPr>
                <a:t>o</a:t>
              </a:r>
              <a:r>
                <a:rPr lang="en-US" sz="1100" dirty="0">
                  <a:solidFill>
                    <a:schemeClr val="bg1"/>
                  </a:solidFill>
                </a:rPr>
                <a:t>C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33" name="Right Arrow 32"/>
            <p:cNvSpPr/>
            <p:nvPr/>
          </p:nvSpPr>
          <p:spPr>
            <a:xfrm rot="5400000" flipV="1">
              <a:off x="1285485" y="3200135"/>
              <a:ext cx="522749" cy="45719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ight Arrow 33"/>
            <p:cNvSpPr/>
            <p:nvPr/>
          </p:nvSpPr>
          <p:spPr>
            <a:xfrm rot="2159797">
              <a:off x="939160" y="1871725"/>
              <a:ext cx="679520" cy="45720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152400" y="4599039"/>
            <a:ext cx="3352800" cy="2106561"/>
            <a:chOff x="457200" y="4599039"/>
            <a:chExt cx="2762815" cy="1877961"/>
          </a:xfrm>
        </p:grpSpPr>
        <p:sp>
          <p:nvSpPr>
            <p:cNvPr id="8" name="TextBox 7"/>
            <p:cNvSpPr txBox="1"/>
            <p:nvPr/>
          </p:nvSpPr>
          <p:spPr>
            <a:xfrm>
              <a:off x="457200" y="4599039"/>
              <a:ext cx="1447800" cy="8231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bn-BD" dirty="0">
                  <a:solidFill>
                    <a:schemeClr val="bg1"/>
                  </a:solidFill>
                </a:rPr>
                <a:t>কার্বনডাই অক্সাইড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</a:rPr>
                <a:t>CO</a:t>
              </a:r>
              <a:r>
                <a:rPr lang="en-US" baseline="-25000" dirty="0">
                  <a:solidFill>
                    <a:schemeClr val="bg1"/>
                  </a:solidFill>
                </a:rPr>
                <a:t>2(</a:t>
              </a:r>
              <a:r>
                <a:rPr lang="en-US" baseline="-250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l</a:t>
              </a:r>
              <a:r>
                <a:rPr lang="en-US" baseline="-25000" dirty="0">
                  <a:solidFill>
                    <a:schemeClr val="bg1"/>
                  </a:solidFill>
                </a:rPr>
                <a:t>)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440273" y="5349097"/>
              <a:ext cx="779742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CH</a:t>
              </a:r>
              <a:r>
                <a:rPr lang="en-US" baseline="-25000" dirty="0"/>
                <a:t>4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440273" y="6096000"/>
              <a:ext cx="779742" cy="369332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905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dirty="0"/>
                <a:t>O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4" name="Oval 3"/>
            <p:cNvSpPr/>
            <p:nvPr/>
          </p:nvSpPr>
          <p:spPr>
            <a:xfrm>
              <a:off x="571500" y="5934249"/>
              <a:ext cx="1304271" cy="542751"/>
            </a:xfrm>
            <a:prstGeom prst="ellipse">
              <a:avLst/>
            </a:prstGeom>
            <a:solidFill>
              <a:schemeClr val="bg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BD" sz="1400" dirty="0" smtClean="0">
                  <a:solidFill>
                    <a:schemeClr val="bg1"/>
                  </a:solidFill>
                </a:rPr>
                <a:t>বি</a:t>
              </a:r>
              <a:r>
                <a:rPr lang="bn-IN" sz="1400" dirty="0" smtClean="0">
                  <a:solidFill>
                    <a:schemeClr val="bg1"/>
                  </a:solidFill>
                </a:rPr>
                <a:t>.</a:t>
              </a:r>
              <a:r>
                <a:rPr lang="bn-BD" sz="1400" dirty="0" smtClean="0">
                  <a:solidFill>
                    <a:schemeClr val="bg1"/>
                  </a:solidFill>
                </a:rPr>
                <a:t>.চেম্বার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1219200" y="5638800"/>
              <a:ext cx="0" cy="268831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ight Arrow 22"/>
            <p:cNvSpPr/>
            <p:nvPr/>
          </p:nvSpPr>
          <p:spPr>
            <a:xfrm rot="8732519" flipV="1">
              <a:off x="1699016" y="5770951"/>
              <a:ext cx="710715" cy="52382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ight Arrow 23"/>
            <p:cNvSpPr/>
            <p:nvPr/>
          </p:nvSpPr>
          <p:spPr>
            <a:xfrm rot="10800000" flipV="1">
              <a:off x="1905000" y="6223404"/>
              <a:ext cx="522749" cy="45719"/>
            </a:xfrm>
            <a:prstGeom prst="rightArrow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6200" y="39469"/>
            <a:ext cx="8991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তৈরীর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একটি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প্রবাহ 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60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0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6858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ইউরিয়ার 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895600"/>
            <a:ext cx="6553200" cy="137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4343401"/>
            <a:ext cx="6553199" cy="24888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982" y="838200"/>
            <a:ext cx="3640018" cy="1981199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2209800" y="1563469"/>
            <a:ext cx="3294182" cy="646331"/>
            <a:chOff x="2209800" y="1563469"/>
            <a:chExt cx="3294182" cy="646331"/>
          </a:xfrm>
        </p:grpSpPr>
        <p:sp>
          <p:nvSpPr>
            <p:cNvPr id="7" name="TextBox 6"/>
            <p:cNvSpPr txBox="1"/>
            <p:nvPr/>
          </p:nvSpPr>
          <p:spPr>
            <a:xfrm>
              <a:off x="2209800" y="1563469"/>
              <a:ext cx="28193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সার হিসেব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4747842" y="1898078"/>
              <a:ext cx="756140" cy="11724"/>
            </a:xfrm>
            <a:prstGeom prst="straightConnector1">
              <a:avLst/>
            </a:prstGeom>
            <a:ln w="57150">
              <a:solidFill>
                <a:srgbClr val="00B0F0">
                  <a:alpha val="60000"/>
                </a:srgbClr>
              </a:solidFill>
              <a:headEnd type="diamond" w="med" len="med"/>
              <a:tailEnd type="triangle" w="med" len="med"/>
            </a:ln>
            <a:effectLst/>
            <a:scene3d>
              <a:camera prst="orthographicFront"/>
              <a:lightRig rig="flood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76200" y="3429000"/>
            <a:ext cx="3124200" cy="646331"/>
            <a:chOff x="76200" y="3429000"/>
            <a:chExt cx="3124200" cy="646331"/>
          </a:xfrm>
        </p:grpSpPr>
        <p:sp>
          <p:nvSpPr>
            <p:cNvPr id="8" name="TextBox 7"/>
            <p:cNvSpPr txBox="1"/>
            <p:nvPr/>
          </p:nvSpPr>
          <p:spPr>
            <a:xfrm>
              <a:off x="76200" y="3429000"/>
              <a:ext cx="2133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মেলামাইন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209800" y="3810000"/>
              <a:ext cx="990600" cy="0"/>
            </a:xfrm>
            <a:prstGeom prst="straightConnector1">
              <a:avLst/>
            </a:prstGeom>
            <a:ln w="57150">
              <a:solidFill>
                <a:srgbClr val="00B0F0">
                  <a:alpha val="60000"/>
                </a:srgbClr>
              </a:solidFill>
              <a:tailEnd type="triangle"/>
            </a:ln>
            <a:effectLst>
              <a:glow rad="228600">
                <a:srgbClr val="00B0F0">
                  <a:alpha val="40000"/>
                </a:srgbClr>
              </a:glow>
            </a:effectLst>
            <a:scene3d>
              <a:camera prst="orthographicFront"/>
              <a:lightRig rig="morning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76200" y="4974743"/>
            <a:ext cx="3124200" cy="1200329"/>
            <a:chOff x="76200" y="4974743"/>
            <a:chExt cx="3124200" cy="1200329"/>
          </a:xfrm>
        </p:grpSpPr>
        <p:sp>
          <p:nvSpPr>
            <p:cNvPr id="9" name="TextBox 8"/>
            <p:cNvSpPr txBox="1"/>
            <p:nvPr/>
          </p:nvSpPr>
          <p:spPr>
            <a:xfrm>
              <a:off x="76200" y="4974743"/>
              <a:ext cx="25146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3600" dirty="0" smtClean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ব্যাকেলাইট প্রস্তুতিতে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209800" y="5867400"/>
              <a:ext cx="990600" cy="0"/>
            </a:xfrm>
            <a:prstGeom prst="straightConnector1">
              <a:avLst/>
            </a:prstGeom>
            <a:ln w="57150">
              <a:solidFill>
                <a:srgbClr val="00B0F0">
                  <a:alpha val="60000"/>
                </a:srgbClr>
              </a:solidFill>
              <a:tailEnd type="triangle"/>
            </a:ln>
            <a:effectLst>
              <a:glow rad="228600">
                <a:srgbClr val="00B0F0">
                  <a:alpha val="40000"/>
                </a:srgbClr>
              </a:glow>
            </a:effectLst>
            <a:scene3d>
              <a:camera prst="orthographicFront"/>
              <a:lightRig rig="morning" dir="t"/>
            </a:scene3d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5907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7450"/>
            <a:ext cx="89154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00078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সংকেত লিখ।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146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31095"/>
            <a:ext cx="88392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00078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প্রস্তুতির কাঁচামালগুলোর নাম লিখ।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793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7450"/>
            <a:ext cx="89154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000780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 লিখ।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886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8392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400" y="1151215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ইউরিয়ার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 লিখ।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তৈরীর প্রধান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কাঁচামাল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কি?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তৈরীর সময়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প্রভাবক ব্যবহার করা হয়?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BD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86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76200"/>
            <a:ext cx="8991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146750"/>
            <a:ext cx="914400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কী?</a:t>
            </a:r>
          </a:p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তৈরীর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কাচামালের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 ও</a:t>
            </a:r>
            <a:r>
              <a:rPr lang="bn-IN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সংকেত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লিখ।</a:t>
            </a:r>
          </a:p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ইউরিয়া সার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 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প্রণালী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 নিয়ে আসবে</a:t>
            </a:r>
            <a:r>
              <a:rPr lang="bn-BD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solidFill>
                <a:schemeClr val="accent3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695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/>
          <p:cNvPicPr>
            <a:picLocks noGrp="1" noChangeAspect="1"/>
          </p:cNvPicPr>
          <p:nvPr>
            <p:ph type="pic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23" r="15823"/>
          <a:stretch>
            <a:fillRect/>
          </a:stretch>
        </p:blipFill>
        <p:spPr>
          <a:xfrm>
            <a:off x="0" y="1"/>
            <a:ext cx="9144000" cy="6858000"/>
          </a:xfrm>
          <a:solidFill>
            <a:schemeClr val="bg1"/>
          </a:solidFill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133600" y="338334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649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605641-1518-734E-BB3A-ADE61F80A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76200"/>
            <a:ext cx="8866604" cy="9906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275E18-5C80-6B44-A974-7391041C2EEB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10800000" flipV="1">
            <a:off x="152400" y="1066800"/>
            <a:ext cx="4800600" cy="5622217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রফিকুল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en-US" sz="3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নাগেশ্বরী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জেলাঃ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কুড়িগ্রাম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০১৭১৮৯১০২০৪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ID:</a:t>
            </a:r>
            <a:r>
              <a:rPr lang="bn-IN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rafiqulalam.nmc</a:t>
            </a:r>
            <a:endParaRPr lang="en-US" sz="3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524000"/>
            <a:ext cx="3407167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7CE173-D0F6-C645-A7E0-A1513F711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" y="45341"/>
            <a:ext cx="8763000" cy="792859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B05153-3856-B24C-BB6B-6380CD974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" y="1524000"/>
            <a:ext cx="8983980" cy="5334000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দ্বাদশ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২য়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পত্র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৫ম (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অর্থনৈতিক</a:t>
            </a:r>
            <a:r>
              <a:rPr lang="en-US" sz="36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IN" sz="3600" dirty="0" smtClean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শিরোনামঃ বাংলাদেশের রসায়ন শিল্প</a:t>
            </a:r>
          </a:p>
          <a:p>
            <a:pPr marL="0" indent="0">
              <a:buNone/>
            </a:pPr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পাঠঃ ইউরিয়া শিল্প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28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4069"/>
            <a:ext cx="8991600" cy="105273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পূর্বজ্ঞ্যান যাচাই</a:t>
            </a:r>
            <a:endParaRPr lang="en-US" sz="5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06269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পাচ্ছি?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6096000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উত্তরঃ</a:t>
            </a:r>
            <a:r>
              <a:rPr lang="bn-IN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ফলসলের ক্ষেতে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ইউরিয়া</a:t>
            </a:r>
            <a:r>
              <a:rPr lang="bn-IN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সার ছিটানোর দৃশ্য।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05001"/>
            <a:ext cx="670560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80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905000"/>
            <a:ext cx="8991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Symbol"/>
              </a:rPr>
              <a:t>1</a:t>
            </a:r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Symbol"/>
              </a:rPr>
              <a:t>। ইউরিয়ার কি তা বলতে পারবে</a:t>
            </a:r>
          </a:p>
          <a:p>
            <a:pPr lvl="1"/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Symbol"/>
              </a:rPr>
              <a:t>২। ইউরিয়ার তৈরীর প্রক্রিয়া বর্ণনা করতে পারবে</a:t>
            </a:r>
          </a:p>
          <a:p>
            <a:pPr lvl="1"/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Symbol"/>
              </a:rPr>
              <a:t>৩।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Symbol"/>
              </a:rPr>
              <a:t>ইউরিয়ার</a:t>
            </a:r>
            <a:r>
              <a:rPr lang="bn-IN" sz="360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  <a:sym typeface="Symbol"/>
              </a:rPr>
              <a:t> ব্যবহার লিখতে পাড়বে।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  <a:sym typeface="Symbo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0668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এ </a:t>
            </a:r>
            <a:r>
              <a:rPr lang="bn-BD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পাঠ</a:t>
            </a: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b="1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শেষে</a:t>
            </a:r>
            <a:r>
              <a:rPr lang="en-US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en-US" sz="36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শিক্ষার্থীরা</a:t>
            </a:r>
            <a:r>
              <a:rPr lang="bn-IN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 </a:t>
            </a:r>
            <a:r>
              <a:rPr lang="bn-IN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  <a:sym typeface="Symbol"/>
              </a:rPr>
              <a:t>...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  <a:sym typeface="Symbo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76200"/>
            <a:ext cx="8757139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ফল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62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2209800"/>
            <a:ext cx="7055380" cy="8426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991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6200" y="1096425"/>
                <a:ext cx="89916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bn-IN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ইউরিয়া </a:t>
                </a:r>
                <a:r>
                  <a:rPr lang="bn-BD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একটি রাসায়নিক যৌগ</a:t>
                </a:r>
                <a:r>
                  <a:rPr lang="bn-IN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যা ফসলের উৎপাদন বৃদ্ধিতে </a:t>
                </a:r>
                <a:r>
                  <a:rPr lang="bn-BD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সার</a:t>
                </a:r>
                <a:r>
                  <a:rPr lang="bn-IN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হিসেবে ব্যবহৃত হয়।</a:t>
                </a:r>
              </a:p>
              <a:p>
                <a:pPr algn="just"/>
                <a:r>
                  <a:rPr lang="bn-IN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ইউরিয়ার </a:t>
                </a:r>
                <a:r>
                  <a:rPr lang="bn-BD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রাসায়নিক</a:t>
                </a:r>
                <a:r>
                  <a:rPr lang="bn-IN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bn-BD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সংকেত</a:t>
                </a:r>
                <a:r>
                  <a:rPr lang="bn-IN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ঃ</a:t>
                </a:r>
                <a:r>
                  <a:rPr lang="bn-BD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6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36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</a:t>
                </a:r>
                <a:r>
                  <a:rPr lang="bn-BD" sz="36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𝑁𝐻</m:t>
                        </m:r>
                      </m:e>
                      <m:sub>
                        <m:r>
                          <a:rPr lang="en-US" sz="36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bn-BD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 </a:t>
                </a:r>
                <a:r>
                  <a:rPr lang="bn-IN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ই</a:t>
                </a:r>
                <a:r>
                  <a:rPr lang="bn-BD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হাকে </a:t>
                </a:r>
                <a:r>
                  <a:rPr lang="bn-BD" sz="36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কার্বামাইডও বলা হয় । এটি </a:t>
                </a:r>
                <a:r>
                  <a:rPr lang="bn-BD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পানিতে </a:t>
                </a:r>
                <a:r>
                  <a:rPr lang="bn-BD" sz="3600" dirty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বেশ </a:t>
                </a:r>
                <a:r>
                  <a:rPr lang="bn-BD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দ্রবনীয়</a:t>
                </a:r>
                <a:r>
                  <a:rPr lang="bn-IN" sz="3600" dirty="0" smtClean="0">
                    <a:solidFill>
                      <a:schemeClr val="bg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।</a:t>
                </a:r>
                <a:endParaRPr lang="bn-BD" sz="3600" dirty="0">
                  <a:solidFill>
                    <a:schemeClr val="bg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1096425"/>
                <a:ext cx="8991600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2102" t="-4222" r="-3322" b="-89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55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609600" y="2209800"/>
            <a:ext cx="7055380" cy="84268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7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9916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ইউরিয়ার বর্ণ ও ভৌত অবস্থা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9530"/>
            <a:ext cx="6705600" cy="5858469"/>
          </a:xfrm>
          <a:prstGeom prst="rect">
            <a:avLst/>
          </a:prstGeom>
        </p:spPr>
      </p:pic>
      <p:grpSp>
        <p:nvGrpSpPr>
          <p:cNvPr id="14" name="Group 13"/>
          <p:cNvGrpSpPr/>
          <p:nvPr/>
        </p:nvGrpSpPr>
        <p:grpSpPr>
          <a:xfrm>
            <a:off x="5257800" y="3842691"/>
            <a:ext cx="3820767" cy="646331"/>
            <a:chOff x="5257800" y="3842691"/>
            <a:chExt cx="3820767" cy="646331"/>
          </a:xfrm>
        </p:grpSpPr>
        <p:sp>
          <p:nvSpPr>
            <p:cNvPr id="9" name="TextBox 8"/>
            <p:cNvSpPr txBox="1"/>
            <p:nvPr/>
          </p:nvSpPr>
          <p:spPr>
            <a:xfrm>
              <a:off x="7467600" y="3842691"/>
              <a:ext cx="16109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err="1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rPr>
                <a:t>ইউরিয়া</a:t>
              </a:r>
              <a:endParaRPr lang="en-US" sz="3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5257800" y="4178530"/>
              <a:ext cx="2160780" cy="12470"/>
            </a:xfrm>
            <a:prstGeom prst="straightConnector1">
              <a:avLst/>
            </a:prstGeom>
            <a:ln w="76200">
              <a:solidFill>
                <a:schemeClr val="bg1">
                  <a:alpha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4234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7450"/>
            <a:ext cx="891540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প্রস্তুতির কাচামাল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000780"/>
            <a:ext cx="8915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প্রস্তুতির মূল কাচামাল হচ্ছে আমোনিয়া ও কার্বন ডাই অক্সাইড।</a:t>
            </a:r>
          </a:p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হেবার-বস প্রণালীতে হাইড্রোজেন ও নাইট্রজেন গ্যাসের বিক্রিয়ায় আমোনিয়া প্রস্তুত করা হয়।</a:t>
            </a:r>
          </a:p>
          <a:p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প্রাকৃতিক গ্যাস(মিথন) এর দহনের মাধ্যমে কার্বন ডাই অক্সাইড প্রস্তুত করা হয়।</a:t>
            </a:r>
            <a:endParaRPr lang="en-US" sz="3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09818"/>
            <a:ext cx="8991600" cy="614082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bn-BD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ইউরিয়া প্রস্তুতির বিক্রিয়াঃ 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6200" y="800100"/>
            <a:ext cx="8991600" cy="5905500"/>
            <a:chOff x="76200" y="914400"/>
            <a:chExt cx="8991600" cy="5115592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47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0" y="914400"/>
              <a:ext cx="8991600" cy="5115592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  <a:softEdge rad="31750"/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</p:pic>
        <p:sp>
          <p:nvSpPr>
            <p:cNvPr id="14" name="TextBox 13"/>
            <p:cNvSpPr txBox="1"/>
            <p:nvPr/>
          </p:nvSpPr>
          <p:spPr>
            <a:xfrm>
              <a:off x="4724400" y="5119757"/>
              <a:ext cx="2133600" cy="646331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bn-BD" sz="3600" dirty="0">
                  <a:solidFill>
                    <a:srgbClr val="FF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ইউরিয়া </a:t>
              </a:r>
              <a:endParaRPr lang="en-US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09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1924</TotalTime>
  <Words>287</Words>
  <Application>Microsoft Office PowerPoint</Application>
  <PresentationFormat>On-screen Show (4:3)</PresentationFormat>
  <Paragraphs>74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Calibri</vt:lpstr>
      <vt:lpstr>Cambria Math</vt:lpstr>
      <vt:lpstr>Century Gothic</vt:lpstr>
      <vt:lpstr>NikoshBAN</vt:lpstr>
      <vt:lpstr>Symbol</vt:lpstr>
      <vt:lpstr>Times New Roman</vt:lpstr>
      <vt:lpstr>Vrinda</vt:lpstr>
      <vt:lpstr>Wingdings 3</vt:lpstr>
      <vt:lpstr>Slice</vt:lpstr>
      <vt:lpstr>স্বাগতম</vt:lpstr>
      <vt:lpstr>শিক্ষক পরিচিত</vt:lpstr>
      <vt:lpstr>পাঠ পরিচিতিঃ</vt:lpstr>
      <vt:lpstr>পূর্বজ্ঞ্যান যাচাই</vt:lpstr>
      <vt:lpstr>PowerPoint Presentation</vt:lpstr>
      <vt:lpstr>PowerPoint Presentation</vt:lpstr>
      <vt:lpstr>PowerPoint Presentation</vt:lpstr>
      <vt:lpstr>PowerPoint Presentation</vt:lpstr>
      <vt:lpstr>ইউরিয়া প্রস্তুতির বিক্রিয়াঃ </vt:lpstr>
      <vt:lpstr>PowerPoint Presentation</vt:lpstr>
      <vt:lpstr>ইউরিয়ার ব্যবহার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MONOHARDI COLLEGE</dc:creator>
  <cp:lastModifiedBy>Md Rafiqul Alam Sarker</cp:lastModifiedBy>
  <cp:revision>212</cp:revision>
  <dcterms:created xsi:type="dcterms:W3CDTF">2006-08-16T00:00:00Z</dcterms:created>
  <dcterms:modified xsi:type="dcterms:W3CDTF">2020-01-25T15:34:50Z</dcterms:modified>
</cp:coreProperties>
</file>