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3" r:id="rId7"/>
    <p:sldId id="260" r:id="rId8"/>
    <p:sldId id="262" r:id="rId9"/>
    <p:sldId id="274" r:id="rId10"/>
    <p:sldId id="273" r:id="rId11"/>
    <p:sldId id="275" r:id="rId12"/>
    <p:sldId id="276" r:id="rId13"/>
    <p:sldId id="266" r:id="rId14"/>
    <p:sldId id="267" r:id="rId15"/>
    <p:sldId id="268" r:id="rId16"/>
    <p:sldId id="270" r:id="rId17"/>
    <p:sldId id="278" r:id="rId18"/>
    <p:sldId id="279" r:id="rId19"/>
    <p:sldId id="269" r:id="rId20"/>
    <p:sldId id="271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AC9A6-8B02-4F33-B395-57686B777C51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DFCD8-431B-4298-9432-DAB969A48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289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AC9A6-8B02-4F33-B395-57686B777C51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DFCD8-431B-4298-9432-DAB969A48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860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AC9A6-8B02-4F33-B395-57686B777C51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DFCD8-431B-4298-9432-DAB969A48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492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AC9A6-8B02-4F33-B395-57686B777C51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DFCD8-431B-4298-9432-DAB969A48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680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AC9A6-8B02-4F33-B395-57686B777C51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DFCD8-431B-4298-9432-DAB969A48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574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AC9A6-8B02-4F33-B395-57686B777C51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DFCD8-431B-4298-9432-DAB969A48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322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AC9A6-8B02-4F33-B395-57686B777C51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DFCD8-431B-4298-9432-DAB969A48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69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AC9A6-8B02-4F33-B395-57686B777C51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DFCD8-431B-4298-9432-DAB969A48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636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AC9A6-8B02-4F33-B395-57686B777C51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DFCD8-431B-4298-9432-DAB969A48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233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AC9A6-8B02-4F33-B395-57686B777C51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DFCD8-431B-4298-9432-DAB969A48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057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AC9A6-8B02-4F33-B395-57686B777C51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DFCD8-431B-4298-9432-DAB969A48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634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AC9A6-8B02-4F33-B395-57686B777C51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DFCD8-431B-4298-9432-DAB969A48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830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0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5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11" Type="http://schemas.openxmlformats.org/officeDocument/2006/relationships/image" Target="../media/image23.png"/><Relationship Id="rId5" Type="http://schemas.openxmlformats.org/officeDocument/2006/relationships/image" Target="../media/image18.png"/><Relationship Id="rId10" Type="http://schemas.openxmlformats.org/officeDocument/2006/relationships/image" Target="../media/image22.png"/><Relationship Id="rId4" Type="http://schemas.openxmlformats.org/officeDocument/2006/relationships/image" Target="../media/image17.png"/><Relationship Id="rId9" Type="http://schemas.openxmlformats.org/officeDocument/2006/relationships/image" Target="../media/image12.jpeg"/><Relationship Id="rId14" Type="http://schemas.openxmlformats.org/officeDocument/2006/relationships/image" Target="../media/image2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" y="-157397"/>
            <a:ext cx="121919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9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357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04341" y="6026046"/>
            <a:ext cx="1004341" cy="614597"/>
          </a:xfrm>
          <a:prstGeom prst="rect">
            <a:avLst/>
          </a:prstGeom>
          <a:solidFill>
            <a:srgbClr val="00B05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004340" y="5411449"/>
            <a:ext cx="1004341" cy="614597"/>
          </a:xfrm>
          <a:prstGeom prst="rect">
            <a:avLst/>
          </a:prstGeom>
          <a:solidFill>
            <a:srgbClr val="00B05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004340" y="4789356"/>
            <a:ext cx="1004341" cy="614597"/>
          </a:xfrm>
          <a:prstGeom prst="rect">
            <a:avLst/>
          </a:prstGeom>
          <a:solidFill>
            <a:srgbClr val="00B05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04339" y="4174759"/>
            <a:ext cx="1004341" cy="614597"/>
          </a:xfrm>
          <a:prstGeom prst="rect">
            <a:avLst/>
          </a:prstGeom>
          <a:solidFill>
            <a:srgbClr val="00B05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04339" y="3552666"/>
            <a:ext cx="1004341" cy="614597"/>
          </a:xfrm>
          <a:prstGeom prst="rect">
            <a:avLst/>
          </a:prstGeom>
          <a:solidFill>
            <a:srgbClr val="00B05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04339" y="2930573"/>
            <a:ext cx="1004341" cy="614597"/>
          </a:xfrm>
          <a:prstGeom prst="rect">
            <a:avLst/>
          </a:prstGeom>
          <a:solidFill>
            <a:srgbClr val="00B05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04339" y="2299110"/>
            <a:ext cx="1004341" cy="614597"/>
          </a:xfrm>
          <a:prstGeom prst="rect">
            <a:avLst/>
          </a:prstGeom>
          <a:solidFill>
            <a:srgbClr val="00B05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04339" y="1716371"/>
            <a:ext cx="1004341" cy="614597"/>
          </a:xfrm>
          <a:prstGeom prst="rect">
            <a:avLst/>
          </a:prstGeom>
          <a:solidFill>
            <a:srgbClr val="00B05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04339" y="1061558"/>
            <a:ext cx="1004341" cy="614597"/>
          </a:xfrm>
          <a:prstGeom prst="rect">
            <a:avLst/>
          </a:prstGeom>
          <a:solidFill>
            <a:srgbClr val="00B05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04339" y="447823"/>
            <a:ext cx="1004341" cy="614597"/>
          </a:xfrm>
          <a:prstGeom prst="rect">
            <a:avLst/>
          </a:prstGeom>
          <a:solidFill>
            <a:srgbClr val="00B05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9737759" y="4053470"/>
            <a:ext cx="1004341" cy="614597"/>
          </a:xfrm>
          <a:prstGeom prst="rect">
            <a:avLst/>
          </a:prstGeom>
          <a:solidFill>
            <a:srgbClr val="00B05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9737759" y="3438873"/>
            <a:ext cx="1004341" cy="614597"/>
          </a:xfrm>
          <a:prstGeom prst="rect">
            <a:avLst/>
          </a:prstGeom>
          <a:solidFill>
            <a:srgbClr val="00B05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9737759" y="2816777"/>
            <a:ext cx="1004341" cy="614597"/>
          </a:xfrm>
          <a:prstGeom prst="rect">
            <a:avLst/>
          </a:prstGeom>
          <a:solidFill>
            <a:srgbClr val="00B05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9737759" y="2202179"/>
            <a:ext cx="1004341" cy="614597"/>
          </a:xfrm>
          <a:prstGeom prst="rect">
            <a:avLst/>
          </a:prstGeom>
          <a:solidFill>
            <a:srgbClr val="00B05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2657413" y="5133745"/>
            <a:ext cx="1004341" cy="614597"/>
          </a:xfrm>
          <a:prstGeom prst="rect">
            <a:avLst/>
          </a:prstGeom>
          <a:solidFill>
            <a:srgbClr val="00B05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110457" y="6080542"/>
            <a:ext cx="1004341" cy="614597"/>
          </a:xfrm>
          <a:prstGeom prst="rect">
            <a:avLst/>
          </a:prstGeom>
          <a:solidFill>
            <a:srgbClr val="00B05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110457" y="5468486"/>
            <a:ext cx="1004341" cy="614597"/>
          </a:xfrm>
          <a:prstGeom prst="rect">
            <a:avLst/>
          </a:prstGeom>
          <a:solidFill>
            <a:srgbClr val="00B05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267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3.7037E-7 L -0.54362 0.11435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187" y="57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4.81481E-6 L -0.54114 0.11389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057" y="56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4.07407E-6 L -0.54362 0.09838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187" y="49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7.40741E-7 L -0.54362 0.10208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187" y="5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20" grpId="0" animBg="1"/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04931"/>
            <a:ext cx="12192000" cy="132343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1.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মিঠুর ১২ টি পেনসিল ছিল।তার বাবা তাকে আরও ৪টি পেনসিল দিলেন।মিঠুর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কতগুলো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পেনসিল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হলো?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690" y="2773180"/>
            <a:ext cx="932135" cy="109584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8977" y="2773180"/>
            <a:ext cx="919286" cy="10792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263" y="2773180"/>
            <a:ext cx="919286" cy="107929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1107" y="2773180"/>
            <a:ext cx="919286" cy="107929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6548" y="2773180"/>
            <a:ext cx="919286" cy="109584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1624" y="2773180"/>
            <a:ext cx="919286" cy="107929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6700" y="2773180"/>
            <a:ext cx="919286" cy="107929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296" y="2773180"/>
            <a:ext cx="919286" cy="107929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95" y="2773180"/>
            <a:ext cx="919286" cy="107929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6868" y="2773180"/>
            <a:ext cx="919286" cy="107929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7734" y="2773180"/>
            <a:ext cx="919286" cy="109584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0877" y="2773179"/>
            <a:ext cx="919286" cy="1079293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59612" y="3973955"/>
            <a:ext cx="47968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12" y="5096657"/>
            <a:ext cx="919286" cy="88310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8898" y="5096657"/>
            <a:ext cx="919286" cy="888538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1821" y="5096657"/>
            <a:ext cx="919286" cy="88310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6452" y="5096657"/>
            <a:ext cx="919286" cy="883103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5430525" y="5271874"/>
            <a:ext cx="43856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পেনসিল হলো ?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454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967" y="3043003"/>
            <a:ext cx="932135" cy="120077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3781" y="3042999"/>
            <a:ext cx="932135" cy="120077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5447" y="3042998"/>
            <a:ext cx="932135" cy="120077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266" y="3043001"/>
            <a:ext cx="932135" cy="120077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153" y="779488"/>
            <a:ext cx="932135" cy="120077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6288" y="736075"/>
            <a:ext cx="932135" cy="1200775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8423" y="706094"/>
            <a:ext cx="932135" cy="1200775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558" y="779488"/>
            <a:ext cx="932135" cy="1098958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2693" y="737632"/>
            <a:ext cx="932135" cy="1200775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4828" y="779488"/>
            <a:ext cx="932135" cy="1200775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8347" y="779488"/>
            <a:ext cx="932135" cy="120077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7853" y="779488"/>
            <a:ext cx="932135" cy="120077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4810" y="738412"/>
            <a:ext cx="932135" cy="1200775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1767" y="779487"/>
            <a:ext cx="932135" cy="1200775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9562" y="3043001"/>
            <a:ext cx="932135" cy="1200775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8858" y="3043000"/>
            <a:ext cx="932135" cy="120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887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588958" y="2828676"/>
                <a:ext cx="5149522" cy="92333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n-BD" sz="6000" b="1" i="1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১২</m:t>
                      </m:r>
                      <m:r>
                        <a:rPr lang="en-US" sz="6000" b="1" i="1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bn-BD" sz="6000" b="1" i="1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৪</m:t>
                      </m:r>
                      <m:r>
                        <a:rPr lang="bn-BD" sz="6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</m:oMath>
                  </m:oMathPara>
                </a14:m>
                <a:endParaRPr lang="en-US" sz="60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8958" y="2828676"/>
                <a:ext cx="5149522" cy="92333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5786604" y="2533338"/>
            <a:ext cx="1903751" cy="151400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১৬</a:t>
            </a:r>
            <a:r>
              <a:rPr lang="bn-BD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313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4798"/>
            <a:ext cx="12192000" cy="1015663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4993" y="1331722"/>
            <a:ext cx="17988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শাপলাঃ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4478" y="3419633"/>
            <a:ext cx="17988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গোলাপঃ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4478" y="5037860"/>
            <a:ext cx="17988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জবাঃ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18544" y="3168344"/>
            <a:ext cx="2353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88563" y="2168270"/>
            <a:ext cx="2353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88563" y="3082390"/>
            <a:ext cx="2353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18544" y="2226354"/>
            <a:ext cx="2353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297237" y="3410623"/>
                <a:ext cx="235345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৮ </a:t>
                </a:r>
                <a14:m>
                  <m:oMath xmlns:m="http://schemas.openxmlformats.org/officeDocument/2006/math">
                    <m:r>
                      <a:rPr lang="bn-BD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+</m:t>
                    </m:r>
                    <m:r>
                      <a:rPr lang="bn-BD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৪</m:t>
                    </m:r>
                    <m:r>
                      <a:rPr lang="bn-BD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=</m:t>
                    </m:r>
                  </m:oMath>
                </a14:m>
                <a:endParaRPr lang="en-US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7237" y="3410623"/>
                <a:ext cx="2353456" cy="584775"/>
              </a:xfrm>
              <a:prstGeom prst="rect">
                <a:avLst/>
              </a:prstGeom>
              <a:blipFill>
                <a:blip r:embed="rId2"/>
                <a:stretch>
                  <a:fillRect l="-6736" t="-12500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218544" y="1325664"/>
                <a:ext cx="235345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3200" dirty="0" smtClean="0">
                    <a:cs typeface="NikoshBAN" panose="02000000000000000000" pitchFamily="2" charset="0"/>
                  </a:rPr>
                  <a:t>৯</a:t>
                </a:r>
                <a14:m>
                  <m:oMath xmlns:m="http://schemas.openxmlformats.org/officeDocument/2006/math">
                    <m:r>
                      <a:rPr lang="bn-BD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+</m:t>
                    </m:r>
                    <m:r>
                      <a:rPr lang="bn-BD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৫</m:t>
                    </m:r>
                    <m:r>
                      <a:rPr lang="bn-BD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= </m:t>
                    </m:r>
                  </m:oMath>
                </a14:m>
                <a:endParaRPr lang="en-US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8544" y="1325664"/>
                <a:ext cx="2353456" cy="584775"/>
              </a:xfrm>
              <a:prstGeom prst="rect">
                <a:avLst/>
              </a:prstGeom>
              <a:blipFill>
                <a:blip r:embed="rId3"/>
                <a:stretch>
                  <a:fillRect l="-6736" t="-12500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/>
          <p:cNvSpPr/>
          <p:nvPr/>
        </p:nvSpPr>
        <p:spPr>
          <a:xfrm>
            <a:off x="4650693" y="1299102"/>
            <a:ext cx="2276472" cy="8489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650693" y="3066857"/>
            <a:ext cx="2276472" cy="763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218544" y="5028850"/>
                <a:ext cx="193373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3200" b="1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৬</a:t>
                </a:r>
                <a14:m>
                  <m:oMath xmlns:m="http://schemas.openxmlformats.org/officeDocument/2006/math">
                    <m:r>
                      <a:rPr lang="bn-BD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+</m:t>
                    </m:r>
                    <m:r>
                      <a:rPr lang="bn-BD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৫</m:t>
                    </m:r>
                    <m:r>
                      <a:rPr lang="bn-BD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=</m:t>
                    </m:r>
                  </m:oMath>
                </a14:m>
                <a:endParaRPr lang="en-US" sz="3200" b="1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8544" y="5028850"/>
                <a:ext cx="1933733" cy="584775"/>
              </a:xfrm>
              <a:prstGeom prst="rect">
                <a:avLst/>
              </a:prstGeom>
              <a:blipFill>
                <a:blip r:embed="rId4"/>
                <a:stretch>
                  <a:fillRect l="-8202" t="-12500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/>
          <p:cNvSpPr/>
          <p:nvPr/>
        </p:nvSpPr>
        <p:spPr>
          <a:xfrm>
            <a:off x="4650693" y="4774365"/>
            <a:ext cx="2276472" cy="7212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070626" y="2226354"/>
                <a:ext cx="175745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n-BD" sz="3200" b="0" i="1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৯</m:t>
                      </m:r>
                      <m:r>
                        <a:rPr lang="bn-BD" sz="3200" b="0" i="1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+</m:t>
                      </m:r>
                      <m:r>
                        <a:rPr lang="bn-BD" sz="3200" b="0" i="1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৬</m:t>
                      </m:r>
                      <m:r>
                        <a:rPr lang="bn-BD" sz="3200" b="0" i="1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=</m:t>
                      </m:r>
                    </m:oMath>
                  </m:oMathPara>
                </a14:m>
                <a:endParaRPr lang="en-US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0626" y="2226354"/>
                <a:ext cx="1757455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910966" y="4339525"/>
                <a:ext cx="207677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n-BD" sz="2400" b="0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৮</m:t>
                      </m:r>
                      <m:r>
                        <a:rPr lang="bn-BD" sz="2400" b="0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bn-BD" sz="2400" b="0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৬</m:t>
                      </m:r>
                      <m:r>
                        <a:rPr lang="bn-BD" sz="2400" b="0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0966" y="4339525"/>
                <a:ext cx="2076773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137700" y="5859305"/>
                <a:ext cx="15308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n-BD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৬</m:t>
                      </m:r>
                      <m:r>
                        <a:rPr lang="bn-BD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bn-BD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৩</m:t>
                      </m:r>
                      <m:r>
                        <a:rPr lang="bn-BD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4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7700" y="5859305"/>
                <a:ext cx="1530844" cy="461665"/>
              </a:xfrm>
              <a:prstGeom prst="rect">
                <a:avLst/>
              </a:prstGeom>
              <a:blipFill>
                <a:blip r:embed="rId7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/>
          <p:cNvSpPr/>
          <p:nvPr/>
        </p:nvSpPr>
        <p:spPr>
          <a:xfrm>
            <a:off x="4650693" y="2234050"/>
            <a:ext cx="2276473" cy="7232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650693" y="3957175"/>
            <a:ext cx="2276472" cy="687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659955" y="5622635"/>
            <a:ext cx="2267209" cy="6983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220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3" grpId="0"/>
      <p:bldP spid="15" grpId="0" animBg="1"/>
      <p:bldP spid="16" grpId="0" animBg="1"/>
      <p:bldP spid="17" grpId="0"/>
      <p:bldP spid="18" grpId="0" animBg="1"/>
      <p:bldP spid="6" grpId="0"/>
      <p:bldP spid="7" grpId="0"/>
      <p:bldP spid="8" grpId="0"/>
      <p:bldP spid="19" grpId="0" animBg="1"/>
      <p:bldP spid="20" grpId="0" animBg="1"/>
      <p:bldP spid="2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484026" y="89957"/>
                <a:ext cx="3672590" cy="12618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                     </a:t>
                </a:r>
                <a:r>
                  <a:rPr lang="bn-BD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শাপলাঃ  ৯</a:t>
                </a:r>
                <a14:m>
                  <m:oMath xmlns:m="http://schemas.openxmlformats.org/officeDocument/2006/math">
                    <m:r>
                      <a:rPr lang="bn-BD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+</m:t>
                    </m:r>
                    <m:r>
                      <a:rPr lang="bn-BD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৫</m:t>
                    </m:r>
                    <m:r>
                      <a:rPr lang="bn-BD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= </m:t>
                    </m:r>
                  </m:oMath>
                </a14:m>
                <a:endParaRPr lang="en-US" sz="36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026" y="89957"/>
                <a:ext cx="3672590" cy="1261884"/>
              </a:xfrm>
              <a:prstGeom prst="rect">
                <a:avLst/>
              </a:prstGeom>
              <a:blipFill>
                <a:blip r:embed="rId2"/>
                <a:stretch>
                  <a:fillRect l="-5804" t="-7729" r="-40133" b="-207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955010" y="690121"/>
                <a:ext cx="2113613" cy="794479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n-BD" sz="6000" b="0" i="1" smtClean="0">
                          <a:latin typeface="Cambria Math" panose="02040503050406030204" pitchFamily="18" charset="0"/>
                        </a:rPr>
                        <m:t>১৪</m:t>
                      </m:r>
                      <m:r>
                        <a:rPr lang="bn-BD" sz="60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60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5010" y="690121"/>
                <a:ext cx="2113613" cy="79447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449218" y="2750417"/>
                <a:ext cx="350579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গোলাপঃ </a:t>
                </a:r>
                <a14:m>
                  <m:oMath xmlns:m="http://schemas.openxmlformats.org/officeDocument/2006/math">
                    <m:r>
                      <a:rPr lang="bn-BD" sz="40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৮</m:t>
                    </m:r>
                    <m:r>
                      <a:rPr lang="bn-BD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+</m:t>
                    </m:r>
                    <m:r>
                      <a:rPr lang="bn-BD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৪</m:t>
                    </m:r>
                    <m:r>
                      <a:rPr lang="bn-BD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=</m:t>
                    </m:r>
                  </m:oMath>
                </a14:m>
                <a:r>
                  <a:rPr lang="bn-BD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en-US" sz="40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9218" y="2750417"/>
                <a:ext cx="3505792" cy="707886"/>
              </a:xfrm>
              <a:prstGeom prst="rect">
                <a:avLst/>
              </a:prstGeom>
              <a:blipFill>
                <a:blip r:embed="rId4"/>
                <a:stretch>
                  <a:fillRect l="-6261" t="-13793" r="-1565" b="-379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955009" y="2764486"/>
                <a:ext cx="2113613" cy="824460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n-BD" sz="6000" b="0" i="1" smtClean="0">
                          <a:latin typeface="Cambria Math" panose="02040503050406030204" pitchFamily="18" charset="0"/>
                        </a:rPr>
                        <m:t>১২</m:t>
                      </m:r>
                    </m:oMath>
                  </m:oMathPara>
                </a14:m>
                <a:endParaRPr lang="en-US" sz="60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5009" y="2764486"/>
                <a:ext cx="2113613" cy="82446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734222" y="4637667"/>
                <a:ext cx="3172198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জবাঃ </a:t>
                </a:r>
                <a14:m>
                  <m:oMath xmlns:m="http://schemas.openxmlformats.org/officeDocument/2006/math">
                    <m:r>
                      <a:rPr lang="bn-BD" sz="40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৬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+</m:t>
                    </m:r>
                    <m:r>
                      <a:rPr lang="bn-BD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৫</m:t>
                    </m:r>
                    <m:r>
                      <a:rPr lang="bn-BD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=</m:t>
                    </m:r>
                  </m:oMath>
                </a14:m>
                <a:endParaRPr lang="en-US" sz="4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4222" y="4637667"/>
                <a:ext cx="3172198" cy="769441"/>
              </a:xfrm>
              <a:prstGeom prst="rect">
                <a:avLst/>
              </a:prstGeom>
              <a:blipFill>
                <a:blip r:embed="rId6"/>
                <a:stretch>
                  <a:fillRect l="-7678" t="-16667" b="-373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955009" y="4738189"/>
                <a:ext cx="2113613" cy="727582"/>
              </a:xfrm>
              <a:prstGeom prst="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n-BD" sz="6000" b="0" i="1" smtClean="0">
                          <a:latin typeface="Cambria Math" panose="02040503050406030204" pitchFamily="18" charset="0"/>
                        </a:rPr>
                        <m:t>১১</m:t>
                      </m:r>
                      <m:r>
                        <a:rPr lang="bn-BD" sz="60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60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5009" y="4738189"/>
                <a:ext cx="2113613" cy="72758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973387" y="1677439"/>
                <a:ext cx="1723869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৯</a:t>
                </a:r>
                <a14:m>
                  <m:oMath xmlns:m="http://schemas.openxmlformats.org/officeDocument/2006/math">
                    <m:r>
                      <a:rPr lang="bn-BD" sz="4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+</m:t>
                    </m:r>
                    <m:r>
                      <a:rPr lang="bn-BD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৭</m:t>
                    </m:r>
                    <m:r>
                      <a:rPr lang="en-US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=</m:t>
                    </m:r>
                  </m:oMath>
                </a14:m>
                <a:endParaRPr lang="en-US" sz="4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3387" y="1677439"/>
                <a:ext cx="1723869" cy="769441"/>
              </a:xfrm>
              <a:prstGeom prst="rect">
                <a:avLst/>
              </a:prstGeom>
              <a:blipFill>
                <a:blip r:embed="rId8"/>
                <a:stretch>
                  <a:fillRect l="-14488" t="-14286" b="-3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4241" y="678791"/>
            <a:ext cx="779489" cy="100251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36641" y="831191"/>
            <a:ext cx="779489" cy="100251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982324" y="1784467"/>
                <a:ext cx="2113613" cy="763382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n-BD" sz="6000" b="0" i="1" smtClean="0">
                          <a:latin typeface="Cambria Math" panose="02040503050406030204" pitchFamily="18" charset="0"/>
                        </a:rPr>
                        <m:t>১৬</m:t>
                      </m:r>
                      <m:r>
                        <a:rPr lang="bn-BD" sz="60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60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2324" y="1784467"/>
                <a:ext cx="2113613" cy="76338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866677" y="3731184"/>
                <a:ext cx="1937288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৮</a:t>
                </a:r>
                <a14:m>
                  <m:oMath xmlns:m="http://schemas.openxmlformats.org/officeDocument/2006/math">
                    <m:r>
                      <a:rPr lang="bn-BD" sz="4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+</m:t>
                    </m:r>
                    <m:r>
                      <a:rPr lang="bn-BD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৬</m:t>
                    </m:r>
                    <m:r>
                      <a:rPr lang="bn-BD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=</m:t>
                    </m:r>
                  </m:oMath>
                </a14:m>
                <a:endParaRPr lang="en-US" sz="4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6677" y="3731184"/>
                <a:ext cx="1937288" cy="769441"/>
              </a:xfrm>
              <a:prstGeom prst="rect">
                <a:avLst/>
              </a:prstGeom>
              <a:blipFill>
                <a:blip r:embed="rId11"/>
                <a:stretch>
                  <a:fillRect l="-12579" t="-14286" b="-3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4955009" y="3749320"/>
                <a:ext cx="2086301" cy="773751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n-BD" sz="6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bn-BD" sz="6000" b="0" i="1" smtClean="0">
                          <a:latin typeface="Cambria Math" panose="02040503050406030204" pitchFamily="18" charset="0"/>
                        </a:rPr>
                        <m:t>১৪</m:t>
                      </m:r>
                      <m:r>
                        <a:rPr lang="bn-BD" sz="60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60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5009" y="3749320"/>
                <a:ext cx="2086301" cy="77375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866677" y="5702435"/>
                <a:ext cx="267288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৬</a:t>
                </a:r>
                <a14:m>
                  <m:oMath xmlns:m="http://schemas.openxmlformats.org/officeDocument/2006/math">
                    <m:r>
                      <a:rPr lang="bn-BD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+</m:t>
                    </m:r>
                    <m:r>
                      <a:rPr lang="bn-BD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৩</m:t>
                    </m:r>
                    <m:r>
                      <a:rPr lang="bn-BD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= </m:t>
                    </m:r>
                  </m:oMath>
                </a14:m>
                <a:endParaRPr lang="en-US" sz="40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6677" y="5702435"/>
                <a:ext cx="2672885" cy="707886"/>
              </a:xfrm>
              <a:prstGeom prst="rect">
                <a:avLst/>
              </a:prstGeom>
              <a:blipFill>
                <a:blip r:embed="rId13"/>
                <a:stretch>
                  <a:fillRect l="-7973" t="-13675" b="-36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4955010" y="5767643"/>
                <a:ext cx="2113614" cy="72842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n-BD" sz="6000" b="0" i="1" smtClean="0">
                          <a:latin typeface="Cambria Math" panose="02040503050406030204" pitchFamily="18" charset="0"/>
                        </a:rPr>
                        <m:t>৯</m:t>
                      </m:r>
                      <m:r>
                        <a:rPr lang="bn-BD" sz="60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60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5010" y="5767643"/>
                <a:ext cx="2113614" cy="72842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4434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/>
      <p:bldP spid="7" grpId="0" animBg="1"/>
      <p:bldP spid="12" grpId="0" animBg="1"/>
      <p:bldP spid="14" grpId="0"/>
      <p:bldP spid="15" grpId="0" animBg="1"/>
      <p:bldP spid="16" grpId="0"/>
      <p:bldP spid="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04931"/>
            <a:ext cx="12192000" cy="1015663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মূলায়ন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38662" y="3297836"/>
            <a:ext cx="92789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বড় গাছে ৩ টি ডালিম ও ছোট গাছে ২ টি ডালিম আছে। একত্রে কতগুলো ডালিম আছে?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237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6550" y="2158584"/>
            <a:ext cx="464696" cy="7055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744" y="202875"/>
            <a:ext cx="5606321" cy="660316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0544" y="546718"/>
            <a:ext cx="4751882" cy="631128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6550" y="1334125"/>
            <a:ext cx="464696" cy="70555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9035" y="509666"/>
            <a:ext cx="464696" cy="70555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9035" y="2158584"/>
            <a:ext cx="464696" cy="70555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21520" y="509666"/>
            <a:ext cx="464696" cy="70555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21520" y="2996807"/>
            <a:ext cx="464696" cy="70555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29014" y="3876972"/>
            <a:ext cx="464696" cy="705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018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4.44444E-6 L -0.83177 0.1891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589" y="9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3.33333E-6 L -0.6681 0.1497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411" y="74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3.7037E-6 L -0.95026 0.0972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513" y="4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4.07407E-6 L -0.34987 0.05138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500" y="25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3.33333E-6 L -0.35039 -0.34792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526" y="-174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519" y="371319"/>
            <a:ext cx="1535790" cy="178726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3417" y="371318"/>
            <a:ext cx="1613082" cy="178726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2139" y="371318"/>
            <a:ext cx="1613082" cy="178726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222558" y="2016150"/>
            <a:ext cx="10042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748" y="251397"/>
            <a:ext cx="1738938" cy="1907185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641346" y="2239948"/>
            <a:ext cx="21915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৩টি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605643" y="2067950"/>
            <a:ext cx="132182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২টি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46106" y="5603115"/>
            <a:ext cx="77771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 টি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1811" y="251397"/>
            <a:ext cx="1738938" cy="190718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291677" y="3180353"/>
            <a:ext cx="193514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একত্রে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52270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7.40741E-7 L 0.05703 0.3375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52" y="16875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7.40741E-7 L 0.05873 0.3375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0" y="16875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7.40741E-7 L 0.04102 0.34421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44" y="17199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4.44444E-6 L -0.04231 0.38704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22" y="19352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4.44444E-6 L -0.04154 0.35533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3" y="17755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18" grpId="0"/>
      <p:bldP spid="18" grpId="1"/>
      <p:bldP spid="19" grpId="0"/>
      <p:bldP spid="19" grpId="1"/>
      <p:bldP spid="20" grpId="0"/>
      <p:bldP spid="6" grpId="0"/>
      <p:bldP spid="6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04931"/>
            <a:ext cx="12192000" cy="1015663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271667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এক কাঁদিতে ৫ কলা ও অন্য কাঁদিতে ৪টি কলা আছে। মোট কলার সংখ্যা কত?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61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82" y="132414"/>
            <a:ext cx="12164518" cy="1015663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</a:t>
            </a:r>
            <a:endParaRPr lang="en-US" sz="6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48525" y="2773180"/>
            <a:ext cx="774991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সুমন দাশ গুপ্ত</a:t>
            </a:r>
          </a:p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</a:p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৫২ নং দৌলতপুর সরকারি প্রাথমিক বিদ্যালয়,  নবীগঞ্জ,হবিগঞ্জ।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56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3751" y="2278505"/>
            <a:ext cx="8394492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39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bn-BD" sz="239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39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333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88107"/>
            <a:ext cx="12192000" cy="1015663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 পরিচিতি</a:t>
            </a:r>
            <a:endParaRPr lang="en-US" sz="6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409" y="1103770"/>
            <a:ext cx="9608695" cy="55707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প্রাথমিক গণিত</a:t>
            </a:r>
          </a:p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 প্রথম</a:t>
            </a:r>
            <a:endParaRPr lang="bn-BD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অধ্যায়ঃ১২</a:t>
            </a:r>
          </a:p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শিরোনামঃযোগ</a:t>
            </a:r>
          </a:p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 হাতে না রেখে যোগ</a:t>
            </a:r>
          </a:p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৪০ মিনিট</a:t>
            </a:r>
          </a:p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তারিখঃ২২/০১/২০২০  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242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2499"/>
            <a:ext cx="12192000" cy="132343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789598"/>
            <a:ext cx="116120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r>
              <a:rPr lang="en-US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 </a:t>
            </a:r>
            <a:r>
              <a:rPr lang="en-US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 বিনিময় করে উপকরণের সাহায্যে যোগ করতে পারবে।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630270"/>
            <a:ext cx="104016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r>
              <a:rPr lang="en-US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r>
              <a:rPr lang="en-US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 বিনিময়ে যোগফল কত তা বলতে ও লিখতে পারবে।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338156"/>
            <a:ext cx="116970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r>
              <a:rPr lang="en-US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হাতে না রেখে দুইটি সংখ্যা উপরে পাশাপাশি যোগ করতে পারবে।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988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04932"/>
            <a:ext cx="12192000" cy="1015663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চলো একটা ভিডিও দেখি 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23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6461" y="2008299"/>
            <a:ext cx="4186355" cy="437779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8724" y="1394085"/>
            <a:ext cx="2444017" cy="5321509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-559857" y="1228233"/>
            <a:ext cx="4186355" cy="5157866"/>
            <a:chOff x="4267478" y="518744"/>
            <a:chExt cx="4186355" cy="5157866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67478" y="1298811"/>
              <a:ext cx="4186355" cy="4377799"/>
            </a:xfrm>
            <a:prstGeom prst="rect">
              <a:avLst/>
            </a:prstGeom>
          </p:spPr>
        </p:pic>
        <p:sp>
          <p:nvSpPr>
            <p:cNvPr id="7" name="Oval 6"/>
            <p:cNvSpPr/>
            <p:nvPr/>
          </p:nvSpPr>
          <p:spPr>
            <a:xfrm>
              <a:off x="5038266" y="518744"/>
              <a:ext cx="1152984" cy="2110156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0" y="68758"/>
            <a:ext cx="12192000" cy="1015663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পূর্ব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জ্ঞান যাচাই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835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14800"/>
            <a:ext cx="12192000" cy="1015663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ঘোষণা  </a:t>
            </a:r>
            <a:endParaRPr lang="en-US" sz="60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05608" y="2874051"/>
            <a:ext cx="7671841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bn-BD" sz="9600" b="1" u="sng" dirty="0" smtClean="0">
                <a:ln/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</a:p>
        </p:txBody>
      </p:sp>
    </p:spTree>
    <p:extLst>
      <p:ext uri="{BB962C8B-B14F-4D97-AF65-F5344CB8AC3E}">
        <p14:creationId xmlns:p14="http://schemas.microsoft.com/office/powerpoint/2010/main" val="4281867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" y="104932"/>
            <a:ext cx="12192000" cy="1015663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 আমরা ছবি দেখি।</a:t>
            </a:r>
            <a:endParaRPr lang="en-US" sz="60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313" y="1750181"/>
            <a:ext cx="1873770" cy="38827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6765" y="1750181"/>
            <a:ext cx="1678898" cy="404213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9345" y="2187290"/>
            <a:ext cx="3618720" cy="3445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107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826" y="1049311"/>
            <a:ext cx="1277288" cy="159223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1114" y="839449"/>
            <a:ext cx="1277288" cy="159223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402" y="1049311"/>
            <a:ext cx="1277288" cy="15922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5690" y="1049311"/>
            <a:ext cx="1277288" cy="159223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2978" y="1184223"/>
            <a:ext cx="1277288" cy="15922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0266" y="1184223"/>
            <a:ext cx="1277288" cy="159223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684" y="2431685"/>
            <a:ext cx="1277288" cy="159223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0543" y="2346662"/>
            <a:ext cx="1277288" cy="159223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8117" y="2436603"/>
            <a:ext cx="1277288" cy="159223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5690" y="2526544"/>
            <a:ext cx="1277288" cy="159223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2693" y="2431685"/>
            <a:ext cx="1277288" cy="159223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7522" y="-633101"/>
            <a:ext cx="1277288" cy="159223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6666" y="2551370"/>
            <a:ext cx="1277288" cy="159223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7522" y="1322413"/>
            <a:ext cx="1277288" cy="159223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6951" y="344656"/>
            <a:ext cx="1277288" cy="159223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0551" y="2574557"/>
            <a:ext cx="1277288" cy="1592236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-1" y="139484"/>
            <a:ext cx="12192001" cy="107721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1.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মিঠুর ১২ টি পেনসিল ছিল।তার বাবা তাকে আরও ৪টি পেনসিল দিলেন।মিঠুর কতগুলো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পেনসিল হলো?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493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2.96296E-6 L -0.96055 0.2486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034" y="12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0.02662 L -0.87331 0.4282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672" y="200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3.7037E-6 L -0.76107 0.5682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060" y="28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0.0213 L -0.64974 0.7016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487" y="340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882</TotalTime>
  <Words>241</Words>
  <Application>Microsoft Office PowerPoint</Application>
  <PresentationFormat>Widescreen</PresentationFormat>
  <Paragraphs>60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Cambria Math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pti-8</dc:creator>
  <cp:lastModifiedBy>pti-8</cp:lastModifiedBy>
  <cp:revision>156</cp:revision>
  <dcterms:created xsi:type="dcterms:W3CDTF">2020-01-21T05:38:39Z</dcterms:created>
  <dcterms:modified xsi:type="dcterms:W3CDTF">2020-01-24T09:45:13Z</dcterms:modified>
</cp:coreProperties>
</file>