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59" r:id="rId4"/>
    <p:sldId id="267" r:id="rId5"/>
    <p:sldId id="273" r:id="rId6"/>
    <p:sldId id="264" r:id="rId7"/>
    <p:sldId id="265" r:id="rId8"/>
    <p:sldId id="266" r:id="rId9"/>
    <p:sldId id="257" r:id="rId10"/>
    <p:sldId id="261" r:id="rId11"/>
    <p:sldId id="275" r:id="rId12"/>
    <p:sldId id="260" r:id="rId13"/>
    <p:sldId id="271"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42" y="60"/>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9B3D-4F20-4BC3-AB05-5EBA574F4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A202ED-BBA9-4C44-A140-C29B030E4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725228-E064-4612-BBCE-DFC8BCE1D4C9}"/>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5" name="Footer Placeholder 4">
            <a:extLst>
              <a:ext uri="{FF2B5EF4-FFF2-40B4-BE49-F238E27FC236}">
                <a16:creationId xmlns:a16="http://schemas.microsoft.com/office/drawing/2014/main" id="{F6BD38C5-458F-4300-BCC4-E5E006B16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B4DCE-B88F-4BD0-9AC9-5B0D354489AA}"/>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365395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3BF2-CF19-4661-B320-C4253F2534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98BB8E-7FD5-4728-99AB-096EB9306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17E47-8568-4053-B34E-BEF73E4B12CD}"/>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5" name="Footer Placeholder 4">
            <a:extLst>
              <a:ext uri="{FF2B5EF4-FFF2-40B4-BE49-F238E27FC236}">
                <a16:creationId xmlns:a16="http://schemas.microsoft.com/office/drawing/2014/main" id="{85BF3451-66B6-4371-BF21-44B9C8266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F74DE-4F18-40B9-88BE-4E6FE4285707}"/>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49918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132867-78C4-46C8-AF15-D0A3AB6C0D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BEA0D8-FF09-4275-A1E8-0B582E32CE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61B85-4D2D-4539-8278-7F2E9EF379BE}"/>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5" name="Footer Placeholder 4">
            <a:extLst>
              <a:ext uri="{FF2B5EF4-FFF2-40B4-BE49-F238E27FC236}">
                <a16:creationId xmlns:a16="http://schemas.microsoft.com/office/drawing/2014/main" id="{DE7B00D3-2C02-4CAF-9067-B6504A41C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A053F-4EDB-4836-910F-818C28ACE152}"/>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202191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E57D-EF77-45BD-9125-02C8ED2DF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8135A-D86F-4D87-AFBE-05F1FEB3D1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9DFAD-9F31-4CE3-8B97-EB6BB0C69EBA}"/>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5" name="Footer Placeholder 4">
            <a:extLst>
              <a:ext uri="{FF2B5EF4-FFF2-40B4-BE49-F238E27FC236}">
                <a16:creationId xmlns:a16="http://schemas.microsoft.com/office/drawing/2014/main" id="{A20803FE-A05C-4635-A547-0D11CE6B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2F561-ADBA-41FA-A773-54792818272A}"/>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46668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4D69-85D6-4F4D-81C3-A6943F198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9605E9-4709-492B-9925-67F7D5327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8652CF-FA2F-4D87-A4B3-FBED0FC99D2B}"/>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5" name="Footer Placeholder 4">
            <a:extLst>
              <a:ext uri="{FF2B5EF4-FFF2-40B4-BE49-F238E27FC236}">
                <a16:creationId xmlns:a16="http://schemas.microsoft.com/office/drawing/2014/main" id="{59A96852-F560-4A2C-B500-59F35E378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118C3-5E9D-4110-88E8-532EBA7711FE}"/>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379926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8F41-3401-49C7-AC57-0577FEA03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35E9-CA2A-46CC-B4BB-56BCD78726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C327C5-E9F4-4BDC-90A7-469870A437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2AB20A-0257-4FDA-86B8-B9291EEDCAE1}"/>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6" name="Footer Placeholder 5">
            <a:extLst>
              <a:ext uri="{FF2B5EF4-FFF2-40B4-BE49-F238E27FC236}">
                <a16:creationId xmlns:a16="http://schemas.microsoft.com/office/drawing/2014/main" id="{4A183BB9-7267-4DD7-A787-B939718B1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76E34-A298-43FD-9876-41C206B48A16}"/>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213244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A9D8-D6FB-4794-9406-3AC0654FC4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F69323-329F-441E-B03D-981F25F6C4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D38C8-7865-4A88-857A-A29F878299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6ACC2-A386-4BE1-A017-E9E1A5777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2DF0CB-A4E0-43B8-8E1C-59306F8AE9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32040-5C1D-42D4-8F82-9F2731E33C96}"/>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8" name="Footer Placeholder 7">
            <a:extLst>
              <a:ext uri="{FF2B5EF4-FFF2-40B4-BE49-F238E27FC236}">
                <a16:creationId xmlns:a16="http://schemas.microsoft.com/office/drawing/2014/main" id="{EE6DB413-D8ED-401A-9F32-5D0D658EB3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97DE89-5B67-4C78-9A89-BEABA884FF9B}"/>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287980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6633-0492-4F4D-8C34-54147BFA8E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0B1CDF-843E-4FA7-AB5A-A73362D51DCA}"/>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4" name="Footer Placeholder 3">
            <a:extLst>
              <a:ext uri="{FF2B5EF4-FFF2-40B4-BE49-F238E27FC236}">
                <a16:creationId xmlns:a16="http://schemas.microsoft.com/office/drawing/2014/main" id="{BC30BAAF-A792-4356-BFA2-42ADFE5F99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EAF681-1CBB-47D7-B6C9-78E459B28B56}"/>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375436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937232-0132-42B7-8963-E2287A42D4D4}"/>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3" name="Footer Placeholder 2">
            <a:extLst>
              <a:ext uri="{FF2B5EF4-FFF2-40B4-BE49-F238E27FC236}">
                <a16:creationId xmlns:a16="http://schemas.microsoft.com/office/drawing/2014/main" id="{E7C11EED-C4F7-4F59-999A-9D5451B269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9568B3-EFFE-44F6-B435-F55480CA4B61}"/>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323979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F868-7D5F-48AA-ADBA-88B4B8BA2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F5450B-EB14-4751-8E1C-2DE8DC0CC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EEC538-95BB-4DE6-B3CD-56C6900E8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BAAF2-EC75-4D9F-86D3-F51E6BE58F49}"/>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6" name="Footer Placeholder 5">
            <a:extLst>
              <a:ext uri="{FF2B5EF4-FFF2-40B4-BE49-F238E27FC236}">
                <a16:creationId xmlns:a16="http://schemas.microsoft.com/office/drawing/2014/main" id="{30FBA849-99B4-4637-9CF9-E2A004769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C6903-59DE-417A-A946-D9AB554AF02F}"/>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371260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D259-2F41-42CA-9883-01D94A403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E81040-B911-4F64-93A2-5B0EC3FFBC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01320B-071E-4C2C-8C70-BD2E1A566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741246-6DFA-40B0-9FF6-A77A715E1411}"/>
              </a:ext>
            </a:extLst>
          </p:cNvPr>
          <p:cNvSpPr>
            <a:spLocks noGrp="1"/>
          </p:cNvSpPr>
          <p:nvPr>
            <p:ph type="dt" sz="half" idx="10"/>
          </p:nvPr>
        </p:nvSpPr>
        <p:spPr/>
        <p:txBody>
          <a:bodyPr/>
          <a:lstStyle/>
          <a:p>
            <a:fld id="{FFF6924E-60C4-49D7-B9DB-C894C3FD906D}" type="datetimeFigureOut">
              <a:rPr lang="en-US" smtClean="0"/>
              <a:t>24-Jan-20</a:t>
            </a:fld>
            <a:endParaRPr lang="en-US"/>
          </a:p>
        </p:txBody>
      </p:sp>
      <p:sp>
        <p:nvSpPr>
          <p:cNvPr id="6" name="Footer Placeholder 5">
            <a:extLst>
              <a:ext uri="{FF2B5EF4-FFF2-40B4-BE49-F238E27FC236}">
                <a16:creationId xmlns:a16="http://schemas.microsoft.com/office/drawing/2014/main" id="{A1FDD9EE-E260-404F-A9A8-3353DD8AF2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C3AD2-F74A-4299-B498-838D05682127}"/>
              </a:ext>
            </a:extLst>
          </p:cNvPr>
          <p:cNvSpPr>
            <a:spLocks noGrp="1"/>
          </p:cNvSpPr>
          <p:nvPr>
            <p:ph type="sldNum" sz="quarter" idx="12"/>
          </p:nvPr>
        </p:nvSpPr>
        <p:spPr/>
        <p:txBody>
          <a:bodyPr/>
          <a:lstStyle/>
          <a:p>
            <a:fld id="{55760FE4-7D3F-43BB-96E5-D69C7CA6F32D}" type="slidenum">
              <a:rPr lang="en-US" smtClean="0"/>
              <a:t>‹#›</a:t>
            </a:fld>
            <a:endParaRPr lang="en-US"/>
          </a:p>
        </p:txBody>
      </p:sp>
    </p:spTree>
    <p:extLst>
      <p:ext uri="{BB962C8B-B14F-4D97-AF65-F5344CB8AC3E}">
        <p14:creationId xmlns:p14="http://schemas.microsoft.com/office/powerpoint/2010/main" val="4193811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8915">
              <a:srgbClr val="CFDAEF"/>
            </a:gs>
            <a:gs pos="49573">
              <a:srgbClr val="C4D2EC"/>
            </a:gs>
            <a:gs pos="60162">
              <a:srgbClr val="B9CAE8"/>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21EE9-97F8-4434-9CC2-B162B1707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74A71B-3FD7-4A63-9729-EC122CDDA0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24E19-AA7B-49FD-9A2F-ADA455F1A0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6924E-60C4-49D7-B9DB-C894C3FD906D}" type="datetimeFigureOut">
              <a:rPr lang="en-US" smtClean="0"/>
              <a:t>24-Jan-20</a:t>
            </a:fld>
            <a:endParaRPr lang="en-US"/>
          </a:p>
        </p:txBody>
      </p:sp>
      <p:sp>
        <p:nvSpPr>
          <p:cNvPr id="5" name="Footer Placeholder 4">
            <a:extLst>
              <a:ext uri="{FF2B5EF4-FFF2-40B4-BE49-F238E27FC236}">
                <a16:creationId xmlns:a16="http://schemas.microsoft.com/office/drawing/2014/main" id="{7C5C4D4A-562B-47A2-907C-A04E5FE4A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F2B203-537F-4559-871C-936CB5398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60FE4-7D3F-43BB-96E5-D69C7CA6F32D}" type="slidenum">
              <a:rPr lang="en-US" smtClean="0"/>
              <a:t>‹#›</a:t>
            </a:fld>
            <a:endParaRPr lang="en-US"/>
          </a:p>
        </p:txBody>
      </p:sp>
    </p:spTree>
    <p:extLst>
      <p:ext uri="{BB962C8B-B14F-4D97-AF65-F5344CB8AC3E}">
        <p14:creationId xmlns:p14="http://schemas.microsoft.com/office/powerpoint/2010/main" val="34166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7.xml"/><Relationship Id="rId5" Type="http://schemas.openxmlformats.org/officeDocument/2006/relationships/image" Target="../media/image6.jfif"/><Relationship Id="rId4" Type="http://schemas.openxmlformats.org/officeDocument/2006/relationships/image" Target="../media/image5.jfif"/></Relationships>
</file>

<file path=ppt/slides/_rels/slide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C4FB5E-D505-4FA7-922A-68C058001D5C}"/>
              </a:ext>
            </a:extLst>
          </p:cNvPr>
          <p:cNvSpPr txBox="1"/>
          <p:nvPr/>
        </p:nvSpPr>
        <p:spPr>
          <a:xfrm>
            <a:off x="2166953" y="194483"/>
            <a:ext cx="8011368" cy="1446550"/>
          </a:xfrm>
          <a:prstGeom prst="rect">
            <a:avLst/>
          </a:prstGeom>
          <a:noFill/>
          <a:ln>
            <a:solidFill>
              <a:srgbClr val="00B0F0"/>
            </a:solidFill>
          </a:ln>
        </p:spPr>
        <p:txBody>
          <a:bodyPr wrap="square" rtlCol="0">
            <a:spAutoFit/>
          </a:bodyPr>
          <a:lstStyle/>
          <a:p>
            <a:pPr algn="ctr"/>
            <a:r>
              <a:rPr lang="bn-IN" sz="8800" dirty="0">
                <a:latin typeface="NikoshBAN" panose="02000000000000000000" pitchFamily="2" charset="0"/>
                <a:cs typeface="NikoshBAN" panose="02000000000000000000" pitchFamily="2" charset="0"/>
              </a:rPr>
              <a:t>শুভেচ্ছা </a:t>
            </a:r>
            <a:endParaRPr lang="en-US" sz="88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8979C65F-4AEA-4E55-97B9-81DAAF76C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953" y="1850893"/>
            <a:ext cx="8011368" cy="4444845"/>
          </a:xfrm>
          <a:prstGeom prst="rect">
            <a:avLst/>
          </a:prstGeom>
        </p:spPr>
      </p:pic>
    </p:spTree>
    <p:extLst>
      <p:ext uri="{BB962C8B-B14F-4D97-AF65-F5344CB8AC3E}">
        <p14:creationId xmlns:p14="http://schemas.microsoft.com/office/powerpoint/2010/main" val="175475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E18888-C298-4D72-82CE-654E7C6B64C2}"/>
              </a:ext>
            </a:extLst>
          </p:cNvPr>
          <p:cNvGrpSpPr/>
          <p:nvPr/>
        </p:nvGrpSpPr>
        <p:grpSpPr>
          <a:xfrm>
            <a:off x="1494054" y="464695"/>
            <a:ext cx="9868490" cy="5912709"/>
            <a:chOff x="1494054" y="464695"/>
            <a:chExt cx="9868490" cy="5912709"/>
          </a:xfrm>
        </p:grpSpPr>
        <p:pic>
          <p:nvPicPr>
            <p:cNvPr id="3" name="Picture 2">
              <a:extLst>
                <a:ext uri="{FF2B5EF4-FFF2-40B4-BE49-F238E27FC236}">
                  <a16:creationId xmlns:a16="http://schemas.microsoft.com/office/drawing/2014/main" id="{B12EACDA-E5F3-4F89-9EF1-E09B1C626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054" y="1499923"/>
              <a:ext cx="3734321" cy="4877481"/>
            </a:xfrm>
            <a:prstGeom prst="rect">
              <a:avLst/>
            </a:prstGeom>
          </p:spPr>
        </p:pic>
        <p:pic>
          <p:nvPicPr>
            <p:cNvPr id="5" name="Picture 4">
              <a:extLst>
                <a:ext uri="{FF2B5EF4-FFF2-40B4-BE49-F238E27FC236}">
                  <a16:creationId xmlns:a16="http://schemas.microsoft.com/office/drawing/2014/main" id="{5E8806B3-2D83-4EBD-A88B-76BA13D9D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948" y="1514217"/>
              <a:ext cx="3724795" cy="4848902"/>
            </a:xfrm>
            <a:prstGeom prst="rect">
              <a:avLst/>
            </a:prstGeom>
          </p:spPr>
        </p:pic>
        <p:sp>
          <p:nvSpPr>
            <p:cNvPr id="7" name="TextBox 6">
              <a:extLst>
                <a:ext uri="{FF2B5EF4-FFF2-40B4-BE49-F238E27FC236}">
                  <a16:creationId xmlns:a16="http://schemas.microsoft.com/office/drawing/2014/main" id="{FDD1363D-1334-402F-A811-82EE757E7FC9}"/>
                </a:ext>
              </a:extLst>
            </p:cNvPr>
            <p:cNvSpPr txBox="1"/>
            <p:nvPr/>
          </p:nvSpPr>
          <p:spPr>
            <a:xfrm>
              <a:off x="1603948" y="464695"/>
              <a:ext cx="9758596" cy="830997"/>
            </a:xfrm>
            <a:prstGeom prst="rect">
              <a:avLst/>
            </a:prstGeom>
            <a:noFill/>
          </p:spPr>
          <p:txBody>
            <a:bodyPr wrap="square" rtlCol="0">
              <a:spAutoFit/>
            </a:bodyPr>
            <a:lstStyle/>
            <a:p>
              <a:pPr algn="ctr"/>
              <a:r>
                <a:rPr lang="bn-IN" sz="4800" dirty="0">
                  <a:latin typeface="NikoshBAN" panose="02000000000000000000" pitchFamily="2" charset="0"/>
                  <a:cs typeface="NikoshBAN" panose="02000000000000000000" pitchFamily="2" charset="0"/>
                </a:rPr>
                <a:t>পাঠ্যবইয়ের ৫৪ পৃষ্ঠা বের করি। </a:t>
              </a:r>
              <a:endParaRPr lang="en-US" sz="48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21467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7312BB-CFCB-4740-AF7C-11C045035EEA}"/>
              </a:ext>
            </a:extLst>
          </p:cNvPr>
          <p:cNvSpPr txBox="1"/>
          <p:nvPr/>
        </p:nvSpPr>
        <p:spPr>
          <a:xfrm>
            <a:off x="1216702" y="3013501"/>
            <a:ext cx="9758596" cy="1323439"/>
          </a:xfrm>
          <a:prstGeom prst="rect">
            <a:avLst/>
          </a:prstGeom>
          <a:noFill/>
        </p:spPr>
        <p:txBody>
          <a:bodyPr wrap="square" rtlCol="0">
            <a:spAutoFit/>
          </a:bodyPr>
          <a:lstStyle/>
          <a:p>
            <a:pPr algn="ctr"/>
            <a:r>
              <a:rPr lang="bn-IN" sz="8000" dirty="0">
                <a:latin typeface="NikoshBAN" panose="02000000000000000000" pitchFamily="2" charset="0"/>
                <a:cs typeface="NikoshBAN" panose="02000000000000000000" pitchFamily="2" charset="0"/>
              </a:rPr>
              <a:t>পাঠটি নিরবে পড়ি।</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012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8915">
              <a:srgbClr val="CFDAEF"/>
            </a:gs>
            <a:gs pos="49573">
              <a:srgbClr val="C4D2EC"/>
            </a:gs>
            <a:gs pos="60162">
              <a:srgbClr val="B9CAE8"/>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ECD2F40-C405-4A15-905A-11EEF2937E6F}"/>
              </a:ext>
            </a:extLst>
          </p:cNvPr>
          <p:cNvGraphicFramePr>
            <a:graphicFrameLocks noGrp="1"/>
          </p:cNvGraphicFramePr>
          <p:nvPr>
            <p:extLst>
              <p:ext uri="{D42A27DB-BD31-4B8C-83A1-F6EECF244321}">
                <p14:modId xmlns:p14="http://schemas.microsoft.com/office/powerpoint/2010/main" val="1988566085"/>
              </p:ext>
            </p:extLst>
          </p:nvPr>
        </p:nvGraphicFramePr>
        <p:xfrm>
          <a:off x="2032000" y="2358188"/>
          <a:ext cx="8812464" cy="2807368"/>
        </p:xfrm>
        <a:graphic>
          <a:graphicData uri="http://schemas.openxmlformats.org/drawingml/2006/table">
            <a:tbl>
              <a:tblPr firstRow="1" bandRow="1">
                <a:tableStyleId>{5C22544A-7EE6-4342-B048-85BDC9FD1C3A}</a:tableStyleId>
              </a:tblPr>
              <a:tblGrid>
                <a:gridCol w="2937488">
                  <a:extLst>
                    <a:ext uri="{9D8B030D-6E8A-4147-A177-3AD203B41FA5}">
                      <a16:colId xmlns:a16="http://schemas.microsoft.com/office/drawing/2014/main" val="633149015"/>
                    </a:ext>
                  </a:extLst>
                </a:gridCol>
                <a:gridCol w="2937488">
                  <a:extLst>
                    <a:ext uri="{9D8B030D-6E8A-4147-A177-3AD203B41FA5}">
                      <a16:colId xmlns:a16="http://schemas.microsoft.com/office/drawing/2014/main" val="660423051"/>
                    </a:ext>
                  </a:extLst>
                </a:gridCol>
                <a:gridCol w="2937488">
                  <a:extLst>
                    <a:ext uri="{9D8B030D-6E8A-4147-A177-3AD203B41FA5}">
                      <a16:colId xmlns:a16="http://schemas.microsoft.com/office/drawing/2014/main" val="647406988"/>
                    </a:ext>
                  </a:extLst>
                </a:gridCol>
              </a:tblGrid>
              <a:tr h="1127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4400" dirty="0">
                          <a:solidFill>
                            <a:schemeClr val="tx1"/>
                          </a:solidFill>
                          <a:latin typeface="NikoshBAN" panose="02000000000000000000" pitchFamily="2" charset="0"/>
                          <a:cs typeface="NikoshBAN" panose="02000000000000000000" pitchFamily="2" charset="0"/>
                        </a:rPr>
                        <a:t>গ্রীষ্মকাল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4400" dirty="0">
                          <a:solidFill>
                            <a:schemeClr val="tx1"/>
                          </a:solidFill>
                          <a:latin typeface="NikoshBAN" panose="02000000000000000000" pitchFamily="2" charset="0"/>
                          <a:cs typeface="NikoshBAN" panose="02000000000000000000" pitchFamily="2" charset="0"/>
                        </a:rPr>
                        <a:t>বর্ষাকাল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4400" dirty="0">
                          <a:solidFill>
                            <a:schemeClr val="tx1"/>
                          </a:solidFill>
                          <a:latin typeface="NikoshBAN" panose="02000000000000000000" pitchFamily="2" charset="0"/>
                          <a:cs typeface="NikoshBAN" panose="02000000000000000000" pitchFamily="2" charset="0"/>
                        </a:rPr>
                        <a:t>শীতকাল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31167700"/>
                  </a:ext>
                </a:extLst>
              </a:tr>
              <a:tr h="840155">
                <a:tc>
                  <a:txBody>
                    <a:bodyPr/>
                    <a:lstStyle/>
                    <a:p>
                      <a:pPr algn="l"/>
                      <a:r>
                        <a:rPr lang="bn-IN" sz="3200" dirty="0">
                          <a:solidFill>
                            <a:schemeClr val="tx1"/>
                          </a:solidFill>
                          <a:latin typeface="NikoshBAN" panose="02000000000000000000" pitchFamily="2" charset="0"/>
                          <a:cs typeface="NikoshBAN" panose="02000000000000000000" pitchFamily="2" charset="0"/>
                        </a:rPr>
                        <a:t>১)</a:t>
                      </a:r>
                      <a:endParaRPr lang="en-US" sz="3200" dirty="0">
                        <a:solidFill>
                          <a:schemeClr val="tx1"/>
                        </a:solidFill>
                        <a:latin typeface="NikoshBAN" panose="02000000000000000000" pitchFamily="2" charset="0"/>
                        <a:cs typeface="NikoshBAN"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bn-IN" sz="3200" dirty="0">
                          <a:solidFill>
                            <a:schemeClr val="tx1"/>
                          </a:solidFill>
                          <a:latin typeface="NikoshBAN" panose="02000000000000000000" pitchFamily="2" charset="0"/>
                          <a:cs typeface="NikoshBAN" panose="02000000000000000000" pitchFamily="2" charset="0"/>
                        </a:rPr>
                        <a:t>১)</a:t>
                      </a:r>
                      <a:endParaRPr lang="en-US" sz="3200" dirty="0">
                        <a:solidFill>
                          <a:schemeClr val="tx1"/>
                        </a:solidFill>
                        <a:latin typeface="NikoshBAN" panose="02000000000000000000" pitchFamily="2" charset="0"/>
                        <a:cs typeface="NikoshBAN"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bn-IN" sz="3200" dirty="0">
                          <a:solidFill>
                            <a:schemeClr val="tx1"/>
                          </a:solidFill>
                          <a:latin typeface="NikoshBAN" panose="02000000000000000000" pitchFamily="2" charset="0"/>
                          <a:cs typeface="NikoshBAN" panose="02000000000000000000" pitchFamily="2" charset="0"/>
                        </a:rPr>
                        <a:t>১)</a:t>
                      </a:r>
                      <a:endParaRPr lang="en-US" sz="3200" dirty="0">
                        <a:solidFill>
                          <a:schemeClr val="tx1"/>
                        </a:solidFill>
                        <a:latin typeface="NikoshBAN" panose="02000000000000000000" pitchFamily="2" charset="0"/>
                        <a:cs typeface="NikoshBAN"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678588"/>
                  </a:ext>
                </a:extLst>
              </a:tr>
              <a:tr h="840155">
                <a:tc>
                  <a:txBody>
                    <a:bodyPr/>
                    <a:lstStyle/>
                    <a:p>
                      <a:pPr algn="l"/>
                      <a:r>
                        <a:rPr lang="bn-IN" sz="3200" dirty="0">
                          <a:solidFill>
                            <a:schemeClr val="tx1"/>
                          </a:solidFill>
                          <a:latin typeface="NikoshBAN" panose="02000000000000000000" pitchFamily="2" charset="0"/>
                          <a:cs typeface="NikoshBAN" panose="02000000000000000000" pitchFamily="2" charset="0"/>
                        </a:rPr>
                        <a:t>২)</a:t>
                      </a:r>
                      <a:endParaRPr lang="en-US" sz="3200" dirty="0">
                        <a:solidFill>
                          <a:schemeClr val="tx1"/>
                        </a:solidFill>
                        <a:latin typeface="NikoshBAN" panose="02000000000000000000" pitchFamily="2" charset="0"/>
                        <a:cs typeface="NikoshBAN"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bn-IN" sz="3200" dirty="0">
                          <a:solidFill>
                            <a:schemeClr val="tx1"/>
                          </a:solidFill>
                          <a:latin typeface="NikoshBAN" panose="02000000000000000000" pitchFamily="2" charset="0"/>
                          <a:cs typeface="NikoshBAN" panose="02000000000000000000" pitchFamily="2" charset="0"/>
                        </a:rPr>
                        <a:t>২)</a:t>
                      </a:r>
                      <a:endParaRPr lang="en-US" sz="3200" dirty="0">
                        <a:solidFill>
                          <a:schemeClr val="tx1"/>
                        </a:solidFill>
                        <a:latin typeface="NikoshBAN" panose="02000000000000000000" pitchFamily="2" charset="0"/>
                        <a:cs typeface="NikoshBAN"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bn-IN" sz="3200" dirty="0">
                          <a:solidFill>
                            <a:schemeClr val="tx1"/>
                          </a:solidFill>
                          <a:latin typeface="NikoshBAN" panose="02000000000000000000" pitchFamily="2" charset="0"/>
                          <a:cs typeface="NikoshBAN" panose="02000000000000000000" pitchFamily="2" charset="0"/>
                        </a:rPr>
                        <a:t>২)</a:t>
                      </a:r>
                      <a:endParaRPr lang="en-US" sz="3200" dirty="0">
                        <a:solidFill>
                          <a:schemeClr val="tx1"/>
                        </a:solidFill>
                        <a:latin typeface="NikoshBAN" panose="02000000000000000000" pitchFamily="2" charset="0"/>
                        <a:cs typeface="NikoshBAN"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6652271"/>
                  </a:ext>
                </a:extLst>
              </a:tr>
            </a:tbl>
          </a:graphicData>
        </a:graphic>
      </p:graphicFrame>
      <p:grpSp>
        <p:nvGrpSpPr>
          <p:cNvPr id="3" name="Group 2">
            <a:extLst>
              <a:ext uri="{FF2B5EF4-FFF2-40B4-BE49-F238E27FC236}">
                <a16:creationId xmlns:a16="http://schemas.microsoft.com/office/drawing/2014/main" id="{91954FDA-1B5A-4A5A-AFDC-7E21ED7930D3}"/>
              </a:ext>
            </a:extLst>
          </p:cNvPr>
          <p:cNvGrpSpPr/>
          <p:nvPr/>
        </p:nvGrpSpPr>
        <p:grpSpPr>
          <a:xfrm>
            <a:off x="214563" y="200277"/>
            <a:ext cx="8432132" cy="1059936"/>
            <a:chOff x="214563" y="200277"/>
            <a:chExt cx="8035748" cy="1224227"/>
          </a:xfrm>
        </p:grpSpPr>
        <p:sp>
          <p:nvSpPr>
            <p:cNvPr id="9" name="TextBox 8">
              <a:extLst>
                <a:ext uri="{FF2B5EF4-FFF2-40B4-BE49-F238E27FC236}">
                  <a16:creationId xmlns:a16="http://schemas.microsoft.com/office/drawing/2014/main" id="{3A1434DB-8C28-4389-A677-28C6C7BA2AE2}"/>
                </a:ext>
              </a:extLst>
            </p:cNvPr>
            <p:cNvSpPr txBox="1"/>
            <p:nvPr/>
          </p:nvSpPr>
          <p:spPr>
            <a:xfrm>
              <a:off x="1829357" y="358057"/>
              <a:ext cx="6420954" cy="1066447"/>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 </a:t>
              </a:r>
              <a:r>
                <a:rPr lang="bn-IN" sz="5400" b="1" dirty="0">
                  <a:latin typeface="NikoshBAN" panose="02000000000000000000" pitchFamily="2" charset="0"/>
                  <a:cs typeface="NikoshBAN" panose="02000000000000000000" pitchFamily="2" charset="0"/>
                </a:rPr>
                <a:t>কাজটি জোড়ায় করি।</a:t>
              </a:r>
              <a:endParaRPr lang="en-US" sz="54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9EE1CE05-3521-453B-8CC8-1787806D9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63" y="200277"/>
              <a:ext cx="1460372" cy="1195385"/>
            </a:xfrm>
            <a:prstGeom prst="rect">
              <a:avLst/>
            </a:prstGeom>
          </p:spPr>
        </p:pic>
      </p:grpSp>
      <p:sp>
        <p:nvSpPr>
          <p:cNvPr id="7" name="TextBox 6">
            <a:extLst>
              <a:ext uri="{FF2B5EF4-FFF2-40B4-BE49-F238E27FC236}">
                <a16:creationId xmlns:a16="http://schemas.microsoft.com/office/drawing/2014/main" id="{D0E3EB3D-7BF6-4384-8003-61816B064748}"/>
              </a:ext>
            </a:extLst>
          </p:cNvPr>
          <p:cNvSpPr txBox="1"/>
          <p:nvPr/>
        </p:nvSpPr>
        <p:spPr>
          <a:xfrm>
            <a:off x="2085475" y="1491917"/>
            <a:ext cx="8277726"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ঋতু তিনটির ২টি করে বৈশিষ্ট্য লিখি।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323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202DD7-642C-47D0-AD1C-E11249AA1E7E}"/>
              </a:ext>
            </a:extLst>
          </p:cNvPr>
          <p:cNvSpPr txBox="1"/>
          <p:nvPr/>
        </p:nvSpPr>
        <p:spPr>
          <a:xfrm>
            <a:off x="562066" y="4820959"/>
            <a:ext cx="3284713"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bn-IN" sz="4000" dirty="0">
                <a:latin typeface="NikoshBAN" panose="02000000000000000000" pitchFamily="2" charset="0"/>
                <a:cs typeface="NikoshBAN" panose="02000000000000000000" pitchFamily="2" charset="0"/>
              </a:rPr>
              <a:t>মৌসুমি বায়ু </a:t>
            </a:r>
            <a:r>
              <a:rPr lang="en-US" sz="4000" dirty="0">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53E99CA9-FC29-4E96-AFB6-29C4A35AFCD4}"/>
              </a:ext>
            </a:extLst>
          </p:cNvPr>
          <p:cNvSpPr txBox="1"/>
          <p:nvPr/>
        </p:nvSpPr>
        <p:spPr>
          <a:xfrm>
            <a:off x="4854317" y="2125106"/>
            <a:ext cx="2053652" cy="707886"/>
          </a:xfrm>
          <a:prstGeom prst="rect">
            <a:avLst/>
          </a:prstGeom>
          <a:noFill/>
        </p:spPr>
        <p:txBody>
          <a:bodyPr wrap="square" rtlCol="0" anchor="ctr">
            <a:spAutoFit/>
          </a:bodyPr>
          <a:lstStyle/>
          <a:p>
            <a:pPr algn="ctr"/>
            <a:r>
              <a:rPr lang="en-US" sz="4000"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CFC13708-3BE8-4E7C-976C-A421A715D8E6}"/>
              </a:ext>
            </a:extLst>
          </p:cNvPr>
          <p:cNvSpPr txBox="1"/>
          <p:nvPr/>
        </p:nvSpPr>
        <p:spPr>
          <a:xfrm>
            <a:off x="4593018" y="5749157"/>
            <a:ext cx="3284712"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bn-IN" sz="4000" dirty="0">
                <a:latin typeface="NikoshBAN" panose="02000000000000000000" pitchFamily="2" charset="0"/>
                <a:cs typeface="NikoshBAN" panose="02000000000000000000" pitchFamily="2" charset="0"/>
              </a:rPr>
              <a:t>কালবৈশাখী</a:t>
            </a:r>
            <a:r>
              <a:rPr lang="en-US" sz="4000" dirty="0">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9687948D-41B2-48BB-A086-5D7EF9DF10A9}"/>
              </a:ext>
            </a:extLst>
          </p:cNvPr>
          <p:cNvSpPr txBox="1"/>
          <p:nvPr/>
        </p:nvSpPr>
        <p:spPr>
          <a:xfrm>
            <a:off x="8192590" y="4852492"/>
            <a:ext cx="3284711"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bn-IN" sz="4000" dirty="0">
                <a:latin typeface="NikoshBAN" panose="02000000000000000000" pitchFamily="2" charset="0"/>
                <a:cs typeface="NikoshBAN" panose="02000000000000000000" pitchFamily="2" charset="0"/>
              </a:rPr>
              <a:t>গরম</a:t>
            </a:r>
            <a:endParaRPr lang="en-US" sz="40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0C824484-B243-47CB-8EF2-7C722D9BAAEC}"/>
              </a:ext>
            </a:extLst>
          </p:cNvPr>
          <p:cNvSpPr txBox="1"/>
          <p:nvPr/>
        </p:nvSpPr>
        <p:spPr>
          <a:xfrm>
            <a:off x="4582285" y="4836739"/>
            <a:ext cx="3284713"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bn-IN" sz="4000" dirty="0">
                <a:latin typeface="NikoshBAN" panose="02000000000000000000" pitchFamily="2" charset="0"/>
                <a:cs typeface="NikoshBAN" panose="02000000000000000000" pitchFamily="2" charset="0"/>
              </a:rPr>
              <a:t>ঠাণ্ডা</a:t>
            </a:r>
            <a:endParaRPr lang="en-US" sz="4000" dirty="0">
              <a:latin typeface="NikoshBAN" panose="02000000000000000000" pitchFamily="2" charset="0"/>
              <a:cs typeface="NikoshBAN" panose="02000000000000000000" pitchFamily="2" charset="0"/>
            </a:endParaRPr>
          </a:p>
        </p:txBody>
      </p:sp>
      <p:sp>
        <p:nvSpPr>
          <p:cNvPr id="11" name="Oval 10">
            <a:extLst>
              <a:ext uri="{FF2B5EF4-FFF2-40B4-BE49-F238E27FC236}">
                <a16:creationId xmlns:a16="http://schemas.microsoft.com/office/drawing/2014/main" id="{083AD524-E3FB-4889-8CF4-A1C6DEDEF010}"/>
              </a:ext>
            </a:extLst>
          </p:cNvPr>
          <p:cNvSpPr/>
          <p:nvPr/>
        </p:nvSpPr>
        <p:spPr>
          <a:xfrm>
            <a:off x="778633" y="1284498"/>
            <a:ext cx="2698228" cy="1548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NikoshBAN" panose="02000000000000000000" pitchFamily="2" charset="0"/>
                <a:cs typeface="NikoshBAN" panose="02000000000000000000" pitchFamily="2" charset="0"/>
              </a:rPr>
              <a:t>গ্রী</a:t>
            </a:r>
            <a:r>
              <a:rPr lang="as-IN" sz="4800" dirty="0">
                <a:latin typeface="NikoshBAN" panose="02000000000000000000" pitchFamily="2" charset="0"/>
                <a:cs typeface="NikoshBAN" panose="02000000000000000000" pitchFamily="2" charset="0"/>
              </a:rPr>
              <a:t>ষ</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ম</a:t>
            </a:r>
            <a:r>
              <a:rPr lang="en-US" sz="4800" dirty="0" err="1">
                <a:latin typeface="NikoshBAN" panose="02000000000000000000" pitchFamily="2" charset="0"/>
                <a:cs typeface="NikoshBAN" panose="02000000000000000000" pitchFamily="2" charset="0"/>
              </a:rPr>
              <a:t>কাল</a:t>
            </a:r>
            <a:r>
              <a:rPr lang="en-US" sz="4800" dirty="0">
                <a:latin typeface="NikoshBAN" panose="02000000000000000000" pitchFamily="2" charset="0"/>
                <a:cs typeface="NikoshBAN" panose="02000000000000000000" pitchFamily="2" charset="0"/>
              </a:rPr>
              <a:t> </a:t>
            </a:r>
          </a:p>
        </p:txBody>
      </p:sp>
      <p:sp>
        <p:nvSpPr>
          <p:cNvPr id="13" name="Oval 12">
            <a:extLst>
              <a:ext uri="{FF2B5EF4-FFF2-40B4-BE49-F238E27FC236}">
                <a16:creationId xmlns:a16="http://schemas.microsoft.com/office/drawing/2014/main" id="{C7F69622-43D1-42A3-B5DE-2C2FF3AB3575}"/>
              </a:ext>
            </a:extLst>
          </p:cNvPr>
          <p:cNvSpPr/>
          <p:nvPr/>
        </p:nvSpPr>
        <p:spPr>
          <a:xfrm>
            <a:off x="4532029" y="1241259"/>
            <a:ext cx="2698228" cy="1591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NikoshBAN" panose="02000000000000000000" pitchFamily="2" charset="0"/>
                <a:cs typeface="NikoshBAN" panose="02000000000000000000" pitchFamily="2" charset="0"/>
              </a:rPr>
              <a:t>বর্</a:t>
            </a:r>
            <a:r>
              <a:rPr lang="as-IN" sz="4800" dirty="0">
                <a:latin typeface="NikoshBAN" panose="02000000000000000000" pitchFamily="2" charset="0"/>
                <a:cs typeface="NikoshBAN" panose="02000000000000000000" pitchFamily="2" charset="0"/>
              </a:rPr>
              <a:t>ষ</a:t>
            </a:r>
            <a:r>
              <a:rPr lang="en-US" sz="4800" dirty="0" err="1">
                <a:latin typeface="NikoshBAN" panose="02000000000000000000" pitchFamily="2" charset="0"/>
                <a:cs typeface="NikoshBAN" panose="02000000000000000000" pitchFamily="2" charset="0"/>
              </a:rPr>
              <a:t>াকাল</a:t>
            </a:r>
            <a:r>
              <a:rPr lang="en-US" sz="4800" dirty="0">
                <a:latin typeface="NikoshBAN" panose="02000000000000000000" pitchFamily="2" charset="0"/>
                <a:cs typeface="NikoshBAN" panose="02000000000000000000" pitchFamily="2" charset="0"/>
              </a:rPr>
              <a:t> </a:t>
            </a:r>
          </a:p>
        </p:txBody>
      </p:sp>
      <p:sp>
        <p:nvSpPr>
          <p:cNvPr id="14" name="Oval 13">
            <a:extLst>
              <a:ext uri="{FF2B5EF4-FFF2-40B4-BE49-F238E27FC236}">
                <a16:creationId xmlns:a16="http://schemas.microsoft.com/office/drawing/2014/main" id="{C7046862-A03F-4540-ABD5-B3C0E1F9780D}"/>
              </a:ext>
            </a:extLst>
          </p:cNvPr>
          <p:cNvSpPr/>
          <p:nvPr/>
        </p:nvSpPr>
        <p:spPr>
          <a:xfrm>
            <a:off x="8443085" y="1252976"/>
            <a:ext cx="2513949" cy="1580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NikoshBAN" panose="02000000000000000000" pitchFamily="2" charset="0"/>
                <a:cs typeface="NikoshBAN" panose="02000000000000000000" pitchFamily="2" charset="0"/>
              </a:rPr>
              <a:t>শ</a:t>
            </a:r>
            <a:r>
              <a:rPr lang="as-IN"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তকাল</a:t>
            </a:r>
            <a:r>
              <a:rPr lang="en-US" sz="4800" dirty="0">
                <a:latin typeface="NikoshBAN" panose="02000000000000000000" pitchFamily="2" charset="0"/>
                <a:cs typeface="NikoshBAN" panose="02000000000000000000" pitchFamily="2" charset="0"/>
              </a:rPr>
              <a:t> </a:t>
            </a:r>
          </a:p>
        </p:txBody>
      </p:sp>
      <p:sp>
        <p:nvSpPr>
          <p:cNvPr id="16" name="TextBox 15">
            <a:extLst>
              <a:ext uri="{FF2B5EF4-FFF2-40B4-BE49-F238E27FC236}">
                <a16:creationId xmlns:a16="http://schemas.microsoft.com/office/drawing/2014/main" id="{7B91EFAE-AFFF-417E-837C-226BAE6EFEFD}"/>
              </a:ext>
            </a:extLst>
          </p:cNvPr>
          <p:cNvSpPr txBox="1"/>
          <p:nvPr/>
        </p:nvSpPr>
        <p:spPr>
          <a:xfrm>
            <a:off x="620972" y="353107"/>
            <a:ext cx="11069726"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lang="bn-IN" sz="4000" dirty="0">
                <a:latin typeface="NikoshBAN" panose="02000000000000000000" pitchFamily="2" charset="0"/>
                <a:cs typeface="NikoshBAN" panose="02000000000000000000" pitchFamily="2" charset="0"/>
              </a:rPr>
              <a:t>ঋতুগুলোর সাথে তার বৈশিষ্টের মিল করি।  </a:t>
            </a:r>
            <a:r>
              <a:rPr lang="en-US" sz="40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601560C2-4866-47F6-A18B-4BAC72C4BBD0}"/>
              </a:ext>
            </a:extLst>
          </p:cNvPr>
          <p:cNvSpPr txBox="1"/>
          <p:nvPr/>
        </p:nvSpPr>
        <p:spPr>
          <a:xfrm>
            <a:off x="551793" y="5738648"/>
            <a:ext cx="3279233" cy="707886"/>
          </a:xfrm>
          <a:prstGeom prst="rect">
            <a:avLst/>
          </a:prstGeom>
          <a:solidFill>
            <a:schemeClr val="bg1"/>
          </a:solidFill>
          <a:ln w="12700">
            <a:solidFill>
              <a:schemeClr val="tx1"/>
            </a:solidFill>
          </a:ln>
        </p:spPr>
        <p:txBody>
          <a:bodyPr wrap="square" rtlCol="0">
            <a:spAutoFit/>
          </a:bodyPr>
          <a:lstStyle/>
          <a:p>
            <a:r>
              <a:rPr lang="en-US" sz="4000" dirty="0">
                <a:latin typeface="NikoshBAN" panose="02000000000000000000" pitchFamily="2" charset="0"/>
                <a:cs typeface="NikoshBAN" panose="02000000000000000000" pitchFamily="2" charset="0"/>
              </a:rPr>
              <a:t>১৮ ড</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গ</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স</a:t>
            </a:r>
            <a:r>
              <a:rPr lang="en-US" sz="4000" dirty="0" err="1">
                <a:latin typeface="NikoshBAN" panose="02000000000000000000" pitchFamily="2" charset="0"/>
                <a:cs typeface="NikoshBAN" panose="02000000000000000000" pitchFamily="2" charset="0"/>
              </a:rPr>
              <a:t>েল</a:t>
            </a:r>
            <a:r>
              <a:rPr lang="as-IN" sz="4000" dirty="0">
                <a:latin typeface="NikoshBAN" panose="02000000000000000000" pitchFamily="2" charset="0"/>
                <a:cs typeface="NikoshBAN" panose="02000000000000000000" pitchFamily="2" charset="0"/>
              </a:rPr>
              <a:t>স</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য়</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স</a:t>
            </a:r>
            <a:endParaRPr lang="en-US" sz="40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9345D511-BD07-4118-9A98-23BDB260B877}"/>
              </a:ext>
            </a:extLst>
          </p:cNvPr>
          <p:cNvSpPr txBox="1"/>
          <p:nvPr/>
        </p:nvSpPr>
        <p:spPr>
          <a:xfrm>
            <a:off x="8192590" y="5733388"/>
            <a:ext cx="3284712" cy="707886"/>
          </a:xfrm>
          <a:prstGeom prst="rect">
            <a:avLst/>
          </a:prstGeom>
          <a:solidFill>
            <a:schemeClr val="bg1"/>
          </a:solidFill>
          <a:ln w="12700">
            <a:solidFill>
              <a:schemeClr val="tx1"/>
            </a:solidFill>
          </a:ln>
        </p:spPr>
        <p:txBody>
          <a:bodyPr wrap="square" rtlCol="0">
            <a:spAutoFit/>
          </a:bodyPr>
          <a:lstStyle/>
          <a:p>
            <a:r>
              <a:rPr lang="bn-IN" sz="4000" dirty="0">
                <a:latin typeface="NikoshBAN" panose="02000000000000000000" pitchFamily="2" charset="0"/>
                <a:cs typeface="NikoshBAN" panose="02000000000000000000" pitchFamily="2" charset="0"/>
              </a:rPr>
              <a:t>২০৩ সেন্টিমিটার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8160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289 0.00023 L -0.62305 -0.25926 " pathEditMode="relative" rAng="0" ptsTypes="AA">
                                      <p:cBhvr>
                                        <p:cTn id="6" dur="2000" fill="hold"/>
                                        <p:tgtEl>
                                          <p:spTgt spid="9"/>
                                        </p:tgtEl>
                                        <p:attrNameLst>
                                          <p:attrName>ppt_x</p:attrName>
                                          <p:attrName>ppt_y</p:attrName>
                                        </p:attrNameLst>
                                      </p:cBhvr>
                                      <p:rCtr x="-30508" y="-12986"/>
                                    </p:animMotion>
                                  </p:childTnLst>
                                </p:cTn>
                              </p:par>
                              <p:par>
                                <p:cTn id="7" presetID="64" presetClass="path" presetSubtype="0" accel="50000" decel="50000" fill="hold" grpId="0" nodeType="withEffect">
                                  <p:stCondLst>
                                    <p:cond delay="0"/>
                                  </p:stCondLst>
                                  <p:childTnLst>
                                    <p:animMotion origin="layout" path="M 1.875E-6 -4.81481E-6 L -0.32774 -0.25995 " pathEditMode="relative" rAng="0" ptsTypes="AA">
                                      <p:cBhvr>
                                        <p:cTn id="8" dur="2000" fill="hold"/>
                                        <p:tgtEl>
                                          <p:spTgt spid="8"/>
                                        </p:tgtEl>
                                        <p:attrNameLst>
                                          <p:attrName>ppt_x</p:attrName>
                                          <p:attrName>ppt_y</p:attrName>
                                        </p:attrNameLst>
                                      </p:cBhvr>
                                      <p:rCtr x="-16393" y="-13009"/>
                                    </p:animMotion>
                                  </p:childTnLst>
                                </p:cTn>
                              </p:par>
                              <p:par>
                                <p:cTn id="9" presetID="42" presetClass="path" presetSubtype="0" accel="50000" decel="50000" fill="hold" grpId="0" nodeType="withEffect">
                                  <p:stCondLst>
                                    <p:cond delay="0"/>
                                  </p:stCondLst>
                                  <p:childTnLst>
                                    <p:animMotion origin="layout" path="M 8.33333E-7 3.7037E-7 L 0.31927 -0.25463 " pathEditMode="relative" rAng="0" ptsTypes="AA">
                                      <p:cBhvr>
                                        <p:cTn id="10" dur="2000" fill="hold"/>
                                        <p:tgtEl>
                                          <p:spTgt spid="6"/>
                                        </p:tgtEl>
                                        <p:attrNameLst>
                                          <p:attrName>ppt_x</p:attrName>
                                          <p:attrName>ppt_y</p:attrName>
                                        </p:attrNameLst>
                                      </p:cBhvr>
                                      <p:rCtr x="15964" y="-12731"/>
                                    </p:animMotion>
                                  </p:childTnLst>
                                </p:cTn>
                              </p:par>
                              <p:par>
                                <p:cTn id="11" presetID="64" presetClass="path" presetSubtype="0" accel="50000" decel="50000" fill="hold" grpId="0" nodeType="withEffect">
                                  <p:stCondLst>
                                    <p:cond delay="0"/>
                                  </p:stCondLst>
                                  <p:childTnLst>
                                    <p:animMotion origin="layout" path="M -6.25E-7 0 L -0.30664 -0.26458 " pathEditMode="relative" rAng="0" ptsTypes="AA">
                                      <p:cBhvr>
                                        <p:cTn id="12" dur="2000" fill="hold"/>
                                        <p:tgtEl>
                                          <p:spTgt spid="15"/>
                                        </p:tgtEl>
                                        <p:attrNameLst>
                                          <p:attrName>ppt_x</p:attrName>
                                          <p:attrName>ppt_y</p:attrName>
                                        </p:attrNameLst>
                                      </p:cBhvr>
                                      <p:rCtr x="-15339" y="-13241"/>
                                    </p:animMotion>
                                  </p:childTnLst>
                                </p:cTn>
                              </p:par>
                              <p:par>
                                <p:cTn id="13" presetID="64" presetClass="path" presetSubtype="0" accel="50000" decel="50000" fill="hold" grpId="0" nodeType="withEffect">
                                  <p:stCondLst>
                                    <p:cond delay="0"/>
                                  </p:stCondLst>
                                  <p:childTnLst>
                                    <p:animMotion origin="layout" path="M 3.125E-6 -4.44444E-6 L 0.29635 -0.25694 " pathEditMode="relative" rAng="0" ptsTypes="AA">
                                      <p:cBhvr>
                                        <p:cTn id="14" dur="2000" fill="hold"/>
                                        <p:tgtEl>
                                          <p:spTgt spid="10"/>
                                        </p:tgtEl>
                                        <p:attrNameLst>
                                          <p:attrName>ppt_x</p:attrName>
                                          <p:attrName>ppt_y</p:attrName>
                                        </p:attrNameLst>
                                      </p:cBhvr>
                                      <p:rCtr x="14818" y="-12847"/>
                                    </p:animMotion>
                                  </p:childTnLst>
                                </p:cTn>
                              </p:par>
                              <p:par>
                                <p:cTn id="15" presetID="64" presetClass="path" presetSubtype="0" accel="50000" decel="50000" fill="hold" grpId="0" nodeType="withEffect">
                                  <p:stCondLst>
                                    <p:cond delay="0"/>
                                  </p:stCondLst>
                                  <p:childTnLst>
                                    <p:animMotion origin="layout" path="M 2.5E-6 4.07407E-6 L 0.62721 -0.26783 " pathEditMode="relative" rAng="0" ptsTypes="AA">
                                      <p:cBhvr>
                                        <p:cTn id="16" dur="2000" fill="hold"/>
                                        <p:tgtEl>
                                          <p:spTgt spid="3"/>
                                        </p:tgtEl>
                                        <p:attrNameLst>
                                          <p:attrName>ppt_x</p:attrName>
                                          <p:attrName>ppt_y</p:attrName>
                                        </p:attrNameLst>
                                      </p:cBhvr>
                                      <p:rCtr x="31354" y="-1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F3E331-D07F-4738-BC22-EE990442383F}"/>
              </a:ext>
            </a:extLst>
          </p:cNvPr>
          <p:cNvSpPr txBox="1"/>
          <p:nvPr/>
        </p:nvSpPr>
        <p:spPr>
          <a:xfrm>
            <a:off x="1124262" y="479692"/>
            <a:ext cx="10238282" cy="5755422"/>
          </a:xfrm>
          <a:prstGeom prst="rect">
            <a:avLst/>
          </a:prstGeom>
          <a:noFill/>
        </p:spPr>
        <p:txBody>
          <a:bodyPr wrap="square" rtlCol="0">
            <a:spAutoFit/>
          </a:bodyPr>
          <a:lstStyle/>
          <a:p>
            <a:pPr algn="ctr"/>
            <a:r>
              <a:rPr lang="en-US" sz="6000" dirty="0">
                <a:latin typeface="NikoshBAN" panose="02000000000000000000" pitchFamily="2" charset="0"/>
                <a:cs typeface="NikoshBAN" panose="02000000000000000000" pitchFamily="2" charset="0"/>
              </a:rPr>
              <a:t>মূল্যায়</a:t>
            </a:r>
            <a:r>
              <a:rPr lang="as-IN" sz="6000" dirty="0">
                <a:latin typeface="NikoshBAN" panose="02000000000000000000" pitchFamily="2" charset="0"/>
                <a:cs typeface="NikoshBAN" panose="02000000000000000000" pitchFamily="2" charset="0"/>
              </a:rPr>
              <a:t>ন</a:t>
            </a:r>
            <a:r>
              <a:rPr lang="en-US" sz="4400" u="sng" dirty="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p>
            <a:pPr marL="742950" indent="-742950">
              <a:lnSpc>
                <a:spcPct val="150000"/>
              </a:lnSpc>
              <a:buFont typeface="+mj-lt"/>
              <a:buAutoNum type="arabicParenR"/>
            </a:pPr>
            <a:r>
              <a:rPr lang="bn-IN" sz="4400" dirty="0">
                <a:latin typeface="NikoshBAN" panose="02000000000000000000" pitchFamily="2" charset="0"/>
                <a:cs typeface="NikoshBAN" panose="02000000000000000000" pitchFamily="2" charset="0"/>
              </a:rPr>
              <a:t>বাংলাদেশের জলবায়ু প্রধানত কয়টি ভাগে বিভক্ত?</a:t>
            </a:r>
          </a:p>
          <a:p>
            <a:pPr marL="742950" indent="-742950">
              <a:lnSpc>
                <a:spcPct val="150000"/>
              </a:lnSpc>
              <a:buFont typeface="+mj-lt"/>
              <a:buAutoNum type="arabicParenR"/>
            </a:pPr>
            <a:r>
              <a:rPr lang="bn-IN" sz="4400" dirty="0">
                <a:latin typeface="NikoshBAN" panose="02000000000000000000" pitchFamily="2" charset="0"/>
                <a:cs typeface="NikoshBAN" panose="02000000000000000000" pitchFamily="2" charset="0"/>
              </a:rPr>
              <a:t>কালবৈশাখী ঝড় কোন ঋতুতে হয়?</a:t>
            </a:r>
          </a:p>
          <a:p>
            <a:pPr marL="742950" indent="-742950">
              <a:lnSpc>
                <a:spcPct val="150000"/>
              </a:lnSpc>
              <a:buFont typeface="+mj-lt"/>
              <a:buAutoNum type="arabicParenR"/>
            </a:pPr>
            <a:r>
              <a:rPr lang="bn-IN" sz="4400" dirty="0">
                <a:latin typeface="NikoshBAN" panose="02000000000000000000" pitchFamily="2" charset="0"/>
                <a:cs typeface="NikoshBAN" panose="02000000000000000000" pitchFamily="2" charset="0"/>
              </a:rPr>
              <a:t>মৌসুমি বায়ুর ফলে কী ঘটে? </a:t>
            </a:r>
          </a:p>
          <a:p>
            <a:pPr marL="742950" indent="-742950">
              <a:lnSpc>
                <a:spcPct val="150000"/>
              </a:lnSpc>
              <a:buFont typeface="+mj-lt"/>
              <a:buAutoNum type="arabicParenR"/>
            </a:pPr>
            <a:r>
              <a:rPr lang="bn-IN" sz="4400" dirty="0">
                <a:latin typeface="NikoshBAN" panose="02000000000000000000" pitchFamily="2" charset="0"/>
                <a:cs typeface="NikoshBAN" panose="02000000000000000000" pitchFamily="2" charset="0"/>
              </a:rPr>
              <a:t>কোন ঋতুটি তোমার সবচেয়ে প্রিয়?</a:t>
            </a:r>
          </a:p>
          <a:p>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04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0D1B84-BCBD-46C0-8836-497AA723F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06" y="746349"/>
            <a:ext cx="10543176" cy="5558199"/>
          </a:xfrm>
          <a:prstGeom prst="rect">
            <a:avLst/>
          </a:prstGeom>
        </p:spPr>
      </p:pic>
    </p:spTree>
    <p:extLst>
      <p:ext uri="{BB962C8B-B14F-4D97-AF65-F5344CB8AC3E}">
        <p14:creationId xmlns:p14="http://schemas.microsoft.com/office/powerpoint/2010/main" val="170024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EABEEC-F9F6-4034-A8E1-3DD24E51A985}"/>
              </a:ext>
            </a:extLst>
          </p:cNvPr>
          <p:cNvSpPr txBox="1"/>
          <p:nvPr/>
        </p:nvSpPr>
        <p:spPr>
          <a:xfrm>
            <a:off x="294810" y="2563316"/>
            <a:ext cx="5576332" cy="2246769"/>
          </a:xfrm>
          <a:prstGeom prst="rect">
            <a:avLst/>
          </a:prstGeom>
          <a:noFill/>
        </p:spPr>
        <p:txBody>
          <a:bodyPr wrap="square" rtlCol="0">
            <a:spAutoFit/>
          </a:bodyPr>
          <a:lstStyle/>
          <a:p>
            <a:pPr marL="91440">
              <a:spcBef>
                <a:spcPts val="1200"/>
              </a:spcBef>
            </a:pPr>
            <a:r>
              <a:rPr lang="bn-IN" sz="4000" dirty="0">
                <a:latin typeface="NikoshBAN" panose="02000000000000000000" pitchFamily="2" charset="0"/>
                <a:cs typeface="NikoshBAN" panose="02000000000000000000" pitchFamily="2" charset="0"/>
              </a:rPr>
              <a:t>নাম		</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ম</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ম</a:t>
            </a:r>
            <a:r>
              <a:rPr lang="en-US" sz="4000" dirty="0" err="1">
                <a:latin typeface="NikoshBAN" panose="02000000000000000000" pitchFamily="2" charset="0"/>
                <a:cs typeface="NikoshBAN" panose="02000000000000000000" pitchFamily="2" charset="0"/>
              </a:rPr>
              <a:t>নজুরুল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কাদের</a:t>
            </a:r>
            <a:endParaRPr lang="en-US" sz="4000" dirty="0">
              <a:latin typeface="NikoshBAN" panose="02000000000000000000" pitchFamily="2" charset="0"/>
              <a:cs typeface="NikoshBAN" panose="02000000000000000000" pitchFamily="2" charset="0"/>
            </a:endParaRPr>
          </a:p>
          <a:p>
            <a:pPr marL="91440">
              <a:spcBef>
                <a:spcPts val="1200"/>
              </a:spcBef>
            </a:pPr>
            <a:r>
              <a:rPr lang="en-US" sz="4000" dirty="0" err="1">
                <a:latin typeface="NikoshBAN" panose="02000000000000000000" pitchFamily="2" charset="0"/>
                <a:cs typeface="NikoshBAN" panose="02000000000000000000" pitchFamily="2" charset="0"/>
              </a:rPr>
              <a:t>পদ</a:t>
            </a:r>
            <a:r>
              <a:rPr lang="bn-IN" sz="4000" dirty="0">
                <a:latin typeface="NikoshBAN" panose="02000000000000000000" pitchFamily="2" charset="0"/>
                <a:cs typeface="NikoshBAN" panose="02000000000000000000" pitchFamily="2" charset="0"/>
              </a:rPr>
              <a:t>বী		</a:t>
            </a:r>
            <a:r>
              <a:rPr lang="en-US" sz="4000" dirty="0">
                <a:latin typeface="NikoshBAN" panose="02000000000000000000" pitchFamily="2" charset="0"/>
                <a:cs typeface="NikoshBAN" panose="02000000000000000000" pitchFamily="2" charset="0"/>
              </a:rPr>
              <a:t>: স</a:t>
            </a:r>
            <a:r>
              <a:rPr lang="as-IN" sz="4000" dirty="0">
                <a:latin typeface="NikoshBAN" panose="02000000000000000000" pitchFamily="2" charset="0"/>
                <a:cs typeface="NikoshBAN" panose="02000000000000000000" pitchFamily="2" charset="0"/>
              </a:rPr>
              <a:t>হ</a:t>
            </a:r>
            <a:r>
              <a:rPr lang="en-US" sz="4000" dirty="0">
                <a:latin typeface="NikoshBAN" panose="02000000000000000000" pitchFamily="2" charset="0"/>
                <a:cs typeface="NikoshBAN" panose="02000000000000000000" pitchFamily="2" charset="0"/>
              </a:rPr>
              <a:t>ক</a:t>
            </a:r>
            <a:r>
              <a:rPr lang="as-IN"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a:t>
            </a:r>
            <a:r>
              <a:rPr lang="as-IN" sz="4000" dirty="0">
                <a:latin typeface="NikoshBAN" panose="02000000000000000000" pitchFamily="2" charset="0"/>
                <a:cs typeface="NikoshBAN" panose="02000000000000000000" pitchFamily="2" charset="0"/>
              </a:rPr>
              <a:t>ক</a:t>
            </a:r>
            <a:r>
              <a:rPr lang="en-US" sz="4000" dirty="0" err="1">
                <a:latin typeface="NikoshBAN" panose="02000000000000000000" pitchFamily="2" charset="0"/>
                <a:cs typeface="NikoshBAN" panose="02000000000000000000" pitchFamily="2" charset="0"/>
              </a:rPr>
              <a:t>্ষক</a:t>
            </a:r>
            <a:endParaRPr lang="en-US" sz="4000" dirty="0">
              <a:latin typeface="NikoshBAN" panose="02000000000000000000" pitchFamily="2" charset="0"/>
              <a:cs typeface="NikoshBAN" panose="02000000000000000000" pitchFamily="2" charset="0"/>
            </a:endParaRPr>
          </a:p>
          <a:p>
            <a:pPr marL="91440">
              <a:spcBef>
                <a:spcPts val="1200"/>
              </a:spcBef>
            </a:pPr>
            <a:r>
              <a:rPr lang="en-US" sz="4000" dirty="0">
                <a:latin typeface="NikoshBAN" panose="02000000000000000000" pitchFamily="2" charset="0"/>
                <a:cs typeface="NikoshBAN" panose="02000000000000000000" pitchFamily="2" charset="0"/>
              </a:rPr>
              <a:t>ব</a:t>
            </a:r>
            <a:r>
              <a:rPr lang="as-IN"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দ্য</a:t>
            </a:r>
            <a:r>
              <a:rPr lang="as-IN"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লয়</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গোবি</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প</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 স</a:t>
            </a:r>
            <a:r>
              <a:rPr lang="bn-IN" sz="4000" dirty="0">
                <a:latin typeface="NikoshBAN" panose="02000000000000000000" pitchFamily="2" charset="0"/>
                <a:cs typeface="NikoshBAN" panose="02000000000000000000" pitchFamily="2" charset="0"/>
              </a:rPr>
              <a:t>প্রাবি</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57ECDEA0-98A2-4263-8838-DF8A10CA3CA0}"/>
              </a:ext>
            </a:extLst>
          </p:cNvPr>
          <p:cNvSpPr txBox="1"/>
          <p:nvPr/>
        </p:nvSpPr>
        <p:spPr>
          <a:xfrm>
            <a:off x="2473377" y="389744"/>
            <a:ext cx="6385810" cy="1107996"/>
          </a:xfrm>
          <a:prstGeom prst="rect">
            <a:avLst/>
          </a:prstGeom>
          <a:noFill/>
        </p:spPr>
        <p:txBody>
          <a:bodyPr wrap="square" rtlCol="0">
            <a:spAutoFit/>
          </a:bodyPr>
          <a:lstStyle/>
          <a:p>
            <a:pPr algn="ctr"/>
            <a:r>
              <a:rPr lang="en-US" sz="6600" dirty="0" err="1">
                <a:latin typeface="NikoshBAN" panose="02000000000000000000" pitchFamily="2" charset="0"/>
                <a:cs typeface="NikoshBAN" panose="02000000000000000000" pitchFamily="2" charset="0"/>
              </a:rPr>
              <a:t>পরিচিত</a:t>
            </a:r>
            <a:r>
              <a:rPr lang="bn-IN" sz="6600" dirty="0">
                <a:latin typeface="NikoshBAN" panose="02000000000000000000" pitchFamily="2" charset="0"/>
                <a:cs typeface="NikoshBAN" panose="02000000000000000000" pitchFamily="2" charset="0"/>
              </a:rPr>
              <a:t>	 </a:t>
            </a:r>
          </a:p>
        </p:txBody>
      </p:sp>
      <p:cxnSp>
        <p:nvCxnSpPr>
          <p:cNvPr id="6" name="Straight Connector 5">
            <a:extLst>
              <a:ext uri="{FF2B5EF4-FFF2-40B4-BE49-F238E27FC236}">
                <a16:creationId xmlns:a16="http://schemas.microsoft.com/office/drawing/2014/main" id="{335A23D8-769E-4257-8DAB-79D35CA4BAE1}"/>
              </a:ext>
            </a:extLst>
          </p:cNvPr>
          <p:cNvCxnSpPr>
            <a:cxnSpLocks/>
          </p:cNvCxnSpPr>
          <p:nvPr/>
        </p:nvCxnSpPr>
        <p:spPr>
          <a:xfrm>
            <a:off x="6205930" y="1618938"/>
            <a:ext cx="0" cy="45570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FBA9DE-9702-4FC3-AFEE-55DDD323450B}"/>
              </a:ext>
            </a:extLst>
          </p:cNvPr>
          <p:cNvCxnSpPr/>
          <p:nvPr/>
        </p:nvCxnSpPr>
        <p:spPr>
          <a:xfrm>
            <a:off x="6026051" y="2083633"/>
            <a:ext cx="0" cy="3432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BA26AB-AF48-48F6-BFBD-9ED9EA872085}"/>
              </a:ext>
            </a:extLst>
          </p:cNvPr>
          <p:cNvCxnSpPr>
            <a:cxnSpLocks/>
          </p:cNvCxnSpPr>
          <p:nvPr/>
        </p:nvCxnSpPr>
        <p:spPr>
          <a:xfrm>
            <a:off x="6415792" y="2083633"/>
            <a:ext cx="0" cy="3462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ED65DEA-5D4B-4164-A90A-603F1EF775D6}"/>
              </a:ext>
            </a:extLst>
          </p:cNvPr>
          <p:cNvSpPr txBox="1"/>
          <p:nvPr/>
        </p:nvSpPr>
        <p:spPr>
          <a:xfrm>
            <a:off x="6750578" y="1497740"/>
            <a:ext cx="5146603" cy="452431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শ্রেণি</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 ৪র্থ</a:t>
            </a:r>
          </a:p>
          <a:p>
            <a:r>
              <a:rPr lang="bn-IN" sz="3200" dirty="0">
                <a:latin typeface="NikoshBAN" panose="02000000000000000000" pitchFamily="2" charset="0"/>
                <a:cs typeface="NikoshBAN" panose="02000000000000000000" pitchFamily="2" charset="0"/>
              </a:rPr>
              <a:t>বিষয়</a:t>
            </a:r>
            <a:r>
              <a:rPr lang="en-US" sz="3200" dirty="0">
                <a:latin typeface="NikoshBAN" panose="02000000000000000000" pitchFamily="2" charset="0"/>
                <a:cs typeface="NikoshBAN" panose="02000000000000000000" pitchFamily="2" charset="0"/>
              </a:rPr>
              <a:t>		: </a:t>
            </a:r>
            <a:r>
              <a:rPr lang="bn-IN" sz="3200" dirty="0">
                <a:latin typeface="NikoshBAN" panose="02000000000000000000" pitchFamily="2" charset="0"/>
                <a:cs typeface="NikoshBAN" panose="02000000000000000000" pitchFamily="2" charset="0"/>
              </a:rPr>
              <a:t>বাংলাদেশ ও </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বিশ্বপরিচয়</a:t>
            </a:r>
          </a:p>
          <a:p>
            <a:r>
              <a:rPr lang="bn-IN" sz="3200" dirty="0">
                <a:latin typeface="NikoshBAN" panose="02000000000000000000" pitchFamily="2" charset="0"/>
                <a:cs typeface="NikoshBAN" panose="02000000000000000000" pitchFamily="2" charset="0"/>
              </a:rPr>
              <a:t>অধ্যায়</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১</a:t>
            </a:r>
            <a:r>
              <a:rPr lang="as-IN" sz="3200" dirty="0">
                <a:latin typeface="NikoshBAN" panose="02000000000000000000" pitchFamily="2" charset="0"/>
                <a:cs typeface="NikoshBAN" panose="02000000000000000000" pitchFamily="2" charset="0"/>
              </a:rPr>
              <a:t>১</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পাঠ</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err="1">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দ</a:t>
            </a:r>
            <a:r>
              <a:rPr lang="en-US" sz="3200" dirty="0" err="1">
                <a:latin typeface="NikoshBAN" panose="02000000000000000000" pitchFamily="2" charset="0"/>
                <a:cs typeface="NikoshBAN" panose="02000000000000000000" pitchFamily="2" charset="0"/>
              </a:rPr>
              <a:t>েশের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জল</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পাঠ্যাং</a:t>
            </a:r>
            <a:r>
              <a:rPr lang="en-US" sz="3200" dirty="0">
                <a:latin typeface="NikoshBAN" panose="02000000000000000000" pitchFamily="2" charset="0"/>
                <a:cs typeface="NikoshBAN" panose="02000000000000000000" pitchFamily="2" charset="0"/>
              </a:rPr>
              <a:t>শ	</a:t>
            </a:r>
            <a:r>
              <a:rPr lang="bn-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দ</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শ </a:t>
            </a:r>
            <a:r>
              <a:rPr lang="en-US" sz="3200" dirty="0" err="1">
                <a:latin typeface="NikoshBAN" panose="02000000000000000000" pitchFamily="2" charset="0"/>
                <a:cs typeface="NikoshBAN" panose="02000000000000000000" pitchFamily="2" charset="0"/>
              </a:rPr>
              <a:t>ষড়</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ঋতুর 		  দেশ......ঠাণ্ডা পড়ে না।</a:t>
            </a:r>
          </a:p>
          <a:p>
            <a:r>
              <a:rPr lang="bn-IN" sz="3200" dirty="0">
                <a:latin typeface="NikoshBAN" panose="02000000000000000000" pitchFamily="2" charset="0"/>
                <a:cs typeface="NikoshBAN" panose="02000000000000000000" pitchFamily="2" charset="0"/>
              </a:rPr>
              <a:t>সময়		: ৩০ মিনিট</a:t>
            </a:r>
          </a:p>
          <a:p>
            <a:r>
              <a:rPr lang="bn-IN" sz="3200" dirty="0">
                <a:latin typeface="NikoshBAN" panose="02000000000000000000" pitchFamily="2" charset="0"/>
                <a:cs typeface="NikoshBAN" panose="02000000000000000000" pitchFamily="2" charset="0"/>
              </a:rPr>
              <a:t>তারিখ		: ২১/০১/২০২০ খ্রি.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396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039AC-2BE1-4E6A-A372-52A275D8B8A4}"/>
              </a:ext>
            </a:extLst>
          </p:cNvPr>
          <p:cNvSpPr txBox="1"/>
          <p:nvPr/>
        </p:nvSpPr>
        <p:spPr>
          <a:xfrm>
            <a:off x="944379" y="1319134"/>
            <a:ext cx="8799227" cy="3416320"/>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শিখন</a:t>
            </a:r>
            <a:r>
              <a:rPr lang="as-IN" sz="5400" dirty="0">
                <a:latin typeface="NikoshBAN" panose="02000000000000000000" pitchFamily="2" charset="0"/>
                <a:cs typeface="NikoshBAN" panose="02000000000000000000" pitchFamily="2" charset="0"/>
              </a:rPr>
              <a:t>ফ</a:t>
            </a:r>
            <a:r>
              <a:rPr lang="en-US" sz="5400" dirty="0">
                <a:latin typeface="NikoshBAN" panose="02000000000000000000" pitchFamily="2" charset="0"/>
                <a:cs typeface="NikoshBAN" panose="02000000000000000000" pitchFamily="2" charset="0"/>
              </a:rPr>
              <a:t>ল:</a:t>
            </a:r>
          </a:p>
          <a:p>
            <a:endParaRPr lang="en-US" sz="5400" dirty="0">
              <a:latin typeface="NikoshBAN" panose="02000000000000000000" pitchFamily="2" charset="0"/>
              <a:cs typeface="NikoshBAN" panose="02000000000000000000" pitchFamily="2" charset="0"/>
            </a:endParaRPr>
          </a:p>
          <a:p>
            <a:r>
              <a:rPr lang="bn-IN" sz="5400" dirty="0">
                <a:latin typeface="NikoshBAN" panose="02000000000000000000" pitchFamily="2" charset="0"/>
                <a:cs typeface="NikoshBAN" panose="02000000000000000000" pitchFamily="2" charset="0"/>
              </a:rPr>
              <a:t>১৫.২.২: বাংলাদেশের জলবায়ুর সংক্ষিপ্ত </a:t>
            </a:r>
            <a:r>
              <a:rPr lang="en-US" sz="5400" dirty="0">
                <a:latin typeface="NikoshBAN" panose="02000000000000000000" pitchFamily="2" charset="0"/>
                <a:cs typeface="NikoshBAN" panose="02000000000000000000" pitchFamily="2" charset="0"/>
              </a:rPr>
              <a:t>	     </a:t>
            </a:r>
            <a:r>
              <a:rPr lang="bn-IN" sz="5400" dirty="0">
                <a:latin typeface="NikoshBAN" panose="02000000000000000000" pitchFamily="2" charset="0"/>
                <a:cs typeface="NikoshBAN" panose="02000000000000000000" pitchFamily="2" charset="0"/>
              </a:rPr>
              <a:t>বর্ণনা দিতে</a:t>
            </a:r>
            <a:r>
              <a:rPr lang="en-US" sz="5400" dirty="0">
                <a:latin typeface="NikoshBAN" panose="02000000000000000000" pitchFamily="2" charset="0"/>
                <a:cs typeface="NikoshBAN" panose="02000000000000000000" pitchFamily="2" charset="0"/>
              </a:rPr>
              <a:t> </a:t>
            </a:r>
            <a:r>
              <a:rPr lang="bn-IN" sz="5400" dirty="0">
                <a:latin typeface="NikoshBAN" panose="02000000000000000000" pitchFamily="2" charset="0"/>
                <a:cs typeface="NikoshBAN" panose="02000000000000000000" pitchFamily="2" charset="0"/>
              </a:rPr>
              <a:t>পারবে।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622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50CDC2-0C3C-4475-80A5-3471F3461E66}"/>
              </a:ext>
            </a:extLst>
          </p:cNvPr>
          <p:cNvGrpSpPr/>
          <p:nvPr/>
        </p:nvGrpSpPr>
        <p:grpSpPr>
          <a:xfrm>
            <a:off x="929390" y="344778"/>
            <a:ext cx="10324586" cy="4976737"/>
            <a:chOff x="6368" y="494678"/>
            <a:chExt cx="8295084" cy="4976737"/>
          </a:xfrm>
        </p:grpSpPr>
        <p:pic>
          <p:nvPicPr>
            <p:cNvPr id="4" name="Picture 3">
              <a:extLst>
                <a:ext uri="{FF2B5EF4-FFF2-40B4-BE49-F238E27FC236}">
                  <a16:creationId xmlns:a16="http://schemas.microsoft.com/office/drawing/2014/main" id="{F00E491A-A479-4347-B971-F4BD77F55BDB}"/>
                </a:ext>
              </a:extLst>
            </p:cNvPr>
            <p:cNvPicPr>
              <a:picLocks noChangeAspect="1"/>
            </p:cNvPicPr>
            <p:nvPr/>
          </p:nvPicPr>
          <p:blipFill rotWithShape="1">
            <a:blip r:embed="rId2">
              <a:extLst>
                <a:ext uri="{28A0092B-C50C-407E-A947-70E740481C1C}">
                  <a14:useLocalDpi xmlns:a14="http://schemas.microsoft.com/office/drawing/2010/main" val="0"/>
                </a:ext>
              </a:extLst>
            </a:blip>
            <a:srcRect l="2223" t="16510" r="1815" b="47778"/>
            <a:stretch/>
          </p:blipFill>
          <p:spPr>
            <a:xfrm>
              <a:off x="6368" y="494678"/>
              <a:ext cx="8295084" cy="2480875"/>
            </a:xfrm>
            <a:prstGeom prst="rect">
              <a:avLst/>
            </a:prstGeom>
          </p:spPr>
        </p:pic>
        <p:pic>
          <p:nvPicPr>
            <p:cNvPr id="6" name="Picture 5">
              <a:extLst>
                <a:ext uri="{FF2B5EF4-FFF2-40B4-BE49-F238E27FC236}">
                  <a16:creationId xmlns:a16="http://schemas.microsoft.com/office/drawing/2014/main" id="{FBAEA85B-8C21-41E7-A25E-3D8300FBBB46}"/>
                </a:ext>
              </a:extLst>
            </p:cNvPr>
            <p:cNvPicPr>
              <a:picLocks noChangeAspect="1"/>
            </p:cNvPicPr>
            <p:nvPr/>
          </p:nvPicPr>
          <p:blipFill rotWithShape="1">
            <a:blip r:embed="rId2">
              <a:extLst>
                <a:ext uri="{28A0092B-C50C-407E-A947-70E740481C1C}">
                  <a14:useLocalDpi xmlns:a14="http://schemas.microsoft.com/office/drawing/2010/main" val="0"/>
                </a:ext>
              </a:extLst>
            </a:blip>
            <a:srcRect l="2631" t="58297" r="1899" b="7863"/>
            <a:stretch/>
          </p:blipFill>
          <p:spPr>
            <a:xfrm>
              <a:off x="6368" y="2990540"/>
              <a:ext cx="8295084" cy="2480875"/>
            </a:xfrm>
            <a:prstGeom prst="rect">
              <a:avLst/>
            </a:prstGeom>
          </p:spPr>
        </p:pic>
      </p:grpSp>
      <p:sp>
        <p:nvSpPr>
          <p:cNvPr id="9" name="TextBox 8">
            <a:extLst>
              <a:ext uri="{FF2B5EF4-FFF2-40B4-BE49-F238E27FC236}">
                <a16:creationId xmlns:a16="http://schemas.microsoft.com/office/drawing/2014/main" id="{0794ECF4-7912-4BAB-B949-BEAEB756C426}"/>
              </a:ext>
            </a:extLst>
          </p:cNvPr>
          <p:cNvSpPr txBox="1"/>
          <p:nvPr/>
        </p:nvSpPr>
        <p:spPr>
          <a:xfrm>
            <a:off x="978221" y="5447811"/>
            <a:ext cx="3392772" cy="1077218"/>
          </a:xfrm>
          <a:prstGeom prst="rect">
            <a:avLst/>
          </a:prstGeom>
          <a:noFill/>
        </p:spPr>
        <p:txBody>
          <a:bodyPr wrap="square" rtlCol="0">
            <a:spAutoFit/>
          </a:bodyPr>
          <a:lstStyle/>
          <a:p>
            <a:r>
              <a:rPr lang="en-US" sz="3200" dirty="0">
                <a:latin typeface="NikoshBAN" panose="02000000000000000000" pitchFamily="2" charset="0"/>
                <a:cs typeface="NikoshBAN" panose="02000000000000000000" pitchFamily="2" charset="0"/>
              </a:rPr>
              <a:t>আমরা কী</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ছ</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দেখত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চ</a:t>
            </a:r>
            <a:r>
              <a:rPr lang="en-US" sz="3200" dirty="0" err="1">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id="{145D7F93-B786-4BA6-BC39-4237AE99E138}"/>
              </a:ext>
            </a:extLst>
          </p:cNvPr>
          <p:cNvSpPr txBox="1"/>
          <p:nvPr/>
        </p:nvSpPr>
        <p:spPr>
          <a:xfrm>
            <a:off x="4395978" y="5447810"/>
            <a:ext cx="4007371" cy="1077218"/>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কোন কোন </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ঋতু আমরা সহজেই বুঝতে পারি</a:t>
            </a:r>
            <a:r>
              <a:rPr lang="en-US" sz="3200" dirty="0">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B9237843-0407-4617-9307-E29861D532C8}"/>
              </a:ext>
            </a:extLst>
          </p:cNvPr>
          <p:cNvSpPr txBox="1"/>
          <p:nvPr/>
        </p:nvSpPr>
        <p:spPr>
          <a:xfrm>
            <a:off x="7861204" y="5435320"/>
            <a:ext cx="3392772" cy="1077218"/>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ঋতুগুলো কীসের ভিত্তিতে</a:t>
            </a:r>
          </a:p>
          <a:p>
            <a:r>
              <a:rPr lang="bn-IN" sz="3200" dirty="0">
                <a:latin typeface="NikoshBAN" panose="02000000000000000000" pitchFamily="2" charset="0"/>
                <a:cs typeface="NikoshBAN" panose="02000000000000000000" pitchFamily="2" charset="0"/>
              </a:rPr>
              <a:t>ভাগ করা হয়েছে?</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36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1CFD2-EF3D-42D4-B468-C8E67C3EB0F7}"/>
              </a:ext>
            </a:extLst>
          </p:cNvPr>
          <p:cNvSpPr txBox="1"/>
          <p:nvPr/>
        </p:nvSpPr>
        <p:spPr>
          <a:xfrm>
            <a:off x="1948721" y="989347"/>
            <a:ext cx="8484433" cy="1015663"/>
          </a:xfrm>
          <a:prstGeom prst="rect">
            <a:avLst/>
          </a:prstGeom>
          <a:solidFill>
            <a:schemeClr val="bg1"/>
          </a:solidFill>
          <a:ln w="28575">
            <a:solidFill>
              <a:schemeClr val="tx2"/>
            </a:solidFill>
          </a:ln>
        </p:spPr>
        <p:txBody>
          <a:bodyPr wrap="square" rtlCol="0">
            <a:spAutoFit/>
          </a:bodyPr>
          <a:lstStyle/>
          <a:p>
            <a:pPr algn="ctr"/>
            <a:r>
              <a:rPr lang="en-US" sz="6000" dirty="0">
                <a:latin typeface="NikoshBAN" panose="02000000000000000000" pitchFamily="2" charset="0"/>
                <a:cs typeface="NikoshBAN" panose="02000000000000000000" pitchFamily="2" charset="0"/>
              </a:rPr>
              <a:t>আ</a:t>
            </a:r>
            <a:r>
              <a:rPr lang="as-IN" sz="6000" dirty="0">
                <a:latin typeface="NikoshBAN" panose="02000000000000000000" pitchFamily="2" charset="0"/>
                <a:cs typeface="NikoshBAN" panose="02000000000000000000" pitchFamily="2" charset="0"/>
              </a:rPr>
              <a:t>জ</a:t>
            </a:r>
            <a:r>
              <a:rPr lang="en-US" sz="6000" dirty="0">
                <a:latin typeface="NikoshBAN" panose="02000000000000000000" pitchFamily="2" charset="0"/>
                <a:cs typeface="NikoshBAN" panose="02000000000000000000" pitchFamily="2" charset="0"/>
              </a:rPr>
              <a:t>ক</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র </a:t>
            </a:r>
            <a:r>
              <a:rPr lang="en-US" sz="6000" dirty="0" err="1">
                <a:latin typeface="NikoshBAN" panose="02000000000000000000" pitchFamily="2" charset="0"/>
                <a:cs typeface="NikoshBAN" panose="02000000000000000000" pitchFamily="2" charset="0"/>
              </a:rPr>
              <a:t>পা</a:t>
            </a:r>
            <a:r>
              <a:rPr lang="as-IN" sz="6000" dirty="0">
                <a:latin typeface="NikoshBAN" panose="02000000000000000000" pitchFamily="2" charset="0"/>
                <a:cs typeface="NikoshBAN" panose="02000000000000000000" pitchFamily="2" charset="0"/>
              </a:rPr>
              <a:t>ঠ</a:t>
            </a:r>
            <a:r>
              <a:rPr lang="en-US" sz="60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0F4DE373-E3B2-440C-AB14-1FC56634764F}"/>
              </a:ext>
            </a:extLst>
          </p:cNvPr>
          <p:cNvSpPr txBox="1"/>
          <p:nvPr/>
        </p:nvSpPr>
        <p:spPr>
          <a:xfrm>
            <a:off x="1853783" y="3277342"/>
            <a:ext cx="8579371" cy="1569660"/>
          </a:xfrm>
          <a:prstGeom prst="rect">
            <a:avLst/>
          </a:prstGeom>
          <a:noFill/>
        </p:spPr>
        <p:txBody>
          <a:bodyPr wrap="square" rtlCol="0">
            <a:spAutoFit/>
          </a:bodyPr>
          <a:lstStyle/>
          <a:p>
            <a:r>
              <a:rPr lang="en-US" sz="9600" dirty="0" err="1">
                <a:latin typeface="NikoshBAN" panose="02000000000000000000" pitchFamily="2" charset="0"/>
                <a:cs typeface="NikoshBAN" panose="02000000000000000000" pitchFamily="2" charset="0"/>
              </a:rPr>
              <a:t>বাংলাদে</a:t>
            </a:r>
            <a:r>
              <a:rPr lang="as-IN" sz="9600" dirty="0">
                <a:latin typeface="NikoshBAN" panose="02000000000000000000" pitchFamily="2" charset="0"/>
                <a:cs typeface="NikoshBAN" panose="02000000000000000000" pitchFamily="2" charset="0"/>
              </a:rPr>
              <a:t>শ</a:t>
            </a:r>
            <a:r>
              <a:rPr lang="en-US" sz="9600" dirty="0">
                <a:latin typeface="NikoshBAN" panose="02000000000000000000" pitchFamily="2" charset="0"/>
                <a:cs typeface="NikoshBAN" panose="02000000000000000000" pitchFamily="2" charset="0"/>
              </a:rPr>
              <a:t>ে</a:t>
            </a:r>
            <a:r>
              <a:rPr lang="as-IN" sz="9600" dirty="0">
                <a:latin typeface="NikoshBAN" panose="02000000000000000000" pitchFamily="2" charset="0"/>
                <a:cs typeface="NikoshBAN" panose="02000000000000000000" pitchFamily="2" charset="0"/>
              </a:rPr>
              <a:t>র</a:t>
            </a:r>
            <a:r>
              <a:rPr lang="en-US" sz="9600" dirty="0">
                <a:latin typeface="NikoshBAN" panose="02000000000000000000" pitchFamily="2" charset="0"/>
                <a:cs typeface="NikoshBAN" panose="02000000000000000000" pitchFamily="2" charset="0"/>
              </a:rPr>
              <a:t> </a:t>
            </a:r>
            <a:r>
              <a:rPr lang="en-US" sz="9600" dirty="0" err="1">
                <a:latin typeface="NikoshBAN" panose="02000000000000000000" pitchFamily="2" charset="0"/>
                <a:cs typeface="NikoshBAN" panose="02000000000000000000" pitchFamily="2" charset="0"/>
              </a:rPr>
              <a:t>জল</a:t>
            </a:r>
            <a:r>
              <a:rPr lang="as-IN" sz="9600" dirty="0">
                <a:latin typeface="NikoshBAN" panose="02000000000000000000" pitchFamily="2" charset="0"/>
                <a:cs typeface="NikoshBAN" panose="02000000000000000000" pitchFamily="2" charset="0"/>
              </a:rPr>
              <a:t>ব</a:t>
            </a:r>
            <a:r>
              <a:rPr lang="en-US" sz="9600" dirty="0">
                <a:latin typeface="NikoshBAN" panose="02000000000000000000" pitchFamily="2" charset="0"/>
                <a:cs typeface="NikoshBAN" panose="02000000000000000000" pitchFamily="2" charset="0"/>
              </a:rPr>
              <a:t>া</a:t>
            </a:r>
            <a:r>
              <a:rPr lang="as-IN" sz="9600" dirty="0">
                <a:latin typeface="NikoshBAN" panose="02000000000000000000" pitchFamily="2" charset="0"/>
                <a:cs typeface="NikoshBAN" panose="02000000000000000000" pitchFamily="2" charset="0"/>
              </a:rPr>
              <a:t>য়</a:t>
            </a:r>
            <a:r>
              <a:rPr lang="en-US" sz="9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03000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299BE9-FDCA-4D35-89DA-2A7B040492FA}"/>
              </a:ext>
            </a:extLst>
          </p:cNvPr>
          <p:cNvSpPr txBox="1"/>
          <p:nvPr/>
        </p:nvSpPr>
        <p:spPr>
          <a:xfrm>
            <a:off x="417094" y="5488238"/>
            <a:ext cx="11165305" cy="1200329"/>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বাংল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দ</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শ </a:t>
            </a:r>
            <a:r>
              <a:rPr lang="en-US" sz="3600" dirty="0" err="1">
                <a:latin typeface="NikoshBAN" panose="02000000000000000000" pitchFamily="2" charset="0"/>
                <a:cs typeface="NikoshBAN" panose="02000000000000000000" pitchFamily="2" charset="0"/>
              </a:rPr>
              <a:t>ষড়</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ঋতুর দেশ। কিন্তু তাপমাত্রা ও বৃষ্টিপাতের উপর ভিত্তি করে বাংলাদেশের জলবায়ুকে প্রধান তিনটি ভাগে ভাগ করা যায়।</a:t>
            </a:r>
          </a:p>
        </p:txBody>
      </p:sp>
      <p:grpSp>
        <p:nvGrpSpPr>
          <p:cNvPr id="14" name="Group 13">
            <a:extLst>
              <a:ext uri="{FF2B5EF4-FFF2-40B4-BE49-F238E27FC236}">
                <a16:creationId xmlns:a16="http://schemas.microsoft.com/office/drawing/2014/main" id="{1213DC2C-7860-4BA7-9669-1F751615F315}"/>
              </a:ext>
            </a:extLst>
          </p:cNvPr>
          <p:cNvGrpSpPr/>
          <p:nvPr/>
        </p:nvGrpSpPr>
        <p:grpSpPr>
          <a:xfrm>
            <a:off x="960266" y="1362044"/>
            <a:ext cx="10241484" cy="3881828"/>
            <a:chOff x="885316" y="552580"/>
            <a:chExt cx="10241484" cy="3881828"/>
          </a:xfrm>
        </p:grpSpPr>
        <p:pic>
          <p:nvPicPr>
            <p:cNvPr id="4" name="Picture 3">
              <a:extLst>
                <a:ext uri="{FF2B5EF4-FFF2-40B4-BE49-F238E27FC236}">
                  <a16:creationId xmlns:a16="http://schemas.microsoft.com/office/drawing/2014/main" id="{93B30F4B-9349-4657-B482-617BC92B3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16" y="552581"/>
              <a:ext cx="3108818" cy="3881827"/>
            </a:xfrm>
            <a:prstGeom prst="rect">
              <a:avLst/>
            </a:prstGeom>
          </p:spPr>
        </p:pic>
        <p:grpSp>
          <p:nvGrpSpPr>
            <p:cNvPr id="11" name="Group 10">
              <a:extLst>
                <a:ext uri="{FF2B5EF4-FFF2-40B4-BE49-F238E27FC236}">
                  <a16:creationId xmlns:a16="http://schemas.microsoft.com/office/drawing/2014/main" id="{EFD4B510-000A-48D4-A159-65BEDE5036E8}"/>
                </a:ext>
              </a:extLst>
            </p:cNvPr>
            <p:cNvGrpSpPr/>
            <p:nvPr/>
          </p:nvGrpSpPr>
          <p:grpSpPr>
            <a:xfrm>
              <a:off x="7828109" y="552580"/>
              <a:ext cx="3298691" cy="3881827"/>
              <a:chOff x="7311530" y="697150"/>
              <a:chExt cx="2701455" cy="3424170"/>
            </a:xfrm>
          </p:grpSpPr>
          <p:pic>
            <p:nvPicPr>
              <p:cNvPr id="8" name="Picture 7">
                <a:extLst>
                  <a:ext uri="{FF2B5EF4-FFF2-40B4-BE49-F238E27FC236}">
                    <a16:creationId xmlns:a16="http://schemas.microsoft.com/office/drawing/2014/main" id="{1B47AA37-51FB-4612-BA4D-6559ABFB2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411" y="1959145"/>
                <a:ext cx="2695574" cy="2162175"/>
              </a:xfrm>
              <a:prstGeom prst="rect">
                <a:avLst/>
              </a:prstGeom>
            </p:spPr>
          </p:pic>
          <p:pic>
            <p:nvPicPr>
              <p:cNvPr id="10" name="Picture 9">
                <a:extLst>
                  <a:ext uri="{FF2B5EF4-FFF2-40B4-BE49-F238E27FC236}">
                    <a16:creationId xmlns:a16="http://schemas.microsoft.com/office/drawing/2014/main" id="{1BCFE576-94C0-43AA-99F1-32E15D37FF87}"/>
                  </a:ext>
                </a:extLst>
              </p:cNvPr>
              <p:cNvPicPr>
                <a:picLocks noChangeAspect="1"/>
              </p:cNvPicPr>
              <p:nvPr/>
            </p:nvPicPr>
            <p:blipFill rotWithShape="1">
              <a:blip r:embed="rId4">
                <a:grayscl/>
                <a:extLst>
                  <a:ext uri="{28A0092B-C50C-407E-A947-70E740481C1C}">
                    <a14:useLocalDpi xmlns:a14="http://schemas.microsoft.com/office/drawing/2010/main" val="0"/>
                  </a:ext>
                </a:extLst>
              </a:blip>
              <a:srcRect b="11329"/>
              <a:stretch/>
            </p:blipFill>
            <p:spPr>
              <a:xfrm>
                <a:off x="7311530" y="697150"/>
                <a:ext cx="2695574" cy="1282504"/>
              </a:xfrm>
              <a:prstGeom prst="rect">
                <a:avLst/>
              </a:prstGeom>
            </p:spPr>
          </p:pic>
        </p:grpSp>
        <p:pic>
          <p:nvPicPr>
            <p:cNvPr id="13" name="Picture 12">
              <a:extLst>
                <a:ext uri="{FF2B5EF4-FFF2-40B4-BE49-F238E27FC236}">
                  <a16:creationId xmlns:a16="http://schemas.microsoft.com/office/drawing/2014/main" id="{CAC1CC23-9823-4759-A301-08A6224F89A7}"/>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t="10511" b="8008"/>
            <a:stretch/>
          </p:blipFill>
          <p:spPr>
            <a:xfrm>
              <a:off x="4039515" y="552581"/>
              <a:ext cx="3819084" cy="3881827"/>
            </a:xfrm>
            <a:prstGeom prst="rect">
              <a:avLst/>
            </a:prstGeom>
          </p:spPr>
        </p:pic>
      </p:grpSp>
      <p:sp>
        <p:nvSpPr>
          <p:cNvPr id="2" name="TextBox 1">
            <a:extLst>
              <a:ext uri="{FF2B5EF4-FFF2-40B4-BE49-F238E27FC236}">
                <a16:creationId xmlns:a16="http://schemas.microsoft.com/office/drawing/2014/main" id="{90FCD260-675D-4D0D-A6F7-5D344DE609E3}"/>
              </a:ext>
            </a:extLst>
          </p:cNvPr>
          <p:cNvSpPr txBox="1"/>
          <p:nvPr/>
        </p:nvSpPr>
        <p:spPr>
          <a:xfrm>
            <a:off x="1499018" y="244383"/>
            <a:ext cx="8949128" cy="830997"/>
          </a:xfrm>
          <a:prstGeom prst="rect">
            <a:avLst/>
          </a:prstGeom>
          <a:noFill/>
        </p:spPr>
        <p:txBody>
          <a:bodyPr wrap="square" rtlCol="0">
            <a:spAutoFit/>
          </a:bodyPr>
          <a:lstStyle/>
          <a:p>
            <a:pPr algn="ctr"/>
            <a:r>
              <a:rPr lang="en-US" sz="4800" b="1" dirty="0">
                <a:latin typeface="NikoshBAN" panose="02000000000000000000" pitchFamily="2" charset="0"/>
                <a:cs typeface="NikoshBAN" panose="02000000000000000000" pitchFamily="2" charset="0"/>
              </a:rPr>
              <a:t>জলবায়ু</a:t>
            </a:r>
          </a:p>
        </p:txBody>
      </p:sp>
    </p:spTree>
    <p:extLst>
      <p:ext uri="{BB962C8B-B14F-4D97-AF65-F5344CB8AC3E}">
        <p14:creationId xmlns:p14="http://schemas.microsoft.com/office/powerpoint/2010/main" val="26926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A3B29-4BF9-45E2-80B4-75977ED9953A}"/>
              </a:ext>
            </a:extLst>
          </p:cNvPr>
          <p:cNvSpPr txBox="1"/>
          <p:nvPr/>
        </p:nvSpPr>
        <p:spPr>
          <a:xfrm>
            <a:off x="208547" y="4984388"/>
            <a:ext cx="11774906"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এসময় তাপমাত্রা ৩৫ ডিগ্রি সেলসিয়াস পর্যন্ত হয়। কোনো কোনো দিন তাপমাত্রা এর চেয়েও বেশি হয়। বছরের সবচেয়ে উষ্ণ মাস এপ্রিল। এপ্রিল বা মে মাসে কালবৈশাখী ঝড় হয়।</a:t>
            </a:r>
          </a:p>
        </p:txBody>
      </p:sp>
      <p:grpSp>
        <p:nvGrpSpPr>
          <p:cNvPr id="5" name="Group 4">
            <a:extLst>
              <a:ext uri="{FF2B5EF4-FFF2-40B4-BE49-F238E27FC236}">
                <a16:creationId xmlns:a16="http://schemas.microsoft.com/office/drawing/2014/main" id="{84824A75-C3FC-4EF1-A9CA-1E29A4A3F5D3}"/>
              </a:ext>
            </a:extLst>
          </p:cNvPr>
          <p:cNvGrpSpPr/>
          <p:nvPr/>
        </p:nvGrpSpPr>
        <p:grpSpPr>
          <a:xfrm>
            <a:off x="386569" y="886130"/>
            <a:ext cx="11140867" cy="3987308"/>
            <a:chOff x="386569" y="271535"/>
            <a:chExt cx="11140867" cy="3987308"/>
          </a:xfrm>
        </p:grpSpPr>
        <p:pic>
          <p:nvPicPr>
            <p:cNvPr id="3" name="Picture 2">
              <a:extLst>
                <a:ext uri="{FF2B5EF4-FFF2-40B4-BE49-F238E27FC236}">
                  <a16:creationId xmlns:a16="http://schemas.microsoft.com/office/drawing/2014/main" id="{92A119F7-BE88-408A-B1DC-07C3E6B28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01518"/>
              <a:ext cx="5431436" cy="3957325"/>
            </a:xfrm>
            <a:prstGeom prst="rect">
              <a:avLst/>
            </a:prstGeom>
          </p:spPr>
        </p:pic>
        <p:pic>
          <p:nvPicPr>
            <p:cNvPr id="4" name="Picture 3">
              <a:extLst>
                <a:ext uri="{FF2B5EF4-FFF2-40B4-BE49-F238E27FC236}">
                  <a16:creationId xmlns:a16="http://schemas.microsoft.com/office/drawing/2014/main" id="{FDAE2030-FABF-4C9E-ADDA-88FADF5D1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69" y="271535"/>
              <a:ext cx="5266648" cy="3957325"/>
            </a:xfrm>
            <a:prstGeom prst="rect">
              <a:avLst/>
            </a:prstGeom>
          </p:spPr>
        </p:pic>
      </p:grpSp>
      <p:sp>
        <p:nvSpPr>
          <p:cNvPr id="6" name="TextBox 5">
            <a:extLst>
              <a:ext uri="{FF2B5EF4-FFF2-40B4-BE49-F238E27FC236}">
                <a16:creationId xmlns:a16="http://schemas.microsoft.com/office/drawing/2014/main" id="{77E0F505-C54C-4492-9EDD-B95FD2BC49DC}"/>
              </a:ext>
            </a:extLst>
          </p:cNvPr>
          <p:cNvSpPr txBox="1"/>
          <p:nvPr/>
        </p:nvSpPr>
        <p:spPr>
          <a:xfrm>
            <a:off x="884420" y="164892"/>
            <a:ext cx="10343213" cy="769441"/>
          </a:xfrm>
          <a:prstGeom prst="rect">
            <a:avLst/>
          </a:prstGeom>
          <a:noFill/>
        </p:spPr>
        <p:txBody>
          <a:bodyPr wrap="square" rtlCol="0">
            <a:spAutoFit/>
          </a:bodyPr>
          <a:lstStyle/>
          <a:p>
            <a:pPr algn="ctr"/>
            <a:r>
              <a:rPr lang="bn-IN" sz="4400" b="1" dirty="0">
                <a:latin typeface="NikoshBAN" panose="02000000000000000000" pitchFamily="2" charset="0"/>
                <a:cs typeface="NikoshBAN" panose="02000000000000000000" pitchFamily="2" charset="0"/>
              </a:rPr>
              <a:t>গ্রীষ্মকাল</a:t>
            </a:r>
          </a:p>
        </p:txBody>
      </p:sp>
    </p:spTree>
    <p:extLst>
      <p:ext uri="{BB962C8B-B14F-4D97-AF65-F5344CB8AC3E}">
        <p14:creationId xmlns:p14="http://schemas.microsoft.com/office/powerpoint/2010/main" val="211549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D68150-27F0-40BB-B930-2A0ADD247710}"/>
              </a:ext>
            </a:extLst>
          </p:cNvPr>
          <p:cNvSpPr txBox="1"/>
          <p:nvPr/>
        </p:nvSpPr>
        <p:spPr>
          <a:xfrm>
            <a:off x="449179" y="5023018"/>
            <a:ext cx="11470105"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জুন থেকে অক্টোবর মাস পর্যন্ত বর্ষাকাল। এসময় মৌসুমি বায়ু বঙ্গোপসাগর থেকে উত্তর দিকে বাংলাদেশের উপর দিয়ে বয়ে যায়। ফলে প্রচুর বৃষ্টিপাত হয়। এই ঋতুতে দেশে গড়ে ২০৩ সেন্টিমিটার বৃষ্টিপাত হয়।</a:t>
            </a:r>
          </a:p>
        </p:txBody>
      </p:sp>
      <p:grpSp>
        <p:nvGrpSpPr>
          <p:cNvPr id="7" name="Group 6">
            <a:extLst>
              <a:ext uri="{FF2B5EF4-FFF2-40B4-BE49-F238E27FC236}">
                <a16:creationId xmlns:a16="http://schemas.microsoft.com/office/drawing/2014/main" id="{20B7DA6A-8319-409D-A3DF-3AA609E1533D}"/>
              </a:ext>
            </a:extLst>
          </p:cNvPr>
          <p:cNvGrpSpPr/>
          <p:nvPr/>
        </p:nvGrpSpPr>
        <p:grpSpPr>
          <a:xfrm>
            <a:off x="370827" y="1102436"/>
            <a:ext cx="11440824" cy="3853361"/>
            <a:chOff x="370827" y="352927"/>
            <a:chExt cx="11440824" cy="3853361"/>
          </a:xfrm>
        </p:grpSpPr>
        <p:pic>
          <p:nvPicPr>
            <p:cNvPr id="4" name="Picture 3">
              <a:extLst>
                <a:ext uri="{FF2B5EF4-FFF2-40B4-BE49-F238E27FC236}">
                  <a16:creationId xmlns:a16="http://schemas.microsoft.com/office/drawing/2014/main" id="{CBD5B7F2-201E-4848-A5F5-D416E836A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27" y="352927"/>
              <a:ext cx="5492168" cy="3853361"/>
            </a:xfrm>
            <a:prstGeom prst="rect">
              <a:avLst/>
            </a:prstGeom>
          </p:spPr>
        </p:pic>
        <p:pic>
          <p:nvPicPr>
            <p:cNvPr id="6" name="Picture 5">
              <a:extLst>
                <a:ext uri="{FF2B5EF4-FFF2-40B4-BE49-F238E27FC236}">
                  <a16:creationId xmlns:a16="http://schemas.microsoft.com/office/drawing/2014/main" id="{7B7F3BD3-AAE6-4E6C-A966-525FD6A79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646" y="394284"/>
              <a:ext cx="5718005" cy="3812004"/>
            </a:xfrm>
            <a:prstGeom prst="rect">
              <a:avLst/>
            </a:prstGeom>
          </p:spPr>
        </p:pic>
      </p:grpSp>
      <p:sp>
        <p:nvSpPr>
          <p:cNvPr id="3" name="TextBox 2">
            <a:extLst>
              <a:ext uri="{FF2B5EF4-FFF2-40B4-BE49-F238E27FC236}">
                <a16:creationId xmlns:a16="http://schemas.microsoft.com/office/drawing/2014/main" id="{A8AF2639-57C4-4185-A6D0-D2CEBFE3FE2F}"/>
              </a:ext>
            </a:extLst>
          </p:cNvPr>
          <p:cNvSpPr txBox="1"/>
          <p:nvPr/>
        </p:nvSpPr>
        <p:spPr>
          <a:xfrm>
            <a:off x="1993692" y="299803"/>
            <a:ext cx="8034728" cy="830997"/>
          </a:xfrm>
          <a:prstGeom prst="rect">
            <a:avLst/>
          </a:prstGeom>
          <a:noFill/>
        </p:spPr>
        <p:txBody>
          <a:bodyPr wrap="square" rtlCol="0">
            <a:spAutoFit/>
          </a:bodyPr>
          <a:lstStyle/>
          <a:p>
            <a:pPr algn="ctr"/>
            <a:r>
              <a:rPr lang="bn-IN" sz="4800" b="1" dirty="0">
                <a:latin typeface="NikoshBAN" panose="02000000000000000000" pitchFamily="2" charset="0"/>
                <a:cs typeface="NikoshBAN" panose="02000000000000000000" pitchFamily="2" charset="0"/>
              </a:rPr>
              <a:t>বর্ষাকাল</a:t>
            </a:r>
          </a:p>
        </p:txBody>
      </p:sp>
    </p:spTree>
    <p:extLst>
      <p:ext uri="{BB962C8B-B14F-4D97-AF65-F5344CB8AC3E}">
        <p14:creationId xmlns:p14="http://schemas.microsoft.com/office/powerpoint/2010/main" val="50410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30DCA-6E40-4E1B-A48B-E4FA208C3D21}"/>
              </a:ext>
            </a:extLst>
          </p:cNvPr>
          <p:cNvSpPr txBox="1"/>
          <p:nvPr/>
        </p:nvSpPr>
        <p:spPr>
          <a:xfrm>
            <a:off x="0" y="4315323"/>
            <a:ext cx="12192000" cy="2308324"/>
          </a:xfrm>
          <a:prstGeom prst="rect">
            <a:avLst/>
          </a:prstGeom>
          <a:noFill/>
        </p:spPr>
        <p:txBody>
          <a:bodyPr wrap="square" rtlCol="0">
            <a:spAutoFit/>
          </a:bodyPr>
          <a:lstStyle/>
          <a:p>
            <a:pPr algn="just"/>
            <a:r>
              <a:rPr lang="bn-IN" sz="3600" b="1" dirty="0">
                <a:latin typeface="NikoshBAN" panose="02000000000000000000" pitchFamily="2" charset="0"/>
                <a:cs typeface="NikoshBAN" panose="02000000000000000000" pitchFamily="2" charset="0"/>
              </a:rPr>
              <a:t>শীতকাল</a:t>
            </a:r>
          </a:p>
          <a:p>
            <a:pPr algn="just"/>
            <a:r>
              <a:rPr lang="bn-IN" sz="3600" dirty="0">
                <a:latin typeface="NikoshBAN" panose="02000000000000000000" pitchFamily="2" charset="0"/>
                <a:cs typeface="NikoshBAN" panose="02000000000000000000" pitchFamily="2" charset="0"/>
              </a:rPr>
              <a:t>বর্ষাকালের পরে বাংলাদেশের তাপমাত্রা কমতে থাকে এবং নভেম্বর থেকে ফেব্রুয়ারি মাস পর্যন্ত শীতকাল স্থায়ী হয়। দেশের উত্তর অঞ্চলে বেশি শীত পড়ে এবং গড়ে তাপমাত্রা থাকে ১৮ ডিগ্রি সেলসিয়াস। তবে বাংলাদেশে তুষার পড়ার মত ঠাণ্ডা পড়ে না। </a:t>
            </a:r>
            <a:endParaRPr lang="en-US" sz="3600" dirty="0">
              <a:latin typeface="NikoshBAN" panose="02000000000000000000" pitchFamily="2" charset="0"/>
              <a:cs typeface="NikoshBAN" panose="02000000000000000000" pitchFamily="2" charset="0"/>
            </a:endParaRPr>
          </a:p>
        </p:txBody>
      </p:sp>
      <p:grpSp>
        <p:nvGrpSpPr>
          <p:cNvPr id="3" name="Group 2">
            <a:extLst>
              <a:ext uri="{FF2B5EF4-FFF2-40B4-BE49-F238E27FC236}">
                <a16:creationId xmlns:a16="http://schemas.microsoft.com/office/drawing/2014/main" id="{3D61A7E2-49B4-4520-A941-485A5B9F08C7}"/>
              </a:ext>
            </a:extLst>
          </p:cNvPr>
          <p:cNvGrpSpPr/>
          <p:nvPr/>
        </p:nvGrpSpPr>
        <p:grpSpPr>
          <a:xfrm>
            <a:off x="242791" y="234353"/>
            <a:ext cx="11710071" cy="3624106"/>
            <a:chOff x="242791" y="234353"/>
            <a:chExt cx="11710071" cy="3624106"/>
          </a:xfrm>
        </p:grpSpPr>
        <p:pic>
          <p:nvPicPr>
            <p:cNvPr id="9" name="Picture 8">
              <a:extLst>
                <a:ext uri="{FF2B5EF4-FFF2-40B4-BE49-F238E27FC236}">
                  <a16:creationId xmlns:a16="http://schemas.microsoft.com/office/drawing/2014/main" id="{40966728-F548-42F7-8318-2D8C76F8C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850" y="234353"/>
              <a:ext cx="5627012" cy="3624106"/>
            </a:xfrm>
            <a:prstGeom prst="rect">
              <a:avLst/>
            </a:prstGeom>
          </p:spPr>
        </p:pic>
        <p:pic>
          <p:nvPicPr>
            <p:cNvPr id="11" name="Picture 10">
              <a:extLst>
                <a:ext uri="{FF2B5EF4-FFF2-40B4-BE49-F238E27FC236}">
                  <a16:creationId xmlns:a16="http://schemas.microsoft.com/office/drawing/2014/main" id="{BBBDF677-81FD-402C-AC0B-4738B50E1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1" y="234353"/>
              <a:ext cx="5853209" cy="3624106"/>
            </a:xfrm>
            <a:prstGeom prst="rect">
              <a:avLst/>
            </a:prstGeom>
          </p:spPr>
        </p:pic>
      </p:grpSp>
    </p:spTree>
    <p:extLst>
      <p:ext uri="{BB962C8B-B14F-4D97-AF65-F5344CB8AC3E}">
        <p14:creationId xmlns:p14="http://schemas.microsoft.com/office/powerpoint/2010/main" val="3163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782</TotalTime>
  <Words>411</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137</cp:revision>
  <dcterms:created xsi:type="dcterms:W3CDTF">2020-01-20T11:08:19Z</dcterms:created>
  <dcterms:modified xsi:type="dcterms:W3CDTF">2020-01-24T06:03:29Z</dcterms:modified>
</cp:coreProperties>
</file>