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Right Triangle 9"/>
          <p:cNvSpPr/>
          <p:nvPr/>
        </p:nvSpPr>
        <p:spPr>
          <a:xfrm>
            <a:off x="-2" y="4664147"/>
            <a:ext cx="9151089" cy="0"/>
          </a:xfrm>
          <a:prstGeom prst="rtTriangle"/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5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 vert="horz">
            <a:norm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lstStyle>
            <a:lvl1pPr algn="r">
              <a:defRPr b="1" sz="4800">
                <a:solidFill>
                  <a:schemeClr val="tx2"/>
                </a:solidFill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6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algn="r" indent="0" marL="0" marR="64008">
              <a:buNone/>
              <a:defRPr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55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104868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68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689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xmlns:r="http://schemas.openxmlformats.org/officeDocument/2006/relationships" r:embed="rId1">
                <a:alphaModFix amt="50000"/>
              </a:blip>
              <a:tile algn="t" flip="none" sx="50000" sy="50000" tx="0" ty="0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 bIns="45720" compatLnSpc="1" lIns="91440" rIns="91440" tIns="45720" vert="horz" wrap="square"/>
            <a:p>
              <a:pPr algn="ctr" eaLnBrk="1" hangingPunct="1" latinLnBrk="0"/>
              <a:endParaRPr kumimoji="0" lang="en-US"/>
            </a:p>
          </p:txBody>
        </p:sp>
        <p:cxnSp>
          <p:nvCxnSpPr>
            <p:cNvPr id="3145729" name="Straight Connector 11"/>
            <p:cNvCxnSpPr>
              <a:cxnSpLocks/>
            </p:cNvCxnSpPr>
            <p:nvPr/>
          </p:nvCxnSpPr>
          <p:spPr>
            <a:xfrm>
              <a:off x="-3765" y="4880373"/>
              <a:ext cx="9147765" cy="839943"/>
            </a:xfrm>
            <a:prstGeom prst="line"/>
            <a:noFill/>
            <a:ln w="12065" cap="flat" cmpd="sng" algn="ctr">
              <a:gradFill>
                <a:gsLst>
                  <a:gs pos="15000">
                    <a:schemeClr val="accent1">
                      <a:shade val="40000"/>
                      <a:satMod val="110000"/>
                    </a:schemeClr>
                  </a:gs>
                  <a:gs pos="45000">
                    <a:schemeClr val="accent1">
                      <a:tint val="7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9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104869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9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2425" y="336551"/>
            <a:ext cx="714375" cy="365125"/>
          </a:xfrm>
        </p:spPr>
        <p:txBody>
          <a:bodyPr/>
          <a:p>
            <a:fld id="{FBB158F7-B872-4580-B850-81036D56D62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1048585" name="Frame 6"/>
          <p:cNvSpPr/>
          <p:nvPr userDrawn="1"/>
        </p:nvSpPr>
        <p:spPr>
          <a:xfrm>
            <a:off x="85725" y="152400"/>
            <a:ext cx="8943975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10487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708" name="Title 6"/>
          <p:cNvSpPr>
            <a:spLocks noGrp="1"/>
          </p:cNvSpPr>
          <p:nvPr>
            <p:ph type="title"/>
          </p:nvPr>
        </p:nvSpPr>
        <p:spPr/>
        <p:txBody>
          <a:bodyPr rtlCol="0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Ref idx="1002">
        <a:schemeClr val="bg1"/>
      </p:bgRef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 vert="horz">
            <a:norm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lstStyle>
            <a:lvl1pPr algn="r">
              <a:buNone/>
              <a:defRPr baseline="0" b="1" cap="none" sz="480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4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anchor="t" lIns="91440" rIns="91440"/>
          <a:lstStyle>
            <a:lvl1pPr algn="l" indent="0" marL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10486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68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  <p:sp>
        <p:nvSpPr>
          <p:cNvPr id="1048669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bg>
      <p:bgRef idx="1002">
        <a:schemeClr val="bg1"/>
      </p:bgRef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1048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62" name="Title 7"/>
          <p:cNvSpPr>
            <a:spLocks noGrp="1"/>
          </p:cNvSpPr>
          <p:nvPr>
            <p:ph type="title"/>
          </p:nvPr>
        </p:nvSpPr>
        <p:spPr/>
        <p:txBody>
          <a:bodyPr rtlCol="0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bg>
      <p:bgRef idx="1003">
        <a:schemeClr val="bg1"/>
      </p:bgRef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16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 lIns="182880">
            <a:normAutofit fontScale="95833" lnSpcReduction="20000"/>
          </a:bodyPr>
          <a:lstStyle>
            <a:lvl1pPr indent="0" marL="0">
              <a:buNone/>
              <a:defRPr b="0" sz="2400">
                <a:solidFill>
                  <a:schemeClr val="bg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17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 lIns="182880">
            <a:normAutofit fontScale="95833" lnSpcReduction="20000"/>
          </a:bodyPr>
          <a:lstStyle>
            <a:lvl1pPr indent="0" marL="0">
              <a:buNone/>
              <a:defRPr b="0" sz="2400">
                <a:solidFill>
                  <a:schemeClr val="bg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18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1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2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104872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bg>
      <p:bgRef idx="1002">
        <a:schemeClr val="bg1"/>
      </p:bgRef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104868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83" name="Title 5"/>
          <p:cNvSpPr>
            <a:spLocks noGrp="1"/>
          </p:cNvSpPr>
          <p:nvPr>
            <p:ph type="title"/>
          </p:nvPr>
        </p:nvSpPr>
        <p:spPr/>
        <p:txBody>
          <a:bodyPr rtlCol="0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10485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bg>
      <p:bgRef idx="1003">
        <a:schemeClr val="bg1"/>
      </p:bgRef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 vert="horz">
            <a:noAutofit/>
            <a:sp3d prstMaterial="softEdge">
              <a:bevelT w="0" h="0"/>
            </a:sp3d>
          </a:bodyPr>
          <a:lstStyle>
            <a:lvl1pPr algn="r">
              <a:buNone/>
              <a:defRPr b="0" sz="250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10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algn="r" indent="0" marL="0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11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12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p>
            <a:fld id="{1D8BD707-D9CF-40AE-B4C6-C98DA3205C0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10487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bg>
      <p:bgRef idx="1002">
        <a:schemeClr val="bg1"/>
      </p:bgRef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anchor="t" lIns="91440" rIns="91440" tIns="0"/>
          <a:lstStyle>
            <a:lvl1pPr algn="r" indent="0" marL="0" marR="18288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94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/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486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104869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486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algn="r" marR="0">
              <a:buNone/>
              <a:defRPr b="0" sz="3000">
                <a:solidFill>
                  <a:schemeClr val="accent1"/>
                </a:solidFill>
                <a:effectLst>
                  <a:outerShdw algn="t" blurRad="50800" dir="5400000" dist="25000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9" name="Freeform 7"/>
          <p:cNvSpPr/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00" name="Freeform 8"/>
          <p:cNvSpPr/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01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/>
          <a:blipFill>
            <a:blip xmlns:r="http://schemas.openxmlformats.org/officeDocument/2006/relationships" r:embed="rId1">
              <a:alphaModFix amt="50000"/>
            </a:blip>
            <a:tile algn="t" flip="none" sx="50000" sy="50000" tx="0" ty="0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20" compatLnSpc="1" lIns="91440" rIns="91440" tIns="45720" vert="horz" wrap="square"/>
          <a:p>
            <a:pPr algn="ctr" eaLnBrk="1" hangingPunct="1" latinLnBrk="0"/>
            <a:endParaRPr kumimoji="0" lang="en-US"/>
          </a:p>
        </p:txBody>
      </p:sp>
      <p:cxnSp>
        <p:nvCxnSpPr>
          <p:cNvPr id="3145730" name="Straight Connector 10"/>
          <p:cNvCxnSpPr>
            <a:cxnSpLocks/>
          </p:cNvCxnSpPr>
          <p:nvPr/>
        </p:nvCxnSpPr>
        <p:spPr>
          <a:xfrm>
            <a:off x="-9237" y="5787738"/>
            <a:ext cx="3405509" cy="1084383"/>
          </a:xfrm>
          <a:prstGeom prst="line"/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0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  <p:sp>
        <p:nvSpPr>
          <p:cNvPr id="104870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image" Target="../media/image1.jpeg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12"/>
          <p:cNvSpPr/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7" name="Freeform 11"/>
          <p:cNvSpPr/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8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/>
          <a:blipFill>
            <a:blip xmlns:r="http://schemas.openxmlformats.org/officeDocument/2006/relationships" r:embed="rId13">
              <a:alphaModFix amt="50000"/>
            </a:blip>
            <a:tile algn="t" flip="none" sx="50000" sy="50000" tx="0" ty="0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20" compatLnSpc="1" lIns="91440" rIns="91440" tIns="45720" vert="horz" wrap="square"/>
          <a:p>
            <a:pPr algn="ctr" eaLnBrk="1" hangingPunct="1" latinLnBrk="0"/>
            <a:endParaRPr kumimoji="0" lang="en-US"/>
          </a:p>
        </p:txBody>
      </p:sp>
      <p:cxnSp>
        <p:nvCxnSpPr>
          <p:cNvPr id="3145728" name="Straight Connector 14"/>
          <p:cNvCxnSpPr>
            <a:cxnSpLocks/>
          </p:cNvCxnSpPr>
          <p:nvPr/>
        </p:nvCxnSpPr>
        <p:spPr>
          <a:xfrm>
            <a:off x="-9237" y="5787738"/>
            <a:ext cx="3405509" cy="1084383"/>
          </a:xfrm>
          <a:prstGeom prst="line"/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7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vert="horz">
            <a:norm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1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/>
        </p:spPr>
        <p:txBody>
          <a:bodyPr anchor="b" vert="horz"/>
          <a:lstStyle>
            <a:lvl1pPr algn="l" eaLnBrk="1" hangingPunct="1" latinLnBrk="0">
              <a:defRPr sz="1000" kumimoji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104858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/>
        </p:spPr>
        <p:txBody>
          <a:bodyPr anchor="b" vert="horz"/>
          <a:lstStyle>
            <a:lvl1pPr algn="r" eaLnBrk="1" hangingPunct="1" latinLnBrk="0">
              <a:defRPr sz="1000" kumimoj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4858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/>
        </p:spPr>
        <p:txBody>
          <a:bodyPr anchor="b" vert="horz"/>
          <a:lstStyle>
            <a:lvl1pPr algn="r" eaLnBrk="1" hangingPunct="1" latinLnBrk="0">
              <a:defRPr b="0" sz="1000" kumimoji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eaLnBrk="1" hangingPunct="1" latinLnBrk="0" rtl="0">
        <a:spcBef>
          <a:spcPct val="0"/>
        </a:spcBef>
        <a:buNone/>
        <a:defRPr b="1" sz="4100" kern="1200" kumimoji="0">
          <a:solidFill>
            <a:schemeClr val="tx2"/>
          </a:solidFill>
          <a:effectLst>
            <a:outerShdw algn="tl" blurRad="31750" dir="5400000" dist="25400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56032" latinLnBrk="0" marL="365760" rtl="0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sz="27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28600" latinLnBrk="0" marL="621792" rtl="0">
        <a:spcBef>
          <a:spcPts val="324"/>
        </a:spcBef>
        <a:buClr>
          <a:schemeClr val="accent1"/>
        </a:buClr>
        <a:buFont typeface="Verdana"/>
        <a:buChar char="◦"/>
        <a:defRPr sz="23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859536" rtl="0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143000" rtl="0">
        <a:spcBef>
          <a:spcPts val="350"/>
        </a:spcBef>
        <a:buClr>
          <a:schemeClr val="accent2"/>
        </a:buClr>
        <a:buFont typeface="Wingdings 2"/>
        <a:buChar char=""/>
        <a:defRPr sz="19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28600" latinLnBrk="0" marL="1371600" rtl="0">
        <a:spcBef>
          <a:spcPts val="350"/>
        </a:spcBef>
        <a:buClr>
          <a:schemeClr val="accent2"/>
        </a:buClr>
        <a:buFont typeface="Wingdings 2"/>
        <a:buChar char="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28600" latinLnBrk="0" marL="1600200" rtl="0">
        <a:spcBef>
          <a:spcPts val="350"/>
        </a:spcBef>
        <a:buClr>
          <a:schemeClr val="accent3"/>
        </a:buClr>
        <a:buFont typeface="Wingdings 2"/>
        <a:buChar char="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228600" latinLnBrk="0" marL="1828800" rtl="0">
        <a:spcBef>
          <a:spcPts val="350"/>
        </a:spcBef>
        <a:buClr>
          <a:schemeClr val="accent3"/>
        </a:buClr>
        <a:buFont typeface="Wingdings 2"/>
        <a:buChar char="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228600" latinLnBrk="0" marL="2057400" rtl="0">
        <a:spcBef>
          <a:spcPts val="350"/>
        </a:spcBef>
        <a:buClr>
          <a:schemeClr val="accent3"/>
        </a:buClr>
        <a:buFont typeface="Wingdings 2"/>
        <a:buChar char="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228600" latinLnBrk="0" marL="2286000" rtl="0">
        <a:spcBef>
          <a:spcPts val="350"/>
        </a:spcBef>
        <a:buClr>
          <a:schemeClr val="accent3"/>
        </a:buClr>
        <a:buFont typeface="Wingdings 2"/>
        <a:buChar char="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1"/>
          <p:cNvSpPr/>
          <p:nvPr/>
        </p:nvSpPr>
        <p:spPr>
          <a:xfrm>
            <a:off x="67310" y="382828"/>
            <a:ext cx="9009380" cy="891540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b="1" dirty="0" sz="5400" lang="bn-IN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শুভেচ্ছা </a:t>
            </a:r>
            <a:endParaRPr b="1" dirty="0" sz="54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468751"/>
            <a:ext cx="9042734" cy="5389249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extBox 1"/>
          <p:cNvSpPr txBox="1"/>
          <p:nvPr/>
        </p:nvSpPr>
        <p:spPr>
          <a:xfrm>
            <a:off x="2057400" y="159603"/>
            <a:ext cx="3810000" cy="11709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7200" lang="en-US" err="1" smtClean="0">
                <a:solidFill>
                  <a:srgbClr val="FF6600"/>
                </a:solidFill>
              </a:rPr>
              <a:t>শব্দার্থ</a:t>
            </a:r>
            <a:r>
              <a:rPr b="1" dirty="0" sz="7200" lang="en-US" smtClean="0">
                <a:solidFill>
                  <a:srgbClr val="FF6600"/>
                </a:solidFill>
              </a:rPr>
              <a:t> </a:t>
            </a:r>
            <a:endParaRPr b="1" dirty="0" sz="7200" lang="en-US">
              <a:solidFill>
                <a:srgbClr val="FF6600"/>
              </a:solidFill>
            </a:endParaRPr>
          </a:p>
        </p:txBody>
      </p:sp>
      <p:sp>
        <p:nvSpPr>
          <p:cNvPr id="1048607" name="Pentagon 2"/>
          <p:cNvSpPr/>
          <p:nvPr/>
        </p:nvSpPr>
        <p:spPr>
          <a:xfrm>
            <a:off x="457199" y="1444079"/>
            <a:ext cx="1600200" cy="813349"/>
          </a:xfrm>
          <a:prstGeom prst="homePlate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কিশলয় </a:t>
            </a:r>
            <a:endParaRPr b="1" dirty="0" sz="28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8" name="Pentagon 3"/>
          <p:cNvSpPr/>
          <p:nvPr/>
        </p:nvSpPr>
        <p:spPr>
          <a:xfrm>
            <a:off x="457199" y="5077580"/>
            <a:ext cx="1600200" cy="860310"/>
          </a:xfrm>
          <a:prstGeom prst="homePlat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তন্বী </a:t>
            </a:r>
            <a:endParaRPr b="1" dirty="0" sz="36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9" name="Pentagon 4"/>
          <p:cNvSpPr/>
          <p:nvPr/>
        </p:nvSpPr>
        <p:spPr>
          <a:xfrm>
            <a:off x="457200" y="2702052"/>
            <a:ext cx="1600200" cy="829003"/>
          </a:xfrm>
          <a:prstGeom prst="homePlate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অনিমেষ </a:t>
            </a:r>
            <a:endParaRPr b="1" dirty="0" sz="28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0" name="Pentagon 5"/>
          <p:cNvSpPr/>
          <p:nvPr/>
        </p:nvSpPr>
        <p:spPr>
          <a:xfrm>
            <a:off x="457200" y="3913632"/>
            <a:ext cx="1600200" cy="875963"/>
          </a:xfrm>
          <a:prstGeom prst="homePlate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বিজন মূর্তি </a:t>
            </a:r>
            <a:endParaRPr b="1" dirty="0" sz="2800" lang="en-US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6" name="Picture 7" descr="gova-leaf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286000" y="1295400"/>
            <a:ext cx="1295400" cy="1080516"/>
          </a:xfrm>
          <a:prstGeom prst="rect"/>
        </p:spPr>
      </p:pic>
      <p:pic>
        <p:nvPicPr>
          <p:cNvPr id="2097157" name="Picture 8" descr="1495814608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286000" y="2565400"/>
            <a:ext cx="1295400" cy="863600"/>
          </a:xfrm>
          <a:prstGeom prst="rect"/>
        </p:spPr>
      </p:pic>
      <p:pic>
        <p:nvPicPr>
          <p:cNvPr id="2097158" name="Picture 9" descr="6255929687_1516fb14b4_b.jp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2286000" y="3674364"/>
            <a:ext cx="1447799" cy="1016495"/>
          </a:xfrm>
          <a:prstGeom prst="rect"/>
        </p:spPr>
      </p:pic>
      <p:pic>
        <p:nvPicPr>
          <p:cNvPr id="2097159" name="Picture 11" descr="Sonia-Hossain-10.jpg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2286000" y="4895946"/>
            <a:ext cx="1447800" cy="1123854"/>
          </a:xfrm>
          <a:prstGeom prst="rect"/>
        </p:spPr>
      </p:pic>
      <p:sp>
        <p:nvSpPr>
          <p:cNvPr id="1048611" name="TextBox 13"/>
          <p:cNvSpPr txBox="1"/>
          <p:nvPr/>
        </p:nvSpPr>
        <p:spPr>
          <a:xfrm>
            <a:off x="3810000" y="1444079"/>
            <a:ext cx="41910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গাছের নতুন পাতা </a:t>
            </a:r>
            <a:endParaRPr b="1" dirty="0" sz="4400" lang="en-US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2" name="TextBox 14"/>
          <p:cNvSpPr txBox="1"/>
          <p:nvPr/>
        </p:nvSpPr>
        <p:spPr>
          <a:xfrm>
            <a:off x="3733799" y="2718981"/>
            <a:ext cx="4191000" cy="6248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অপলক বা পলকহীন </a:t>
            </a:r>
            <a:endParaRPr b="1" dirty="0" sz="36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3" name="TextBox 15"/>
          <p:cNvSpPr txBox="1"/>
          <p:nvPr/>
        </p:nvSpPr>
        <p:spPr>
          <a:xfrm>
            <a:off x="3810000" y="3797891"/>
            <a:ext cx="44958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নির্জন অবস্থা </a:t>
            </a:r>
            <a:endParaRPr b="1" dirty="0" sz="4400" lang="en-US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TextBox 16"/>
          <p:cNvSpPr txBox="1"/>
          <p:nvPr/>
        </p:nvSpPr>
        <p:spPr>
          <a:xfrm>
            <a:off x="4038600" y="5195316"/>
            <a:ext cx="5562600" cy="6248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ক্ষীন ও সুগঠিত অঙ্গবিশিষ্ট </a:t>
            </a:r>
            <a:endParaRPr b="1" dirty="0" sz="36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4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29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34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1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46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51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56"/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animBg="1"/>
      <p:bldP spid="1048608" grpId="0" animBg="1"/>
      <p:bldP spid="1048609" grpId="0" animBg="1"/>
      <p:bldP spid="10486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Box 1"/>
          <p:cNvSpPr txBox="1"/>
          <p:nvPr/>
        </p:nvSpPr>
        <p:spPr>
          <a:xfrm>
            <a:off x="381000" y="191869"/>
            <a:ext cx="87630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IN" smtClean="0">
                <a:solidFill>
                  <a:srgbClr val="FF0000"/>
                </a:solidFill>
              </a:rPr>
              <a:t>আরও কিছু ছবি পাঠের সাথে মিলিয়ে নেই </a:t>
            </a:r>
            <a:endParaRPr b="1" dirty="0" sz="3600" lang="en-US">
              <a:solidFill>
                <a:srgbClr val="FF0000"/>
              </a:solidFill>
            </a:endParaRPr>
          </a:p>
        </p:txBody>
      </p:sp>
      <p:grpSp>
        <p:nvGrpSpPr>
          <p:cNvPr id="43" name="Group 6"/>
          <p:cNvGrpSpPr/>
          <p:nvPr/>
        </p:nvGrpSpPr>
        <p:grpSpPr>
          <a:xfrm>
            <a:off x="76201" y="838200"/>
            <a:ext cx="8381999" cy="2702158"/>
            <a:chOff x="1" y="783992"/>
            <a:chExt cx="8381999" cy="2702158"/>
          </a:xfrm>
        </p:grpSpPr>
        <p:pic>
          <p:nvPicPr>
            <p:cNvPr id="2097165" name="Picture 2" descr="gavi 1.jp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1" y="838200"/>
              <a:ext cx="4267200" cy="2647950"/>
            </a:xfrm>
            <a:prstGeom prst="rect"/>
          </p:spPr>
        </p:pic>
        <p:pic>
          <p:nvPicPr>
            <p:cNvPr id="2097166" name="Picture 3" descr="gavi 2.jp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4774480" y="783992"/>
              <a:ext cx="3607520" cy="2702158"/>
            </a:xfrm>
            <a:prstGeom prst="rect"/>
          </p:spPr>
        </p:pic>
      </p:grpSp>
      <p:grpSp>
        <p:nvGrpSpPr>
          <p:cNvPr id="44" name="Group 7"/>
          <p:cNvGrpSpPr/>
          <p:nvPr/>
        </p:nvGrpSpPr>
        <p:grpSpPr>
          <a:xfrm>
            <a:off x="660" y="3657632"/>
            <a:ext cx="8614300" cy="2895568"/>
            <a:chOff x="660" y="3657632"/>
            <a:chExt cx="8614300" cy="2895568"/>
          </a:xfrm>
        </p:grpSpPr>
        <p:pic>
          <p:nvPicPr>
            <p:cNvPr id="2097167" name="Picture 4" descr="nodir ghat.jpe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660" y="3657632"/>
              <a:ext cx="4266541" cy="2895568"/>
            </a:xfrm>
            <a:prstGeom prst="rect"/>
          </p:spPr>
        </p:pic>
        <p:pic>
          <p:nvPicPr>
            <p:cNvPr id="2097168" name="Picture 5" descr="jotsna-rat.jp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4774480" y="3657632"/>
              <a:ext cx="3840480" cy="2895568"/>
            </a:xfrm>
            <a:prstGeom prst="rect"/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"/>
          <p:cNvSpPr txBox="1"/>
          <p:nvPr/>
        </p:nvSpPr>
        <p:spPr>
          <a:xfrm>
            <a:off x="347260" y="106242"/>
            <a:ext cx="8153400" cy="5105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নীরবে পাঠ করি ও গুরুত্বপুর্ণ বাক্যগুলো চিহ্নিত  করি  </a:t>
            </a:r>
            <a:endParaRPr b="1" dirty="0" sz="28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4" name="TextBox 2"/>
          <p:cNvSpPr txBox="1"/>
          <p:nvPr/>
        </p:nvSpPr>
        <p:spPr>
          <a:xfrm>
            <a:off x="1295400" y="904220"/>
            <a:ext cx="61722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IN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বহুনির্বাচনি প্রশ্নোত্তর (মৌখিক) </a:t>
            </a:r>
            <a:endParaRPr b="1" dirty="0" sz="3600" lang="en-US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TextBox 3"/>
          <p:cNvSpPr txBox="1"/>
          <p:nvPr/>
        </p:nvSpPr>
        <p:spPr>
          <a:xfrm>
            <a:off x="333494" y="1813463"/>
            <a:ext cx="8382000" cy="9296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"সুভা' গল্পে "সুদীর্ঘপল্লব বিশিষ্ট' বলতে কী বুঝানো হয়েছে? </a:t>
            </a:r>
            <a:endParaRPr b="1" dirty="0" sz="2800" lang="bn-IN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sz="28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6" name="Oval 4"/>
          <p:cNvSpPr/>
          <p:nvPr/>
        </p:nvSpPr>
        <p:spPr>
          <a:xfrm>
            <a:off x="1295400" y="2475132"/>
            <a:ext cx="800100" cy="553998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ক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TextBox 5"/>
          <p:cNvSpPr txBox="1"/>
          <p:nvPr/>
        </p:nvSpPr>
        <p:spPr>
          <a:xfrm>
            <a:off x="2247762" y="2532221"/>
            <a:ext cx="2291254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শান্ত হৃদয়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8" name="Oval 6"/>
          <p:cNvSpPr/>
          <p:nvPr/>
        </p:nvSpPr>
        <p:spPr>
          <a:xfrm>
            <a:off x="4577254" y="2475133"/>
            <a:ext cx="871184" cy="553998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খ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9" name="Oval 7"/>
          <p:cNvSpPr/>
          <p:nvPr/>
        </p:nvSpPr>
        <p:spPr>
          <a:xfrm>
            <a:off x="1295400" y="3429000"/>
            <a:ext cx="685799" cy="6858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গ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Oval 8"/>
          <p:cNvSpPr/>
          <p:nvPr/>
        </p:nvSpPr>
        <p:spPr>
          <a:xfrm>
            <a:off x="4577254" y="3429000"/>
            <a:ext cx="832946" cy="553998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ঘ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1" name="Rectangle 10"/>
          <p:cNvSpPr/>
          <p:nvPr/>
        </p:nvSpPr>
        <p:spPr>
          <a:xfrm>
            <a:off x="3167415" y="5198763"/>
            <a:ext cx="682751" cy="369332"/>
          </a:xfrm>
          <a:prstGeom prst="rect"/>
        </p:spPr>
        <p:txBody>
          <a:bodyPr wrap="square">
            <a:spAutoFit/>
          </a:bodyPr>
          <a:p>
            <a:pPr algn="ctr" lvl="0"/>
            <a:r>
              <a:rPr dirty="0" lang="bn-IN" smtClean="0">
                <a:solidFill>
                  <a:prstClr val="white"/>
                </a:solidFill>
              </a:rPr>
              <a:t>ক</a:t>
            </a:r>
            <a:endParaRPr dirty="0" lang="en-US">
              <a:solidFill>
                <a:prstClr val="white"/>
              </a:solidFill>
            </a:endParaRPr>
          </a:p>
        </p:txBody>
      </p:sp>
      <p:sp>
        <p:nvSpPr>
          <p:cNvPr id="1048632" name="TextBox 11"/>
          <p:cNvSpPr txBox="1"/>
          <p:nvPr/>
        </p:nvSpPr>
        <p:spPr>
          <a:xfrm>
            <a:off x="5638800" y="2532221"/>
            <a:ext cx="2514600" cy="510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bn-IN" smtClean="0">
                <a:latin typeface="NikoshBAN" pitchFamily="2" charset="0"/>
                <a:cs typeface="NikoshBAN" pitchFamily="2" charset="0"/>
              </a:rPr>
              <a:t>নির্মল ছায়ালোক 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3" name="TextBox 12"/>
          <p:cNvSpPr txBox="1"/>
          <p:nvPr/>
        </p:nvSpPr>
        <p:spPr>
          <a:xfrm>
            <a:off x="1981198" y="3613666"/>
            <a:ext cx="2209801" cy="510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bn-IN" smtClean="0">
                <a:latin typeface="NikoshBAN" pitchFamily="2" charset="0"/>
                <a:cs typeface="NikoshBAN" pitchFamily="2" charset="0"/>
              </a:rPr>
              <a:t>চোখের পাতা 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4" name="TextBox 13"/>
          <p:cNvSpPr txBox="1"/>
          <p:nvPr/>
        </p:nvSpPr>
        <p:spPr>
          <a:xfrm>
            <a:off x="5410200" y="3429000"/>
            <a:ext cx="31242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গাছের নতুন পাতা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5" name="Oval 14"/>
          <p:cNvSpPr/>
          <p:nvPr/>
        </p:nvSpPr>
        <p:spPr>
          <a:xfrm>
            <a:off x="1333638" y="4996537"/>
            <a:ext cx="787934" cy="23347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ক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6" name="TextBox 15"/>
          <p:cNvSpPr txBox="1"/>
          <p:nvPr/>
        </p:nvSpPr>
        <p:spPr>
          <a:xfrm>
            <a:off x="2167547" y="4798398"/>
            <a:ext cx="2256414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ষাড়ের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7" name="Oval 16"/>
          <p:cNvSpPr/>
          <p:nvPr/>
        </p:nvSpPr>
        <p:spPr>
          <a:xfrm>
            <a:off x="4615491" y="4996538"/>
            <a:ext cx="857937" cy="23347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খ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8" name="Oval 17"/>
          <p:cNvSpPr/>
          <p:nvPr/>
        </p:nvSpPr>
        <p:spPr>
          <a:xfrm>
            <a:off x="1333638" y="6090999"/>
            <a:ext cx="675371" cy="289015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গ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9" name="Oval 18"/>
          <p:cNvSpPr/>
          <p:nvPr/>
        </p:nvSpPr>
        <p:spPr>
          <a:xfrm>
            <a:off x="4615491" y="5950405"/>
            <a:ext cx="820281" cy="23347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ঘ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0" name="TextBox 19"/>
          <p:cNvSpPr txBox="1"/>
          <p:nvPr/>
        </p:nvSpPr>
        <p:spPr>
          <a:xfrm>
            <a:off x="5677037" y="4906375"/>
            <a:ext cx="2476363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1" name="TextBox 20"/>
          <p:cNvSpPr txBox="1"/>
          <p:nvPr/>
        </p:nvSpPr>
        <p:spPr>
          <a:xfrm>
            <a:off x="5638800" y="5798611"/>
            <a:ext cx="3076694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2" name="TextBox 21"/>
          <p:cNvSpPr txBox="1"/>
          <p:nvPr/>
        </p:nvSpPr>
        <p:spPr>
          <a:xfrm>
            <a:off x="2132707" y="5950405"/>
            <a:ext cx="2291254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3" name="TextBox 22"/>
          <p:cNvSpPr txBox="1"/>
          <p:nvPr/>
        </p:nvSpPr>
        <p:spPr>
          <a:xfrm>
            <a:off x="116789" y="4272253"/>
            <a:ext cx="6553200" cy="9296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b="1" dirty="0" sz="28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সর্বশী</a:t>
            </a:r>
            <a:r>
              <a:rPr b="1" dirty="0" sz="28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b="1" dirty="0" sz="28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পাঙ্গুলি</a:t>
            </a:r>
            <a:r>
              <a:rPr b="1" dirty="0" sz="28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কীসের</a:t>
            </a:r>
            <a:r>
              <a:rPr b="1" dirty="0" sz="28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b="1" dirty="0" sz="28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b="1" dirty="0" sz="2800" lang="bn-IN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sz="28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4" name="Multiply 23"/>
          <p:cNvSpPr/>
          <p:nvPr/>
        </p:nvSpPr>
        <p:spPr>
          <a:xfrm>
            <a:off x="1485900" y="2475132"/>
            <a:ext cx="533400" cy="914400"/>
          </a:xfrm>
          <a:prstGeom prst="mathMultiply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5" name="Multiply 24"/>
          <p:cNvSpPr/>
          <p:nvPr/>
        </p:nvSpPr>
        <p:spPr>
          <a:xfrm>
            <a:off x="4902372" y="3284041"/>
            <a:ext cx="533400" cy="914400"/>
          </a:xfrm>
          <a:prstGeom prst="mathMultiply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6" name="Multiply 25"/>
          <p:cNvSpPr/>
          <p:nvPr/>
        </p:nvSpPr>
        <p:spPr>
          <a:xfrm>
            <a:off x="4876800" y="2322732"/>
            <a:ext cx="533400" cy="914400"/>
          </a:xfrm>
          <a:prstGeom prst="mathMultiply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7" name="L-Shape 26"/>
          <p:cNvSpPr/>
          <p:nvPr/>
        </p:nvSpPr>
        <p:spPr>
          <a:xfrm rot="1909761" flipH="1">
            <a:off x="1629311" y="3284598"/>
            <a:ext cx="381000" cy="704911"/>
          </a:xfrm>
          <a:prstGeom prst="corner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8" name="Multiply 27"/>
          <p:cNvSpPr/>
          <p:nvPr/>
        </p:nvSpPr>
        <p:spPr>
          <a:xfrm>
            <a:off x="1588172" y="4653695"/>
            <a:ext cx="533400" cy="914400"/>
          </a:xfrm>
          <a:prstGeom prst="mathMultiply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9" name="Multiply 28"/>
          <p:cNvSpPr/>
          <p:nvPr/>
        </p:nvSpPr>
        <p:spPr>
          <a:xfrm>
            <a:off x="4876800" y="4741563"/>
            <a:ext cx="533400" cy="914400"/>
          </a:xfrm>
          <a:prstGeom prst="mathMultiply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0" name="Multiply 29"/>
          <p:cNvSpPr/>
          <p:nvPr/>
        </p:nvSpPr>
        <p:spPr>
          <a:xfrm>
            <a:off x="1562100" y="5655963"/>
            <a:ext cx="533400" cy="914400"/>
          </a:xfrm>
          <a:prstGeom prst="mathMultiply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1" name="L-Shape 30"/>
          <p:cNvSpPr/>
          <p:nvPr/>
        </p:nvSpPr>
        <p:spPr>
          <a:xfrm rot="1100999" flipH="1">
            <a:off x="4876601" y="5537781"/>
            <a:ext cx="414228" cy="825245"/>
          </a:xfrm>
          <a:prstGeom prst="corner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0" nodeType="clickEffect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dur="500" id="11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7"/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100" nodeType="interactiveSeq" restart="whenNotActive">
                <p:stCondLst>
                  <p:cond evt="onClick" delay="0">
                    <p:tgtEl>
                      <p:spTgt spid="1048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01">
                      <p:stCondLst>
                        <p:cond delay="0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3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05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26"/>
                  </p:tgtEl>
                </p:cond>
              </p:nextCondLst>
            </p:seq>
            <p:seq concurrent="1" nextAc="seek">
              <p:cTn evtFilter="cancelBubble" fill="hold" id="106" nodeType="interactiveSeq" restart="whenNotActive">
                <p:stCondLst>
                  <p:cond evt="onClick" delay="0">
                    <p:tgtEl>
                      <p:spTgt spid="1048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07">
                      <p:stCondLst>
                        <p:cond delay="0"/>
                      </p:stCondLst>
                      <p:childTnLst>
                        <p:par>
                          <p:cTn fill="hold" id="10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9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11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28"/>
                  </p:tgtEl>
                </p:cond>
              </p:nextCondLst>
            </p:seq>
            <p:seq concurrent="1" nextAc="seek">
              <p:cTn evtFilter="cancelBubble" fill="hold" id="112" nodeType="interactiveSeq" restart="whenNotActive">
                <p:stCondLst>
                  <p:cond evt="onClick" delay="0">
                    <p:tgtEl>
                      <p:spTgt spid="1048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13">
                      <p:stCondLst>
                        <p:cond delay="0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17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29"/>
                  </p:tgtEl>
                </p:cond>
              </p:nextCondLst>
            </p:seq>
            <p:seq concurrent="1" nextAc="seek">
              <p:cTn evtFilter="cancelBubble" fill="hold" id="118" nodeType="interactiveSeq" restart="whenNotActive">
                <p:stCondLst>
                  <p:cond evt="onClick" delay="0">
                    <p:tgtEl>
                      <p:spTgt spid="1048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19">
                      <p:stCondLst>
                        <p:cond delay="0"/>
                      </p:stCondLst>
                      <p:childTnLst>
                        <p:par>
                          <p:cTn fill="hold" id="1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1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3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30"/>
                  </p:tgtEl>
                </p:cond>
              </p:nextCondLst>
            </p:seq>
            <p:seq concurrent="1" nextAc="seek">
              <p:cTn evtFilter="cancelBubble" fill="hold" id="124" nodeType="interactiveSeq" restart="whenNotActive">
                <p:stCondLst>
                  <p:cond evt="onClick" delay="0">
                    <p:tgtEl>
                      <p:spTgt spid="1048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25">
                      <p:stCondLst>
                        <p:cond delay="0"/>
                      </p:stCondLst>
                      <p:childTnLst>
                        <p:par>
                          <p:cTn fill="hold" id="1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7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9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35"/>
                  </p:tgtEl>
                </p:cond>
              </p:nextCondLst>
            </p:seq>
            <p:seq concurrent="1" nextAc="seek">
              <p:cTn evtFilter="cancelBubble" fill="hold" id="130" nodeType="interactiveSeq" restart="whenNotActive">
                <p:stCondLst>
                  <p:cond evt="onClick" delay="0">
                    <p:tgtEl>
                      <p:spTgt spid="1048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31">
                      <p:stCondLst>
                        <p:cond delay="0"/>
                      </p:stCondLst>
                      <p:childTnLst>
                        <p:par>
                          <p:cTn fill="hold" id="1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3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35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37"/>
                  </p:tgtEl>
                </p:cond>
              </p:nextCondLst>
            </p:seq>
            <p:seq concurrent="1" nextAc="seek">
              <p:cTn evtFilter="cancelBubble" fill="hold" id="136" nodeType="interactiveSeq" restart="whenNotActive">
                <p:stCondLst>
                  <p:cond evt="onClick" delay="0">
                    <p:tgtEl>
                      <p:spTgt spid="1048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37">
                      <p:stCondLst>
                        <p:cond delay="0"/>
                      </p:stCondLst>
                      <p:childTnLst>
                        <p:par>
                          <p:cTn fill="hold" id="1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9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41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38"/>
                  </p:tgtEl>
                </p:cond>
              </p:nextCondLst>
            </p:seq>
            <p:seq concurrent="1" nextAc="seek">
              <p:cTn evtFilter="cancelBubble" fill="hold" id="142" nodeType="interactiveSeq" restart="whenNotActive">
                <p:stCondLst>
                  <p:cond evt="onClick" delay="0">
                    <p:tgtEl>
                      <p:spTgt spid="1048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43">
                      <p:stCondLst>
                        <p:cond delay="0"/>
                      </p:stCondLst>
                      <p:childTnLst>
                        <p:par>
                          <p:cTn fill="hold" id="1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47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39"/>
                  </p:tgtEl>
                </p:cond>
              </p:nextCondLst>
            </p:seq>
          </p:childTnLst>
        </p:cTn>
      </p:par>
    </p:tnLst>
    <p:bldLst>
      <p:bldP spid="1048623" grpId="0"/>
      <p:bldP spid="1048623" grpId="1"/>
      <p:bldP spid="1048626" grpId="0" animBg="1"/>
      <p:bldP spid="1048627" grpId="0"/>
      <p:bldP spid="1048628" grpId="0" animBg="1"/>
      <p:bldP spid="1048629" grpId="0" animBg="1"/>
      <p:bldP spid="1048630" grpId="0" animBg="1"/>
      <p:bldP spid="1048631" grpId="0"/>
      <p:bldP spid="1048632" grpId="0"/>
      <p:bldP spid="1048633" grpId="0"/>
      <p:bldP spid="1048634" grpId="0"/>
      <p:bldP spid="1048635" grpId="0" animBg="1"/>
      <p:bldP spid="1048636" grpId="0"/>
      <p:bldP spid="1048637" grpId="0" animBg="1"/>
      <p:bldP spid="1048638" grpId="0" animBg="1"/>
      <p:bldP spid="1048639" grpId="0" animBg="1"/>
      <p:bldP spid="1048640" grpId="0"/>
      <p:bldP spid="1048641" grpId="0"/>
      <p:bldP spid="1048642" grpId="0"/>
      <p:bldP spid="1048643" grpId="0"/>
      <p:bldP spid="1048644" grpId="0" animBg="1"/>
      <p:bldP spid="1048645" grpId="0" animBg="1"/>
      <p:bldP spid="1048646" grpId="0" animBg="1"/>
      <p:bldP spid="1048647" grpId="0" animBg="1"/>
      <p:bldP spid="1048648" grpId="0" animBg="1"/>
      <p:bldP spid="1048649" grpId="0" animBg="1"/>
      <p:bldP spid="1048650" grpId="0" animBg="1"/>
      <p:bldP spid="10486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extBox 1"/>
          <p:cNvSpPr txBox="1"/>
          <p:nvPr/>
        </p:nvSpPr>
        <p:spPr>
          <a:xfrm>
            <a:off x="381000" y="457200"/>
            <a:ext cx="7772400" cy="55905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800" lang="bn-IN" u="sng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b="1" dirty="0" sz="4800" lang="bn-IN" u="sng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sz="4000" lang="bn-IN" smtClean="0">
              <a:latin typeface="NikoshBAN" pitchFamily="2" charset="0"/>
              <a:cs typeface="NikoshBAN" pitchFamily="2" charset="0"/>
            </a:endParaRPr>
          </a:p>
          <a:p>
            <a:pPr indent="-569913" marL="569913"/>
            <a:r>
              <a:rPr b="1" dirty="0" sz="4000" lang="bn-IN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সুভার সাথে সাধারণ  বালক বালিকারা খেলা করত না কেন ? </a:t>
            </a:r>
            <a:endParaRPr b="1" dirty="0" sz="4000" lang="bn-IN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indent="-404813" marL="404813"/>
            <a:r>
              <a:rPr b="1" dirty="0" sz="4000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"প্রকৃতি যেন তাহার ভাষার অভাব পুরণ করিয়া দেয়" -বাক্যটিতে কী বোঝানো হয়েছে?</a:t>
            </a:r>
            <a:endParaRPr b="1" dirty="0" sz="4000" lang="bn-IN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indent="-465138" marL="465138"/>
            <a:r>
              <a:rPr b="1" dirty="0" sz="4000" lang="bn-IN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পিতামাতার মনে সুভা সর্বদাই জাগুরুক ছিল কেন? </a:t>
            </a:r>
            <a:endParaRPr b="1" dirty="0" sz="4000" lang="en-US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2"/>
                                        <p:tgtEl>
                                          <p:spTgt spid="1048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3"/>
                                        <p:tgtEl>
                                          <p:spTgt spid="1048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6"/>
                                        <p:tgtEl>
                                          <p:spTgt spid="1048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7"/>
                                        <p:tgtEl>
                                          <p:spTgt spid="1048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0"/>
                                        <p:tgtEl>
                                          <p:spTgt spid="1048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1"/>
                                        <p:tgtEl>
                                          <p:spTgt spid="1048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extBox 1"/>
          <p:cNvSpPr txBox="1"/>
          <p:nvPr/>
        </p:nvSpPr>
        <p:spPr>
          <a:xfrm>
            <a:off x="1981200" y="990600"/>
            <a:ext cx="3429000" cy="11709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72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b="1" dirty="0" sz="72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4" name="TextBox 2"/>
          <p:cNvSpPr txBox="1"/>
          <p:nvPr/>
        </p:nvSpPr>
        <p:spPr>
          <a:xfrm>
            <a:off x="990600" y="2967335"/>
            <a:ext cx="7772400" cy="3342640"/>
          </a:xfrm>
          <a:prstGeom prst="rect"/>
          <a:noFill/>
        </p:spPr>
        <p:txBody>
          <a:bodyPr rtlCol="0" wrap="square">
            <a:spAutoFit/>
          </a:bodyPr>
          <a:p>
            <a:pPr indent="-465138" marL="465138"/>
            <a:r>
              <a:rPr dirty="0" sz="4000" lang="bn-IN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পরিবার পরিজনদের অসহযোগিতা সুভার মনে যে হীনমন্যতার জন্ম দিয়েছিল তার স্বরূপ ব্যাখ্যা কর ।</a:t>
            </a:r>
          </a:p>
          <a:p>
            <a:pPr indent="-509588" marL="509588"/>
            <a:r>
              <a:rPr dirty="0" sz="4000" lang="bn-IN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সুভার প্রতি সমাজের অবহেলা ও তার পরিণতির স্বরূপ বিশ্লেষণ কর । </a:t>
            </a:r>
          </a:p>
          <a:p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3"/>
                                        <p:tgtEl>
                                          <p:spTgt spid="1048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6"/>
                                        <p:tgtEl>
                                          <p:spTgt spid="1048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extBox 1"/>
          <p:cNvSpPr txBox="1"/>
          <p:nvPr/>
        </p:nvSpPr>
        <p:spPr>
          <a:xfrm>
            <a:off x="0" y="990600"/>
            <a:ext cx="8763000" cy="33299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66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কাজ-  </a:t>
            </a:r>
            <a:endParaRPr b="1" dirty="0" sz="6600" lang="bn-IN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lang="bn-IN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lang="bn-IN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lang="bn-IN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lang="bn-IN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b="1" dirty="0" sz="40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প্রতিবন্ধীদের প্রতি আমাদের কীরূপ আচরণ করা উচিত - আলোচনা কর</a:t>
            </a:r>
            <a:r>
              <a:rPr b="1" dirty="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b="1" dirty="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1048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xit" presetID="8" presetSubtype="16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dur="2000" id="17"/>
                                        <p:tgtEl>
                                          <p:spTgt spid="1048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xit" presetID="8" presetSubtype="16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dur="2000" id="20"/>
                                        <p:tgtEl>
                                          <p:spTgt spid="1048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58450" y="1483454"/>
            <a:ext cx="7451942" cy="5576324"/>
          </a:xfrm>
          <a:prstGeom prst="rect"/>
        </p:spPr>
      </p:pic>
      <p:sp>
        <p:nvSpPr>
          <p:cNvPr id="1048731" name=""/>
          <p:cNvSpPr/>
          <p:nvPr/>
        </p:nvSpPr>
        <p:spPr>
          <a:xfrm>
            <a:off x="847323" y="0"/>
            <a:ext cx="7263069" cy="1498131"/>
          </a:xfrm>
          <a:prstGeom prst="ellipseRibbon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7200" lang="en-US">
                <a:solidFill>
                  <a:srgbClr val="FF0000"/>
                </a:solidFill>
              </a:rPr>
              <a:t>ধ</a:t>
            </a:r>
            <a:r>
              <a:rPr altLang="en-US" b="1" sz="7200" lang="en-US">
                <a:solidFill>
                  <a:srgbClr val="FF0000"/>
                </a:solidFill>
              </a:rPr>
              <a:t>ন</a:t>
            </a:r>
            <a:r>
              <a:rPr altLang="en-US" b="1" sz="7200" lang="en-US">
                <a:solidFill>
                  <a:srgbClr val="FF0000"/>
                </a:solidFill>
              </a:rPr>
              <a:t>্য</a:t>
            </a:r>
            <a:r>
              <a:rPr altLang="en-US" b="1" sz="7200" lang="en-US">
                <a:solidFill>
                  <a:srgbClr val="FF0000"/>
                </a:solidFill>
              </a:rPr>
              <a:t>ব</a:t>
            </a:r>
            <a:r>
              <a:rPr altLang="en-US" b="1" sz="7200" lang="en-US">
                <a:solidFill>
                  <a:srgbClr val="FF0000"/>
                </a:solidFill>
              </a:rPr>
              <a:t>া</a:t>
            </a:r>
            <a:r>
              <a:rPr altLang="en-US" b="1" sz="7200" lang="en-US">
                <a:solidFill>
                  <a:srgbClr val="FF0000"/>
                </a:solidFill>
              </a:rPr>
              <a:t>দ</a:t>
            </a:r>
            <a:endParaRPr b="1" sz="72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extBox 6"/>
          <p:cNvSpPr txBox="1"/>
          <p:nvPr/>
        </p:nvSpPr>
        <p:spPr>
          <a:xfrm>
            <a:off x="304800" y="3429000"/>
            <a:ext cx="4191000" cy="27584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্ম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altLang="bn-BD" b="1" dirty="0" sz="36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altLang="bn-BD" b="1" dirty="0" sz="36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b="1" dirty="0" sz="3600" lang="bn-BD" smtClean="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altLang="bn-BD" b="1" dirty="0" sz="36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b="1" dirty="0" sz="3600" lang="bn-BD" smtClean="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altLang="bn-BD" b="1" dirty="0" sz="36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altLang="bn-BD" b="1" dirty="0" sz="36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endParaRPr b="1" dirty="0" sz="3600" lang="bn-BD" smtClean="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bn-BD" b="1" dirty="0" sz="36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altLang="bn-BD" b="1" dirty="0" sz="36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b="1" dirty="0" sz="36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3600" lang="bn-BD" smtClean="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9" name="TextBox 7"/>
          <p:cNvSpPr txBox="1"/>
          <p:nvPr/>
        </p:nvSpPr>
        <p:spPr>
          <a:xfrm>
            <a:off x="5943600" y="3352800"/>
            <a:ext cx="2686986" cy="27584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6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</a:t>
            </a:r>
            <a:endParaRPr b="1" dirty="0" sz="3600" lang="bn-BD" smtClean="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6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 শ্রেণি</a:t>
            </a:r>
            <a:endParaRPr b="1" dirty="0" sz="3600" lang="bn-BD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6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গদ্যাংশ</a:t>
            </a:r>
            <a:endParaRPr b="1" dirty="0" sz="3600" lang="bn-BD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6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b="1" dirty="0" sz="36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0" name="Rounded Rectangle 8"/>
          <p:cNvSpPr/>
          <p:nvPr/>
        </p:nvSpPr>
        <p:spPr>
          <a:xfrm>
            <a:off x="3204343" y="519813"/>
            <a:ext cx="2971799" cy="838200"/>
          </a:xfrm>
          <a:prstGeom prst="roundRect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6000" lang="bn-BD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6000" lang="en-US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1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986967" y="228600"/>
            <a:ext cx="1843946" cy="2743570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2" name="Picture 10" descr="Rojob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rcRect l="7605" r="7605"/>
          <a:stretch>
            <a:fillRect/>
          </a:stretch>
        </p:blipFill>
        <p:spPr>
          <a:xfrm>
            <a:off x="304800" y="228600"/>
            <a:ext cx="1885949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4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4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4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048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48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extBox 2"/>
          <p:cNvSpPr txBox="1"/>
          <p:nvPr/>
        </p:nvSpPr>
        <p:spPr>
          <a:xfrm>
            <a:off x="2362200" y="0"/>
            <a:ext cx="4343400" cy="15392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dirty="0" sz="4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 smtClean="0">
                <a:latin typeface="NikoshBAN" pitchFamily="2" charset="0"/>
                <a:cs typeface="NikoshBAN" pitchFamily="2" charset="0"/>
              </a:rPr>
              <a:t>লক্ষ্</a:t>
            </a:r>
            <a:r>
              <a:rPr dirty="0" sz="4800" lang="en-US" smtClean="0">
                <a:latin typeface="NikoshBAN" pitchFamily="2" charset="0"/>
                <a:cs typeface="NikoshBAN" pitchFamily="2" charset="0"/>
              </a:rPr>
              <a:t>  </a:t>
            </a:r>
            <a:r>
              <a:rPr dirty="0" sz="4800" lang="en-US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dirty="0" sz="4800" lang="en-US" smtClean="0">
                <a:latin typeface="NikoshBAN" pitchFamily="2" charset="0"/>
                <a:cs typeface="NikoshBAN" pitchFamily="2" charset="0"/>
              </a:rPr>
              <a:t> </a:t>
            </a:r>
            <a:endParaRPr dirty="0" sz="48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3" name="Picture 3" descr="blind girl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26923" r="25641"/>
          <a:stretch>
            <a:fillRect/>
          </a:stretch>
        </p:blipFill>
        <p:spPr>
          <a:xfrm>
            <a:off x="152400" y="1676400"/>
            <a:ext cx="4038600" cy="4419600"/>
          </a:xfrm>
          <a:prstGeom prst="rect"/>
        </p:spPr>
      </p:pic>
      <p:pic>
        <p:nvPicPr>
          <p:cNvPr id="2097164" name="Picture 4" descr="borshi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19600" y="1676400"/>
            <a:ext cx="4495800" cy="44196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extBox 1"/>
          <p:cNvSpPr txBox="1"/>
          <p:nvPr/>
        </p:nvSpPr>
        <p:spPr>
          <a:xfrm>
            <a:off x="1676400" y="762000"/>
            <a:ext cx="5715000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dirty="0" sz="48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dirty="0" sz="48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dirty="0" sz="4800" lang="en-US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6" name="TextBox 2"/>
          <p:cNvSpPr txBox="1"/>
          <p:nvPr/>
        </p:nvSpPr>
        <p:spPr>
          <a:xfrm>
            <a:off x="381000" y="2057400"/>
            <a:ext cx="6553200" cy="25933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9600" lang="en-US" err="1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সুভা</a:t>
            </a:r>
            <a:endParaRPr b="1" dirty="0" sz="96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b="1" dirty="0" sz="72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b="1" dirty="0" sz="4800" lang="en-US" err="1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রবিন্দ্রনাথ</a:t>
            </a:r>
            <a:r>
              <a:rPr b="1" dirty="0" sz="48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b="1" dirty="0" sz="48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4800" lang="en-US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2"/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1"/>
          <p:cNvSpPr txBox="1"/>
          <p:nvPr/>
        </p:nvSpPr>
        <p:spPr>
          <a:xfrm>
            <a:off x="304800" y="1219200"/>
            <a:ext cx="8305800" cy="45618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66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শিখনফল - </a:t>
            </a:r>
            <a:endParaRPr b="1" dirty="0" sz="6600" lang="bn-IN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b="1" dirty="0" sz="40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  <a:endParaRPr b="1" dirty="0" sz="4000" lang="bn-IN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indent="-465138" marL="465138"/>
            <a:r>
              <a:rPr b="1" dirty="0" sz="32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১। বাকপ্রতিবন্ধীদের সঙ্গে প্রকৃতি ও জীবজন্তুর সম্পর্কের স্বরূপ   ব্যাখ্যা   করতে পারবে </a:t>
            </a:r>
            <a:endParaRPr b="1" dirty="0" sz="3200" lang="bn-IN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indent="-509588" marL="509588"/>
            <a:r>
              <a:rPr b="1" dirty="0" sz="32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২। প্রতিবন্ধী কণ্যাকে নিয়ে পিতা-মাতার দূরভাবনার স্বরূপ ব্যাখ্যা করতে পারবে ।</a:t>
            </a:r>
            <a:endParaRPr b="1" dirty="0" sz="3200" lang="bn-IN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indent="-449263" marL="449263"/>
            <a:r>
              <a:rPr b="1" dirty="0" sz="32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৩। প্রতিবন্ধীদের প্রতি মানুষের অবহেলার স্বরূপ বিশ্লেষণ করতে পারবে । </a:t>
            </a:r>
            <a:endParaRPr b="1" dirty="0" sz="3200" lang="bn-IN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1"/>
          <p:cNvSpPr txBox="1"/>
          <p:nvPr/>
        </p:nvSpPr>
        <p:spPr>
          <a:xfrm>
            <a:off x="2971800" y="533400"/>
            <a:ext cx="6019800" cy="1015663"/>
          </a:xfrm>
          <a:prstGeom prst="rect"/>
          <a:solidFill>
            <a:srgbClr val="00B0F0"/>
          </a:solidFill>
          <a:scene3d>
            <a:camera prst="orthographicFront"/>
            <a:lightRig dir="t" rig="threePt"/>
          </a:scene3d>
          <a:sp3d>
            <a:bevelT w="152400" h="50800" prst="softRound"/>
          </a:sp3d>
        </p:spPr>
        <p:txBody>
          <a:bodyPr rtlCol="0" wrap="square">
            <a:spAutoFit/>
          </a:bodyPr>
          <a:p>
            <a:pPr algn="ctr"/>
            <a:r>
              <a:rPr b="1" dirty="0" sz="60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লেখক পরিচিতি -</a:t>
            </a:r>
            <a:endParaRPr b="1" dirty="0" sz="60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5" name="Picture 3" descr="rabindranath-tagore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7200" y="304800"/>
            <a:ext cx="2259916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algn="tl" blurRad="254000" rotWithShape="0">
              <a:srgbClr val="000000">
                <a:alpha val="43000"/>
              </a:srgbClr>
            </a:outerShdw>
          </a:effectLst>
          <a:scene3d>
            <a:camera prst="orthographicFront"/>
            <a:lightRig dir="t" rig="threePt"/>
          </a:scene3d>
          <a:sp3d>
            <a:bevelT prst="angle"/>
          </a:sp3d>
        </p:spPr>
      </p:pic>
      <p:sp>
        <p:nvSpPr>
          <p:cNvPr id="1048591" name="Pentagon 27"/>
          <p:cNvSpPr/>
          <p:nvPr/>
        </p:nvSpPr>
        <p:spPr>
          <a:xfrm>
            <a:off x="228600" y="3657600"/>
            <a:ext cx="1600200" cy="457200"/>
          </a:xfrm>
          <a:prstGeom prst="homePlate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IN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ছদ্মনাম </a:t>
            </a:r>
            <a:endParaRPr dirty="0" sz="2400" lang="en-US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2" name="Pentagon 28"/>
          <p:cNvSpPr/>
          <p:nvPr/>
        </p:nvSpPr>
        <p:spPr>
          <a:xfrm>
            <a:off x="228600" y="2438400"/>
            <a:ext cx="1600200" cy="457200"/>
          </a:xfrm>
          <a:prstGeom prst="homePlate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IN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dirty="0" sz="2400" lang="en-US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3" name="Pentagon 30"/>
          <p:cNvSpPr/>
          <p:nvPr/>
        </p:nvSpPr>
        <p:spPr>
          <a:xfrm>
            <a:off x="228600" y="4191000"/>
            <a:ext cx="1600200" cy="609600"/>
          </a:xfrm>
          <a:prstGeom prst="homePlate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000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 রচনা </a:t>
            </a:r>
            <a:endParaRPr dirty="0" sz="2000" lang="en-US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4" name="Pentagon 31"/>
          <p:cNvSpPr/>
          <p:nvPr/>
        </p:nvSpPr>
        <p:spPr>
          <a:xfrm>
            <a:off x="228600" y="4876800"/>
            <a:ext cx="1600200" cy="457200"/>
          </a:xfrm>
          <a:prstGeom prst="homePlate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IN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endParaRPr dirty="0" sz="2400" lang="en-US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5" name="Pentagon 33"/>
          <p:cNvSpPr/>
          <p:nvPr/>
        </p:nvSpPr>
        <p:spPr>
          <a:xfrm>
            <a:off x="152400" y="5486400"/>
            <a:ext cx="1600200" cy="457200"/>
          </a:xfrm>
          <a:prstGeom prst="homePlate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 </a:t>
            </a:r>
            <a:endParaRPr dirty="0" lang="en-US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6" name="Pentagon 34"/>
          <p:cNvSpPr/>
          <p:nvPr/>
        </p:nvSpPr>
        <p:spPr>
          <a:xfrm>
            <a:off x="228600" y="3048000"/>
            <a:ext cx="1600200" cy="457200"/>
          </a:xfrm>
          <a:prstGeom prst="homePlate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000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পিতা,পিতামহ </a:t>
            </a:r>
            <a:r>
              <a:rPr dirty="0" sz="2000" lang="bn-IN" smtClean="0">
                <a:latin typeface="NikoshBAN" pitchFamily="2" charset="0"/>
                <a:cs typeface="NikoshBAN" pitchFamily="2" charset="0"/>
              </a:rPr>
              <a:t> 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7" name="Horizontal Scroll 39"/>
          <p:cNvSpPr/>
          <p:nvPr/>
        </p:nvSpPr>
        <p:spPr>
          <a:xfrm>
            <a:off x="2057400" y="2286000"/>
            <a:ext cx="6629400" cy="685800"/>
          </a:xfrm>
          <a:prstGeom prst="horizontalScroll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0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b="1" dirty="0" sz="20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৭মে, ১৮৬১ কলকাতার জোড়াসাঁকোর ঠাকুর পরিবারে   </a:t>
            </a:r>
            <a:endParaRPr b="1" dirty="0" sz="2000" lang="en-US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8" name="Horizontal Scroll 40"/>
          <p:cNvSpPr/>
          <p:nvPr/>
        </p:nvSpPr>
        <p:spPr>
          <a:xfrm>
            <a:off x="2057399" y="2971800"/>
            <a:ext cx="6629401" cy="609600"/>
          </a:xfrm>
          <a:prstGeom prst="horizontalScroll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পিতা মহর্ষি দেবেন্দ্রনাথ ঠাকুর এবং পিতামহ দারকানাথ ঠাকুর </a:t>
            </a:r>
            <a:endParaRPr b="1" dirty="0" sz="20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9" name="Horizontal Scroll 42"/>
          <p:cNvSpPr/>
          <p:nvPr/>
        </p:nvSpPr>
        <p:spPr>
          <a:xfrm>
            <a:off x="2057400" y="3581400"/>
            <a:ext cx="6629400" cy="609600"/>
          </a:xfrm>
          <a:prstGeom prst="horizontalScroll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dirty="0" sz="24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ভানুসিং  ঠাকুর </a:t>
            </a:r>
            <a:endParaRPr dirty="0" sz="24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0" name="Horizontal Scroll 43"/>
          <p:cNvSpPr/>
          <p:nvPr/>
        </p:nvSpPr>
        <p:spPr>
          <a:xfrm>
            <a:off x="2057400" y="4191000"/>
            <a:ext cx="6629400" cy="609600"/>
          </a:xfrm>
          <a:prstGeom prst="horizontalScroll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মানষী, সোনার তরী,গীতাঞ্জলি ,যোগাযোগ,বিসর্জন,গল্পগুচ্ছউল্লেখযোগ্য  </a:t>
            </a:r>
            <a:endParaRPr b="1" dirty="0" sz="2000" lang="bn-IN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1" name="Horizontal Scroll 44"/>
          <p:cNvSpPr/>
          <p:nvPr/>
        </p:nvSpPr>
        <p:spPr>
          <a:xfrm>
            <a:off x="2057400" y="4800600"/>
            <a:ext cx="6629400" cy="609600"/>
          </a:xfrm>
          <a:prstGeom prst="horizontalScroll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গীতাঞ্জলি কাব্যগ্রন্থের জন্য ১৯১৩ সালে সাহিত্যে নোবেল পুরস্কার </a:t>
            </a:r>
            <a:endParaRPr b="1" dirty="0" sz="20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2" name="Horizontal Scroll 45"/>
          <p:cNvSpPr/>
          <p:nvPr/>
        </p:nvSpPr>
        <p:spPr>
          <a:xfrm>
            <a:off x="2057400" y="5410200"/>
            <a:ext cx="6629400" cy="609600"/>
          </a:xfrm>
          <a:prstGeom prst="horizontalScroll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lang="bn-IN" smtClean="0">
                <a:solidFill>
                  <a:srgbClr val="FF0000"/>
                </a:solidFill>
              </a:rPr>
              <a:t>   </a:t>
            </a:r>
            <a:r>
              <a:rPr dirty="0" sz="28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১৯৬১ সালের ৭ আগস্ট কলকাতায় </a:t>
            </a:r>
            <a:endParaRPr dirty="0" sz="28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7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2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7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2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43" nodeType="interactiveSeq" restart="whenNotActive">
                <p:stCondLst>
                  <p:cond evt="onClick" delay="0">
                    <p:tgtEl>
                      <p:spTgt spid="1048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44">
                      <p:stCondLst>
                        <p:cond delay="0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48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592"/>
                  </p:tgtEl>
                </p:cond>
              </p:nextCondLst>
            </p:seq>
            <p:seq concurrent="1" nextAc="seek">
              <p:cTn evtFilter="cancelBubble" fill="hold" id="49" nodeType="interactiveSeq" restart="whenNotActive">
                <p:stCondLst>
                  <p:cond evt="onClick" delay="0">
                    <p:tgtEl>
                      <p:spTgt spid="1048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50">
                      <p:stCondLst>
                        <p:cond delay="0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54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596"/>
                  </p:tgtEl>
                </p:cond>
              </p:nextCondLst>
            </p:seq>
            <p:seq concurrent="1" nextAc="seek">
              <p:cTn evtFilter="cancelBubble" fill="hold" id="55" nodeType="interactiveSeq" restart="whenNotActive">
                <p:stCondLst>
                  <p:cond evt="onClick" delay="0">
                    <p:tgtEl>
                      <p:spTgt spid="1048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56">
                      <p:stCondLst>
                        <p:cond delay="0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6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591"/>
                  </p:tgtEl>
                </p:cond>
              </p:nextCondLst>
            </p:seq>
            <p:seq concurrent="1" nextAc="seek">
              <p:cTn evtFilter="cancelBubble" fill="hold" id="61" nodeType="interactiveSeq" restart="whenNotActive">
                <p:stCondLst>
                  <p:cond evt="onClick" delay="0">
                    <p:tgtEl>
                      <p:spTgt spid="1048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62">
                      <p:stCondLst>
                        <p:cond delay="0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66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593"/>
                  </p:tgtEl>
                </p:cond>
              </p:nextCondLst>
            </p:seq>
            <p:seq concurrent="1" nextAc="seek">
              <p:cTn evtFilter="cancelBubble" fill="hold" id="67" nodeType="interactiveSeq" restart="whenNotActive">
                <p:stCondLst>
                  <p:cond evt="onClick" delay="0">
                    <p:tgtEl>
                      <p:spTgt spid="1048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68">
                      <p:stCondLst>
                        <p:cond delay="0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2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594"/>
                  </p:tgtEl>
                </p:cond>
              </p:nextCondLst>
            </p:seq>
            <p:seq concurrent="1" nextAc="seek">
              <p:cTn evtFilter="cancelBubble" fill="hold" id="73" nodeType="interactiveSeq" restart="whenNotActive">
                <p:stCondLst>
                  <p:cond evt="onClick" delay="0">
                    <p:tgtEl>
                      <p:spTgt spid="1048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74">
                      <p:stCondLst>
                        <p:cond delay="0"/>
                      </p:stCondLst>
                      <p:childTnLst>
                        <p:par>
                          <p:cTn fill="hold" id="7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6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8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595"/>
                  </p:tgtEl>
                </p:cond>
              </p:nextCondLst>
            </p:seq>
          </p:childTnLst>
        </p:cTn>
      </p:par>
    </p:tnLst>
    <p:bldLst>
      <p:bldP spid="1048590" grpId="0" animBg="1"/>
      <p:bldP spid="1048591" grpId="0" animBg="1"/>
      <p:bldP spid="1048592" grpId="0" animBg="1"/>
      <p:bldP spid="1048593" grpId="0" animBg="1"/>
      <p:bldP spid="1048594" grpId="0" animBg="1"/>
      <p:bldP spid="1048595" grpId="0" animBg="1"/>
      <p:bldP spid="1048596" grpId="0" animBg="1"/>
      <p:bldP spid="1048597" grpId="0" animBg="1"/>
      <p:bldP spid="1048598" grpId="0" animBg="1"/>
      <p:bldP spid="1048599" grpId="0" animBg="1"/>
      <p:bldP spid="1048600" grpId="0" animBg="1"/>
      <p:bldP spid="1048601" grpId="0" animBg="1"/>
      <p:bldP spid="10486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 descr="Ugly_Asian_Photos_0056_copy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17659" y="976820"/>
            <a:ext cx="7683341" cy="5309679"/>
          </a:xfrm>
          <a:prstGeom prst="rect"/>
          <a:effectLst>
            <a:softEdge rad="635000"/>
          </a:effectLst>
        </p:spPr>
      </p:pic>
      <p:pic>
        <p:nvPicPr>
          <p:cNvPr id="2097153" name="Picture 2" descr="ma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14400" y="1074241"/>
            <a:ext cx="6324600" cy="5442814"/>
          </a:xfrm>
          <a:prstGeom prst="rect"/>
          <a:effectLst>
            <a:softEdge rad="635000"/>
          </a:effectLst>
        </p:spPr>
      </p:pic>
      <p:pic>
        <p:nvPicPr>
          <p:cNvPr id="2097154" name="Picture 3" descr="ondho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14400" y="888715"/>
            <a:ext cx="6324600" cy="5969285"/>
          </a:xfrm>
          <a:prstGeom prst="rect"/>
          <a:effectLst>
            <a:softEdge rad="635000"/>
          </a:effectLst>
        </p:spPr>
      </p:pic>
      <p:sp>
        <p:nvSpPr>
          <p:cNvPr id="1048586" name="Rectangle 4"/>
          <p:cNvSpPr/>
          <p:nvPr/>
        </p:nvSpPr>
        <p:spPr>
          <a:xfrm>
            <a:off x="1676400" y="304800"/>
            <a:ext cx="6324600" cy="1412240"/>
          </a:xfrm>
          <a:prstGeom prst="rect"/>
        </p:spPr>
        <p:txBody>
          <a:bodyPr wrap="square">
            <a:spAutoFit/>
          </a:bodyPr>
          <a:p>
            <a:r>
              <a:rPr dirty="0" sz="4400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কিছু ছবি থেকে ধারনা নেই - </a:t>
            </a:r>
            <a:endParaRPr dirty="0" sz="4400" lang="en-US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xit" presetID="8" presetSubtype="16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dur="2000" id="16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22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dur="500" id="26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2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3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dur="500" id="3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46899" y="964981"/>
            <a:ext cx="7650203" cy="5419150"/>
          </a:xfrm>
          <a:prstGeom prst="rect"/>
        </p:spPr>
      </p:pic>
      <p:sp>
        <p:nvSpPr>
          <p:cNvPr id="1048732" name=""/>
          <p:cNvSpPr txBox="1"/>
          <p:nvPr/>
        </p:nvSpPr>
        <p:spPr>
          <a:xfrm>
            <a:off x="2321895" y="276642"/>
            <a:ext cx="4000000" cy="688340"/>
          </a:xfrm>
          <a:prstGeom prst="rect"/>
        </p:spPr>
        <p:txBody>
          <a:bodyPr rtlCol="0" wrap="square">
            <a:spAutoFit/>
          </a:bodyPr>
          <a:p>
            <a:r>
              <a:rPr altLang="en-US" b="1" sz="4000" lang="en-US">
                <a:solidFill>
                  <a:srgbClr val="FF0000"/>
                </a:solidFill>
              </a:rPr>
              <a:t>স</a:t>
            </a:r>
            <a:r>
              <a:rPr altLang="en-US" b="1" sz="4000" lang="en-US">
                <a:solidFill>
                  <a:srgbClr val="FF0000"/>
                </a:solidFill>
              </a:rPr>
              <a:t>ু</a:t>
            </a:r>
            <a:r>
              <a:rPr altLang="en-US" b="1" sz="4000" lang="en-US">
                <a:solidFill>
                  <a:srgbClr val="FF0000"/>
                </a:solidFill>
              </a:rPr>
              <a:t>ভ</a:t>
            </a:r>
            <a:r>
              <a:rPr altLang="en-US" b="1" sz="4000" lang="en-US">
                <a:solidFill>
                  <a:srgbClr val="FF0000"/>
                </a:solidFill>
              </a:rPr>
              <a:t>া</a:t>
            </a:r>
            <a:r>
              <a:rPr altLang="en-US" b="1" sz="4000" lang="en-US">
                <a:solidFill>
                  <a:srgbClr val="FF0000"/>
                </a:solidFill>
              </a:rPr>
              <a:t> </a:t>
            </a:r>
            <a:r>
              <a:rPr altLang="en-US" b="1" sz="4000" lang="en-US">
                <a:solidFill>
                  <a:srgbClr val="FF0000"/>
                </a:solidFill>
              </a:rPr>
              <a:t>ও</a:t>
            </a:r>
            <a:r>
              <a:rPr altLang="en-US" b="1" sz="4000" lang="en-US">
                <a:solidFill>
                  <a:srgbClr val="FF0000"/>
                </a:solidFill>
              </a:rPr>
              <a:t> </a:t>
            </a:r>
            <a:r>
              <a:rPr altLang="en-US" b="1" sz="4000" lang="en-US">
                <a:solidFill>
                  <a:srgbClr val="FF0000"/>
                </a:solidFill>
              </a:rPr>
              <a:t>ত</a:t>
            </a:r>
            <a:r>
              <a:rPr altLang="en-US" b="1" sz="4000" lang="en-US">
                <a:solidFill>
                  <a:srgbClr val="FF0000"/>
                </a:solidFill>
              </a:rPr>
              <a:t>া</a:t>
            </a:r>
            <a:r>
              <a:rPr altLang="en-US" b="1" sz="4000" lang="en-US">
                <a:solidFill>
                  <a:srgbClr val="FF0000"/>
                </a:solidFill>
              </a:rPr>
              <a:t>র</a:t>
            </a:r>
            <a:r>
              <a:rPr altLang="en-US" b="1" sz="4000" lang="en-US">
                <a:solidFill>
                  <a:srgbClr val="FF0000"/>
                </a:solidFill>
              </a:rPr>
              <a:t> </a:t>
            </a:r>
            <a:r>
              <a:rPr altLang="en-US" b="1" sz="4000" lang="en-US">
                <a:solidFill>
                  <a:srgbClr val="FF0000"/>
                </a:solidFill>
              </a:rPr>
              <a:t>ব</a:t>
            </a:r>
            <a:r>
              <a:rPr altLang="en-US" b="1" sz="4000" lang="en-US">
                <a:solidFill>
                  <a:srgbClr val="FF0000"/>
                </a:solidFill>
              </a:rPr>
              <a:t>া</a:t>
            </a:r>
            <a:r>
              <a:rPr altLang="en-US" b="1" sz="4000" lang="en-US">
                <a:solidFill>
                  <a:srgbClr val="FF0000"/>
                </a:solidFill>
              </a:rPr>
              <a:t>ব</a:t>
            </a:r>
            <a:r>
              <a:rPr altLang="en-US" b="1" sz="4000" lang="en-US">
                <a:solidFill>
                  <a:srgbClr val="FF0000"/>
                </a:solidFill>
              </a:rPr>
              <a:t>া</a:t>
            </a:r>
            <a:endParaRPr b="1" sz="40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extBox 2"/>
          <p:cNvSpPr txBox="1"/>
          <p:nvPr/>
        </p:nvSpPr>
        <p:spPr>
          <a:xfrm>
            <a:off x="1828800" y="2413337"/>
            <a:ext cx="4800600" cy="1015663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6000" lang="bn-IN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dirty="0" sz="6000" lang="en-US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4" name="Rectangle 4"/>
          <p:cNvSpPr/>
          <p:nvPr/>
        </p:nvSpPr>
        <p:spPr>
          <a:xfrm>
            <a:off x="0" y="780365"/>
            <a:ext cx="7848600" cy="1015663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6000" lang="bn-IN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dirty="0" sz="6000" lang="en-US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2000" id="11"/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build="allAtOnce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lastClr="000000" val="windowText"/>
      </a:dk1>
      <a:lt1>
        <a:sysClr lastClr="FFFFFF" val="window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dir="t" rig="glow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algn="tl" flip="none" sx="50000" sy="5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Apon</dc:creator>
  <cp:lastModifiedBy>Proshanto Kumar Das</cp:lastModifiedBy>
  <dcterms:created xsi:type="dcterms:W3CDTF">2006-08-14T00:00:00Z</dcterms:created>
  <dcterms:modified xsi:type="dcterms:W3CDTF">2020-01-25T16:32:16Z</dcterms:modified>
</cp:coreProperties>
</file>