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65" r:id="rId5"/>
    <p:sldId id="266" r:id="rId6"/>
    <p:sldId id="264" r:id="rId7"/>
    <p:sldId id="276" r:id="rId8"/>
    <p:sldId id="277" r:id="rId9"/>
    <p:sldId id="278" r:id="rId10"/>
    <p:sldId id="283" r:id="rId11"/>
    <p:sldId id="279" r:id="rId12"/>
    <p:sldId id="282" r:id="rId13"/>
    <p:sldId id="281" r:id="rId14"/>
    <p:sldId id="280" r:id="rId15"/>
    <p:sldId id="273" r:id="rId16"/>
  </p:sldIdLst>
  <p:sldSz cx="9144000" cy="6858000" type="screen4x3"/>
  <p:notesSz cx="6858000" cy="9144000"/>
  <p:custShowLst>
    <p:custShow name="Custom Show 1" id="0">
      <p:sldLst>
        <p:sld r:id="rId2"/>
      </p:sldLst>
    </p:custShow>
  </p:custShow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nazimbd1983@gmail.com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7800" y="381000"/>
            <a:ext cx="5943600" cy="221599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3800" dirty="0" err="1" smtClean="0">
                <a:solidFill>
                  <a:srgbClr val="00B050"/>
                </a:solidFill>
              </a:rPr>
              <a:t>স্বাগতম</a:t>
            </a:r>
            <a:endParaRPr lang="en-US" sz="13800" dirty="0">
              <a:solidFill>
                <a:srgbClr val="00B05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8900" y="2596991"/>
            <a:ext cx="3962400" cy="3205163"/>
          </a:xfrm>
          <a:prstGeom prst="rect">
            <a:avLst/>
          </a:prstGeom>
        </p:spPr>
      </p:pic>
      <p:sp>
        <p:nvSpPr>
          <p:cNvPr id="3" name="Frame 2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817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5-Point Star 5"/>
          <p:cNvSpPr/>
          <p:nvPr/>
        </p:nvSpPr>
        <p:spPr>
          <a:xfrm>
            <a:off x="255814" y="5334000"/>
            <a:ext cx="838200" cy="12192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5-Point Star 6"/>
          <p:cNvSpPr/>
          <p:nvPr/>
        </p:nvSpPr>
        <p:spPr>
          <a:xfrm>
            <a:off x="8001000" y="381000"/>
            <a:ext cx="838200" cy="12192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5-Point Star 7"/>
          <p:cNvSpPr/>
          <p:nvPr/>
        </p:nvSpPr>
        <p:spPr>
          <a:xfrm>
            <a:off x="8001000" y="5334000"/>
            <a:ext cx="838200" cy="12192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5-Point Star 8"/>
          <p:cNvSpPr/>
          <p:nvPr/>
        </p:nvSpPr>
        <p:spPr>
          <a:xfrm>
            <a:off x="228600" y="304800"/>
            <a:ext cx="838200" cy="12192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958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ame 2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817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5-Point Star 5"/>
          <p:cNvSpPr/>
          <p:nvPr/>
        </p:nvSpPr>
        <p:spPr>
          <a:xfrm>
            <a:off x="255814" y="5334000"/>
            <a:ext cx="838200" cy="12192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5-Point Star 6"/>
          <p:cNvSpPr/>
          <p:nvPr/>
        </p:nvSpPr>
        <p:spPr>
          <a:xfrm>
            <a:off x="8001000" y="381000"/>
            <a:ext cx="838200" cy="12192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5-Point Star 7"/>
          <p:cNvSpPr/>
          <p:nvPr/>
        </p:nvSpPr>
        <p:spPr>
          <a:xfrm>
            <a:off x="8001000" y="5334000"/>
            <a:ext cx="838200" cy="12192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5-Point Star 8"/>
          <p:cNvSpPr/>
          <p:nvPr/>
        </p:nvSpPr>
        <p:spPr>
          <a:xfrm>
            <a:off x="228600" y="304800"/>
            <a:ext cx="838200" cy="12192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868171" y="2362200"/>
            <a:ext cx="1511952" cy="52322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>
            <a:spAutoFit/>
          </a:bodyPr>
          <a:lstStyle/>
          <a:p>
            <a:r>
              <a:rPr lang="bn-BD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সমাধানঃ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286000" y="3266420"/>
            <a:ext cx="54102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/>
            <a:r>
              <a:rPr lang="en-US" sz="36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(3x+4)²           =(3x)²+2.3x.4+(4)²                                                                                                                       =9x²+24x+16</a:t>
            </a:r>
          </a:p>
        </p:txBody>
      </p:sp>
    </p:spTree>
    <p:extLst>
      <p:ext uri="{BB962C8B-B14F-4D97-AF65-F5344CB8AC3E}">
        <p14:creationId xmlns:p14="http://schemas.microsoft.com/office/powerpoint/2010/main" val="1448276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ame 2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817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5-Point Star 5"/>
          <p:cNvSpPr/>
          <p:nvPr/>
        </p:nvSpPr>
        <p:spPr>
          <a:xfrm>
            <a:off x="255814" y="5334000"/>
            <a:ext cx="838200" cy="12192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5-Point Star 6"/>
          <p:cNvSpPr/>
          <p:nvPr/>
        </p:nvSpPr>
        <p:spPr>
          <a:xfrm>
            <a:off x="8001000" y="381000"/>
            <a:ext cx="838200" cy="12192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5-Point Star 7"/>
          <p:cNvSpPr/>
          <p:nvPr/>
        </p:nvSpPr>
        <p:spPr>
          <a:xfrm>
            <a:off x="8001000" y="5334000"/>
            <a:ext cx="838200" cy="12192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5-Point Star 8"/>
          <p:cNvSpPr/>
          <p:nvPr/>
        </p:nvSpPr>
        <p:spPr>
          <a:xfrm>
            <a:off x="228600" y="304800"/>
            <a:ext cx="838200" cy="12192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590800" y="1828800"/>
            <a:ext cx="31241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>
                <a:solidFill>
                  <a:srgbClr val="FF0000"/>
                </a:solidFill>
              </a:rPr>
              <a:t>জোড়ায় কাজঃ 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94014" y="3451085"/>
            <a:ext cx="71226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solidFill>
                  <a:srgbClr val="FFC000"/>
                </a:solidFill>
              </a:rPr>
              <a:t> </a:t>
            </a:r>
            <a:r>
              <a:rPr lang="bn-BD" sz="3600" dirty="0" smtClean="0">
                <a:solidFill>
                  <a:srgbClr val="FFC000"/>
                </a:solidFill>
              </a:rPr>
              <a:t>উৎপাদক </a:t>
            </a:r>
            <a:r>
              <a:rPr lang="bn-BD" sz="3600" dirty="0" smtClean="0">
                <a:solidFill>
                  <a:srgbClr val="FFC000"/>
                </a:solidFill>
                <a:latin typeface="Times New Roman" panose="02020603050405020304" pitchFamily="18" charset="0"/>
              </a:rPr>
              <a:t>করঃ</a:t>
            </a:r>
            <a:r>
              <a:rPr lang="en-US" sz="36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bn-IN" sz="40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</a:t>
            </a:r>
            <a:r>
              <a:rPr lang="en-US" sz="40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4000" baseline="300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40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-4b</a:t>
            </a:r>
            <a:r>
              <a:rPr lang="en-US" sz="4000" baseline="300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bn-BD" sz="4000" dirty="0" smtClean="0">
              <a:solidFill>
                <a:srgbClr val="7030A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027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ame 2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817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5-Point Star 5"/>
          <p:cNvSpPr/>
          <p:nvPr/>
        </p:nvSpPr>
        <p:spPr>
          <a:xfrm>
            <a:off x="255814" y="5334000"/>
            <a:ext cx="838200" cy="12192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5-Point Star 6"/>
          <p:cNvSpPr/>
          <p:nvPr/>
        </p:nvSpPr>
        <p:spPr>
          <a:xfrm>
            <a:off x="8001000" y="381000"/>
            <a:ext cx="838200" cy="12192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5-Point Star 7"/>
          <p:cNvSpPr/>
          <p:nvPr/>
        </p:nvSpPr>
        <p:spPr>
          <a:xfrm>
            <a:off x="8001000" y="5334000"/>
            <a:ext cx="838200" cy="12192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5-Point Star 8"/>
          <p:cNvSpPr/>
          <p:nvPr/>
        </p:nvSpPr>
        <p:spPr>
          <a:xfrm>
            <a:off x="228600" y="304800"/>
            <a:ext cx="838200" cy="12192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838200" y="2967335"/>
            <a:ext cx="42672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25a</a:t>
            </a:r>
            <a:r>
              <a:rPr lang="en-US" sz="2800" baseline="30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-4b</a:t>
            </a:r>
            <a:r>
              <a:rPr lang="en-US" sz="2800" baseline="30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bn-BD" sz="2800" dirty="0">
              <a:solidFill>
                <a:srgbClr val="0070C0"/>
              </a:solidFill>
              <a:latin typeface="Times New Roman" panose="02020603050405020304" pitchFamily="18" charset="0"/>
            </a:endParaRPr>
          </a:p>
          <a:p>
            <a:r>
              <a:rPr lang="bn-BD" sz="2800" dirty="0">
                <a:solidFill>
                  <a:srgbClr val="0070C0"/>
                </a:solidFill>
                <a:latin typeface="Times New Roman" panose="02020603050405020304" pitchFamily="18" charset="0"/>
              </a:rPr>
              <a:t>    </a:t>
            </a:r>
            <a:r>
              <a:rPr lang="en-US" sz="2800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=</a:t>
            </a:r>
            <a:r>
              <a:rPr lang="en-US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(5a)</a:t>
            </a:r>
            <a:r>
              <a:rPr lang="en-US" sz="2800" baseline="30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(2b)</a:t>
            </a:r>
            <a:r>
              <a:rPr lang="en-US" sz="2800" baseline="30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2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=(5a+2b)(5a-2b</a:t>
            </a:r>
            <a:r>
              <a:rPr lang="en-US" sz="2800" dirty="0">
                <a:solidFill>
                  <a:srgbClr val="0070C0"/>
                </a:solidFill>
              </a:rPr>
              <a:t>)</a:t>
            </a:r>
          </a:p>
        </p:txBody>
      </p:sp>
      <p:sp>
        <p:nvSpPr>
          <p:cNvPr id="10" name="Rectangle 9"/>
          <p:cNvSpPr/>
          <p:nvPr/>
        </p:nvSpPr>
        <p:spPr>
          <a:xfrm>
            <a:off x="5410200" y="2943225"/>
            <a:ext cx="333810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[ a²-b²</a:t>
            </a:r>
            <a:r>
              <a:rPr lang="en-US" sz="2800" i="1" dirty="0">
                <a:solidFill>
                  <a:srgbClr val="7030A0"/>
                </a:solidFill>
              </a:rPr>
              <a:t>=(</a:t>
            </a:r>
            <a:r>
              <a:rPr lang="en-US" sz="2800" i="1" dirty="0" err="1">
                <a:solidFill>
                  <a:srgbClr val="7030A0"/>
                </a:solidFill>
              </a:rPr>
              <a:t>a+b</a:t>
            </a:r>
            <a:r>
              <a:rPr lang="en-US" sz="2800" i="1" dirty="0">
                <a:solidFill>
                  <a:srgbClr val="7030A0"/>
                </a:solidFill>
              </a:rPr>
              <a:t>)(a-b</a:t>
            </a:r>
            <a:r>
              <a:rPr lang="en-US" sz="2800" i="1" dirty="0" smtClean="0">
                <a:solidFill>
                  <a:srgbClr val="7030A0"/>
                </a:solidFill>
              </a:rPr>
              <a:t>) ]</a:t>
            </a:r>
            <a:endParaRPr lang="bn-BD" sz="2800" i="1" dirty="0">
              <a:solidFill>
                <a:srgbClr val="7030A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562600" y="2551836"/>
            <a:ext cx="5437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dirty="0">
                <a:solidFill>
                  <a:srgbClr val="002060"/>
                </a:solidFill>
              </a:rPr>
              <a:t>সূত্র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147341" y="2182504"/>
            <a:ext cx="10390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dirty="0">
                <a:solidFill>
                  <a:srgbClr val="0070C0"/>
                </a:solidFill>
                <a:latin typeface="Times New Roman" panose="02020603050405020304" pitchFamily="18" charset="0"/>
              </a:rPr>
              <a:t>সমাধানঃ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713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ame 2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817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5-Point Star 5"/>
          <p:cNvSpPr/>
          <p:nvPr/>
        </p:nvSpPr>
        <p:spPr>
          <a:xfrm>
            <a:off x="255814" y="5334000"/>
            <a:ext cx="838200" cy="12192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5-Point Star 6"/>
          <p:cNvSpPr/>
          <p:nvPr/>
        </p:nvSpPr>
        <p:spPr>
          <a:xfrm>
            <a:off x="8001000" y="381000"/>
            <a:ext cx="838200" cy="12192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5-Point Star 7"/>
          <p:cNvSpPr/>
          <p:nvPr/>
        </p:nvSpPr>
        <p:spPr>
          <a:xfrm>
            <a:off x="8001000" y="5334000"/>
            <a:ext cx="838200" cy="12192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5-Point Star 8"/>
          <p:cNvSpPr/>
          <p:nvPr/>
        </p:nvSpPr>
        <p:spPr>
          <a:xfrm>
            <a:off x="228600" y="304800"/>
            <a:ext cx="838200" cy="12192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287905" y="368886"/>
            <a:ext cx="656819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     </a:t>
            </a:r>
            <a:r>
              <a:rPr lang="bn-BD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মূল্যায়নঃ</a:t>
            </a:r>
            <a:endParaRPr lang="en-US" sz="32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bn-BD" sz="2800" dirty="0">
                <a:solidFill>
                  <a:srgbClr val="FF000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এর বর্গ </a:t>
            </a:r>
            <a:r>
              <a:rPr lang="bn-BD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কত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bn-BD" sz="2800" dirty="0">
              <a:solidFill>
                <a:srgbClr val="FF0000"/>
              </a:solidFill>
              <a:latin typeface="Times New Roman" panose="02020603050405020304" pitchFamily="18" charset="0"/>
              <a:cs typeface="NikoshBAN" panose="02000000000000000000" pitchFamily="2" charset="0"/>
            </a:endParaRPr>
          </a:p>
          <a:p>
            <a:pPr marL="514350" indent="-514350">
              <a:buFont typeface="+mj-lt"/>
              <a:buAutoNum type="alphaLcParenR"/>
            </a:pPr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</a:t>
            </a:r>
          </a:p>
          <a:p>
            <a:pPr marL="514350" indent="-514350">
              <a:buFont typeface="+mj-lt"/>
              <a:buAutoNum type="alphaLcParenR"/>
            </a:pPr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121   </a:t>
            </a:r>
          </a:p>
          <a:p>
            <a:pPr marL="514350" indent="-514350">
              <a:buFont typeface="+mj-lt"/>
              <a:buAutoNum type="alphaLcParenR"/>
            </a:pPr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111</a:t>
            </a:r>
          </a:p>
          <a:p>
            <a:pPr marL="514350" indent="-514350">
              <a:buFont typeface="+mj-lt"/>
              <a:buAutoNum type="alphaLcParenR"/>
            </a:pPr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101</a:t>
            </a:r>
            <a:endParaRPr lang="bn-BD" sz="2000" dirty="0" smtClean="0">
              <a:solidFill>
                <a:srgbClr val="FF0000"/>
              </a:solidFill>
              <a:latin typeface="Times New Roman" panose="02020603050405020304" pitchFamily="18" charset="0"/>
              <a:cs typeface="NikoshBAN" panose="02000000000000000000" pitchFamily="2" charset="0"/>
            </a:endParaRPr>
          </a:p>
          <a:p>
            <a:endParaRPr lang="en-US" sz="20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a-5 </a:t>
            </a:r>
            <a:r>
              <a:rPr lang="bn-BD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এর বর্গ কোনটি?</a:t>
            </a:r>
            <a:endParaRPr lang="bn-BD" sz="2800" dirty="0" smtClean="0">
              <a:solidFill>
                <a:srgbClr val="FF0000"/>
              </a:solidFill>
              <a:latin typeface="Times New Roman" panose="02020603050405020304" pitchFamily="18" charset="0"/>
              <a:cs typeface="NikoshBAN" panose="02000000000000000000" pitchFamily="2" charset="0"/>
            </a:endParaRPr>
          </a:p>
          <a:p>
            <a:pPr marL="571500" indent="-571500">
              <a:buFont typeface="+mj-lt"/>
              <a:buAutoNum type="romanUcPeriod"/>
            </a:pPr>
            <a:r>
              <a:rPr lang="en-US" sz="4800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a²</a:t>
            </a:r>
            <a:r>
              <a:rPr lang="en-US" sz="4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+10a+25</a:t>
            </a:r>
          </a:p>
          <a:p>
            <a:pPr marL="571500" indent="-571500">
              <a:buFont typeface="+mj-lt"/>
              <a:buAutoNum type="romanUcPeriod"/>
            </a:pP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a²-10a+25</a:t>
            </a:r>
          </a:p>
          <a:p>
            <a:pPr marL="571500" indent="-571500">
              <a:buFont typeface="+mj-lt"/>
              <a:buAutoNum type="romanUcPeriod"/>
            </a:pP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a²+5a+25</a:t>
            </a:r>
          </a:p>
          <a:p>
            <a:pPr marL="571500" indent="-571500">
              <a:buFont typeface="+mj-lt"/>
              <a:buAutoNum type="romanUcPeriod"/>
            </a:pP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a²-5a+25</a:t>
            </a:r>
          </a:p>
        </p:txBody>
      </p:sp>
    </p:spTree>
    <p:extLst>
      <p:ext uri="{BB962C8B-B14F-4D97-AF65-F5344CB8AC3E}">
        <p14:creationId xmlns:p14="http://schemas.microsoft.com/office/powerpoint/2010/main" val="1011049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ame 2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817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5-Point Star 5"/>
          <p:cNvSpPr/>
          <p:nvPr/>
        </p:nvSpPr>
        <p:spPr>
          <a:xfrm>
            <a:off x="255814" y="5334000"/>
            <a:ext cx="838200" cy="12192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5-Point Star 6"/>
          <p:cNvSpPr/>
          <p:nvPr/>
        </p:nvSpPr>
        <p:spPr>
          <a:xfrm>
            <a:off x="8001000" y="381000"/>
            <a:ext cx="838200" cy="12192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5-Point Star 7"/>
          <p:cNvSpPr/>
          <p:nvPr/>
        </p:nvSpPr>
        <p:spPr>
          <a:xfrm>
            <a:off x="8001000" y="5334000"/>
            <a:ext cx="838200" cy="12192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5-Point Star 8"/>
          <p:cNvSpPr/>
          <p:nvPr/>
        </p:nvSpPr>
        <p:spPr>
          <a:xfrm>
            <a:off x="228600" y="304800"/>
            <a:ext cx="838200" cy="12192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133601" y="982677"/>
            <a:ext cx="3713408" cy="76944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bn-BD" sz="4400" dirty="0"/>
              <a:t>বাড়ির </a:t>
            </a:r>
            <a:r>
              <a:rPr lang="bn-BD" sz="4400" dirty="0" smtClean="0"/>
              <a:t>কাজ</a:t>
            </a:r>
            <a:r>
              <a:rPr lang="en-US" sz="4400" dirty="0" smtClean="0"/>
              <a:t>:</a:t>
            </a:r>
            <a:r>
              <a:rPr lang="bn-BD" sz="4400" dirty="0" smtClean="0"/>
              <a:t> </a:t>
            </a:r>
            <a:endParaRPr lang="bn-BD" sz="4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1179154" y="2743985"/>
                <a:ext cx="6898046" cy="26300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aseline="30000" dirty="0" smtClean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1. X  </a:t>
                </a:r>
                <a:r>
                  <a:rPr lang="en-US" sz="3600" dirty="0" smtClean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solidFill>
                              <a:srgbClr val="0070C0"/>
                            </a:solidFill>
                            <a:latin typeface="Cambria Math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1</m:t>
                        </m:r>
                      </m:num>
                      <m:den>
                        <m:r>
                          <a:rPr lang="en-US" sz="36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𝑥</m:t>
                        </m:r>
                      </m:den>
                    </m:f>
                    <m:r>
                      <a:rPr lang="en-US" sz="36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 =</m:t>
                    </m:r>
                    <m:r>
                      <a:rPr lang="en-US" sz="36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5</m:t>
                    </m:r>
                    <m:r>
                      <a:rPr lang="en-US" sz="36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 </m:t>
                    </m:r>
                    <m:r>
                      <a:rPr lang="bn-BD" sz="36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হলে</m:t>
                    </m:r>
                    <m:r>
                      <a:rPr lang="bn-BD" sz="36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, </m:t>
                    </m:r>
                    <m:r>
                      <a:rPr lang="bn-BD" sz="36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প্রমান</m:t>
                    </m:r>
                    <m:r>
                      <a:rPr lang="bn-BD" sz="36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 </m:t>
                    </m:r>
                    <m:r>
                      <a:rPr lang="bn-BD" sz="36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কর</m:t>
                    </m:r>
                    <m:r>
                      <a:rPr lang="bn-BD" sz="36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 </m:t>
                    </m:r>
                    <m:r>
                      <a:rPr lang="bn-BD" sz="36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যে</m:t>
                    </m:r>
                    <m:r>
                      <a:rPr lang="bn-BD" sz="36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,  </m:t>
                    </m:r>
                    <m:d>
                      <m:dPr>
                        <m:ctrlPr>
                          <a:rPr lang="en-US" sz="3600" b="0" i="1" smtClean="0">
                            <a:solidFill>
                              <a:srgbClr val="0070C0"/>
                            </a:solidFill>
                            <a:latin typeface="Cambria Math"/>
                            <a:cs typeface="NikoshBAN" panose="02000000000000000000" pitchFamily="2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3600" b="0" i="1" smtClean="0">
                                <a:solidFill>
                                  <a:srgbClr val="0070C0"/>
                                </a:solidFill>
                                <a:latin typeface="Cambria Math"/>
                                <a:cs typeface="NikoshBAN" panose="02000000000000000000" pitchFamily="2" charset="0"/>
                              </a:rPr>
                            </m:ctrlPr>
                          </m:sSupPr>
                          <m:e>
                            <m:r>
                              <a:rPr lang="en-US" sz="36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36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36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−</m:t>
                        </m:r>
                        <m:f>
                          <m:fPr>
                            <m:ctrlPr>
                              <a:rPr lang="en-US" sz="3600" i="1">
                                <a:solidFill>
                                  <a:srgbClr val="0070C0"/>
                                </a:solidFill>
                                <a:latin typeface="Cambria Math"/>
                                <a:cs typeface="NikoshBAN" panose="02000000000000000000" pitchFamily="2" charset="0"/>
                              </a:rPr>
                            </m:ctrlPr>
                          </m:fPr>
                          <m:num>
                            <m:r>
                              <a:rPr lang="en-US" sz="360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  <m:t>1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US" sz="3600" b="0" i="1" smtClean="0">
                                    <a:solidFill>
                                      <a:srgbClr val="0070C0"/>
                                    </a:solidFill>
                                    <a:latin typeface="Cambria Math"/>
                                    <a:cs typeface="NikoshBAN" panose="02000000000000000000" pitchFamily="2" charset="0"/>
                                  </a:rPr>
                                </m:ctrlPr>
                              </m:sSupPr>
                              <m:e>
                                <m:r>
                                  <a:rPr lang="en-US" sz="3600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  <a:cs typeface="NikoshBAN" panose="02000000000000000000" pitchFamily="2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3600" b="0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  <a:cs typeface="NikoshBAN" panose="02000000000000000000" pitchFamily="2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  <m:r>
                          <a:rPr lang="en-US" sz="36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 </m:t>
                        </m:r>
                      </m:e>
                    </m:d>
                    <m:r>
                      <a:rPr lang="en-US" sz="36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²</m:t>
                    </m:r>
                  </m:oMath>
                </a14:m>
                <a:r>
                  <a:rPr lang="bn-BD" sz="3600" dirty="0" smtClean="0">
                    <a:solidFill>
                      <a:srgbClr val="0070C0"/>
                    </a:solidFill>
                    <a:latin typeface="Times New Roman" panose="02020603050405020304" pitchFamily="18" charset="0"/>
                    <a:cs typeface="NikoshBAN" panose="02000000000000000000" pitchFamily="2" charset="0"/>
                  </a:rPr>
                  <a:t>  = </a:t>
                </a:r>
                <a:r>
                  <a:rPr lang="en-US" sz="3600" dirty="0" smtClean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525</a:t>
                </a:r>
              </a:p>
              <a:p>
                <a:endParaRPr lang="en-US" sz="36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9154" y="2743985"/>
                <a:ext cx="6898046" cy="2630079"/>
              </a:xfrm>
              <a:prstGeom prst="rect">
                <a:avLst/>
              </a:prstGeom>
              <a:blipFill rotWithShape="1">
                <a:blip r:embed="rId2"/>
                <a:stretch>
                  <a:fillRect l="-2650" b="-43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40308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ame 2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817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5-Point Star 5"/>
          <p:cNvSpPr/>
          <p:nvPr/>
        </p:nvSpPr>
        <p:spPr>
          <a:xfrm>
            <a:off x="255814" y="5334000"/>
            <a:ext cx="838200" cy="12192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5-Point Star 6"/>
          <p:cNvSpPr/>
          <p:nvPr/>
        </p:nvSpPr>
        <p:spPr>
          <a:xfrm>
            <a:off x="8001000" y="381000"/>
            <a:ext cx="838200" cy="12192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5-Point Star 7"/>
          <p:cNvSpPr/>
          <p:nvPr/>
        </p:nvSpPr>
        <p:spPr>
          <a:xfrm>
            <a:off x="8001000" y="5334000"/>
            <a:ext cx="838200" cy="12192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5-Point Star 8"/>
          <p:cNvSpPr/>
          <p:nvPr/>
        </p:nvSpPr>
        <p:spPr>
          <a:xfrm>
            <a:off x="228600" y="304800"/>
            <a:ext cx="838200" cy="12192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143000" y="381000"/>
            <a:ext cx="6795492" cy="156966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9600" dirty="0" smtClean="0">
                <a:solidFill>
                  <a:srgbClr val="FFC000"/>
                </a:solidFill>
              </a:rPr>
              <a:t>ধন্যবাদ</a:t>
            </a:r>
            <a:endParaRPr lang="en-US" sz="9600" dirty="0">
              <a:solidFill>
                <a:srgbClr val="FFC000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1379" y="1981200"/>
            <a:ext cx="6795492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6789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ame 2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817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5-Point Star 5"/>
          <p:cNvSpPr/>
          <p:nvPr/>
        </p:nvSpPr>
        <p:spPr>
          <a:xfrm>
            <a:off x="255814" y="5334000"/>
            <a:ext cx="838200" cy="12192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5-Point Star 6"/>
          <p:cNvSpPr/>
          <p:nvPr/>
        </p:nvSpPr>
        <p:spPr>
          <a:xfrm>
            <a:off x="8001000" y="381000"/>
            <a:ext cx="838200" cy="12192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5-Point Star 7"/>
          <p:cNvSpPr/>
          <p:nvPr/>
        </p:nvSpPr>
        <p:spPr>
          <a:xfrm>
            <a:off x="8001000" y="5334000"/>
            <a:ext cx="838200" cy="12192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5-Point Star 8"/>
          <p:cNvSpPr/>
          <p:nvPr/>
        </p:nvSpPr>
        <p:spPr>
          <a:xfrm>
            <a:off x="228600" y="304800"/>
            <a:ext cx="838200" cy="12192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2" descr="E:\PHOTOS-ICT\FAMILY Photos\IMG0284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1010840" y="540374"/>
            <a:ext cx="1053533" cy="887186"/>
          </a:xfrm>
          <a:prstGeom prst="rect">
            <a:avLst/>
          </a:prstGeom>
          <a:noFill/>
        </p:spPr>
      </p:pic>
      <p:sp>
        <p:nvSpPr>
          <p:cNvPr id="12" name="Title 1"/>
          <p:cNvSpPr txBox="1">
            <a:spLocks/>
          </p:cNvSpPr>
          <p:nvPr/>
        </p:nvSpPr>
        <p:spPr>
          <a:xfrm>
            <a:off x="2057400" y="533401"/>
            <a:ext cx="2667000" cy="815578"/>
          </a:xfrm>
          <a:prstGeom prst="rect">
            <a:avLst/>
          </a:prstGeom>
          <a:solidFill>
            <a:srgbClr val="00B050"/>
          </a:solidFill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n-BD" sz="32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শিক্ষক পরিচিতি</a:t>
            </a:r>
            <a:endParaRPr lang="en-US" sz="3200" b="1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380999" y="1600200"/>
            <a:ext cx="4758477" cy="3866915"/>
          </a:xfrm>
          <a:prstGeom prst="ellipse">
            <a:avLst/>
          </a:prstGeom>
          <a:solidFill>
            <a:schemeClr val="accent5">
              <a:lumMod val="75000"/>
            </a:schemeClr>
          </a:solidFill>
          <a:ln w="298450" cmpd="dbl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ln/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মোঃনাজিম</a:t>
            </a:r>
            <a:r>
              <a:rPr lang="en-US" sz="2800" b="1" dirty="0" smtClean="0">
                <a:ln/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n/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উদ্দিন</a:t>
            </a:r>
            <a:r>
              <a:rPr lang="en-US" sz="2800" b="1" dirty="0" smtClean="0">
                <a:ln/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শিক্ষক ( গণিত 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</a:p>
          <a:p>
            <a:pPr algn="ctr"/>
            <a:r>
              <a:rPr lang="en-US" b="1" dirty="0" smtClean="0">
                <a:ln/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400" b="1" dirty="0" err="1" smtClean="0">
                <a:ln/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পদ্মপাড়া</a:t>
            </a:r>
            <a:r>
              <a:rPr lang="en-US" sz="2400" b="1" dirty="0" smtClean="0">
                <a:ln/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n/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রহমানিয়া</a:t>
            </a:r>
            <a:r>
              <a:rPr lang="en-US" sz="2400" b="1" dirty="0" smtClean="0">
                <a:ln/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n/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দাখিল</a:t>
            </a:r>
            <a:r>
              <a:rPr lang="en-US" sz="2400" b="1" dirty="0" smtClean="0">
                <a:ln/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400" b="1" dirty="0" smtClean="0">
                <a:ln/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n/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মাদ্রাসা</a:t>
            </a:r>
            <a:r>
              <a:rPr lang="en-US" sz="2400" b="1" dirty="0" smtClean="0">
                <a:ln/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n/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গাবতলী,বগুড়া</a:t>
            </a:r>
            <a:r>
              <a:rPr lang="en-US" sz="2400" b="1" dirty="0" smtClean="0">
                <a:ln/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  <a:p>
            <a:pPr marL="274320" indent="-274320" algn="ctr">
              <a:spcBef>
                <a:spcPts val="600"/>
              </a:spcBef>
            </a:pPr>
            <a:r>
              <a:rPr lang="en-US" sz="20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Mobile: </a:t>
            </a:r>
            <a:r>
              <a:rPr lang="en-US" sz="2000" dirty="0">
                <a:solidFill>
                  <a:srgbClr val="FFFF00"/>
                </a:solidFill>
                <a:latin typeface="Mongolian Baiti" pitchFamily="66" charset="0"/>
                <a:cs typeface="Mongolian Baiti" pitchFamily="66" charset="0"/>
              </a:rPr>
              <a:t>01714 – 42 30 </a:t>
            </a:r>
            <a:r>
              <a:rPr lang="en-US" sz="2000" dirty="0" smtClean="0">
                <a:solidFill>
                  <a:srgbClr val="FFFF00"/>
                </a:solidFill>
                <a:latin typeface="Mongolian Baiti" pitchFamily="66" charset="0"/>
                <a:cs typeface="Mongolian Baiti" pitchFamily="66" charset="0"/>
              </a:rPr>
              <a:t>86</a:t>
            </a:r>
          </a:p>
          <a:p>
            <a:pPr marL="274320" indent="-274320" algn="ctr">
              <a:spcBef>
                <a:spcPts val="600"/>
              </a:spcBef>
            </a:pPr>
            <a:r>
              <a:rPr lang="en-US" sz="1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E </a:t>
            </a:r>
            <a:r>
              <a:rPr lang="en-US" sz="1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mail: nazimbd1983@gmail.com</a:t>
            </a:r>
            <a:endParaRPr lang="en-US" sz="1200" b="1" dirty="0" smtClean="0">
              <a:ln/>
              <a:solidFill>
                <a:srgbClr val="FFFF00"/>
              </a:solidFill>
              <a:latin typeface="NikoshBAN" panose="02000000000000000000" pitchFamily="2" charset="0"/>
            </a:endParaRPr>
          </a:p>
          <a:p>
            <a:pPr algn="ctr"/>
            <a:endParaRPr lang="en-US" sz="2000" dirty="0">
              <a:solidFill>
                <a:srgbClr val="FFFF00"/>
              </a:solidFill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5412327" y="2286000"/>
            <a:ext cx="3132249" cy="2849563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itchFamily="34" charset="0"/>
              <a:buNone/>
            </a:pPr>
            <a:r>
              <a:rPr lang="bn-BD" sz="4800" b="1" u="sng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4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শ্রেণি- </a:t>
            </a:r>
            <a:r>
              <a:rPr lang="bn-IN" sz="48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৭</a:t>
            </a:r>
            <a:r>
              <a:rPr lang="bn-BD" sz="4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</a:t>
            </a:r>
            <a:r>
              <a:rPr lang="en-US" sz="4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sz="4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4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4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:</a:t>
            </a:r>
            <a:r>
              <a:rPr lang="bn-BD" sz="4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গণিত</a:t>
            </a:r>
            <a:r>
              <a:rPr lang="en-US" sz="4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sz="4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4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sz="4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:</a:t>
            </a:r>
            <a:r>
              <a:rPr lang="bn-IN" sz="4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৫ম</a:t>
            </a:r>
            <a:endParaRPr lang="bn-BD" sz="4800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5139477" y="1333896"/>
            <a:ext cx="2861523" cy="685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BD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পাঠ পরিচিতি</a:t>
            </a:r>
            <a:endParaRPr lang="en-US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8052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ame 2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817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5-Point Star 5"/>
          <p:cNvSpPr/>
          <p:nvPr/>
        </p:nvSpPr>
        <p:spPr>
          <a:xfrm>
            <a:off x="255814" y="5334000"/>
            <a:ext cx="838200" cy="12192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5-Point Star 6"/>
          <p:cNvSpPr/>
          <p:nvPr/>
        </p:nvSpPr>
        <p:spPr>
          <a:xfrm>
            <a:off x="8001000" y="381000"/>
            <a:ext cx="838200" cy="12192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5-Point Star 7"/>
          <p:cNvSpPr/>
          <p:nvPr/>
        </p:nvSpPr>
        <p:spPr>
          <a:xfrm>
            <a:off x="8001000" y="5334000"/>
            <a:ext cx="838200" cy="12192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5-Point Star 8"/>
          <p:cNvSpPr/>
          <p:nvPr/>
        </p:nvSpPr>
        <p:spPr>
          <a:xfrm>
            <a:off x="228600" y="304800"/>
            <a:ext cx="838200" cy="12192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ubtitle 6"/>
          <p:cNvSpPr txBox="1">
            <a:spLocks/>
          </p:cNvSpPr>
          <p:nvPr/>
        </p:nvSpPr>
        <p:spPr>
          <a:xfrm>
            <a:off x="1350940" y="457200"/>
            <a:ext cx="6497659" cy="5791199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3600" i="1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571500" indent="-571500"/>
            <a:r>
              <a:rPr lang="en-US" sz="3600" i="1" dirty="0" smtClean="0">
                <a:solidFill>
                  <a:srgbClr val="002060"/>
                </a:solidFill>
              </a:rPr>
              <a:t>(</a:t>
            </a:r>
            <a:r>
              <a:rPr lang="en-US" sz="3600" i="1" dirty="0" err="1" smtClean="0">
                <a:solidFill>
                  <a:srgbClr val="002060"/>
                </a:solidFill>
              </a:rPr>
              <a:t>a</a:t>
            </a:r>
            <a:r>
              <a:rPr lang="en-US" sz="3600" i="1" dirty="0" err="1" smtClean="0">
                <a:solidFill>
                  <a:srgbClr val="7030A0"/>
                </a:solidFill>
              </a:rPr>
              <a:t>+</a:t>
            </a:r>
            <a:r>
              <a:rPr lang="en-US" sz="3600" i="1" dirty="0" err="1" smtClean="0">
                <a:solidFill>
                  <a:srgbClr val="002060"/>
                </a:solidFill>
              </a:rPr>
              <a:t>b</a:t>
            </a:r>
            <a:r>
              <a:rPr lang="en-US" sz="3600" i="1" dirty="0" smtClean="0">
                <a:solidFill>
                  <a:srgbClr val="002060"/>
                </a:solidFill>
              </a:rPr>
              <a:t>)</a:t>
            </a:r>
            <a:r>
              <a:rPr lang="en-US" sz="3600" i="1" baseline="30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600" i="1" baseline="30000" dirty="0" smtClean="0">
                <a:solidFill>
                  <a:srgbClr val="002060"/>
                </a:solidFill>
              </a:rPr>
              <a:t> </a:t>
            </a:r>
            <a:r>
              <a:rPr lang="en-US" sz="3600" i="1" dirty="0" smtClean="0">
                <a:solidFill>
                  <a:srgbClr val="002060"/>
                </a:solidFill>
              </a:rPr>
              <a:t>=</a:t>
            </a:r>
            <a:r>
              <a:rPr lang="en-US" sz="36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a²+</a:t>
            </a:r>
            <a:r>
              <a:rPr lang="en-US" sz="3600" i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2</a:t>
            </a:r>
            <a:r>
              <a:rPr lang="en-US" sz="3600" i="1" dirty="0" smtClean="0">
                <a:solidFill>
                  <a:srgbClr val="002060"/>
                </a:solidFill>
              </a:rPr>
              <a:t>ab+b</a:t>
            </a:r>
            <a:r>
              <a:rPr lang="en-US" sz="3600" i="1" baseline="30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bn-BD" sz="3600" i="1" dirty="0" smtClean="0">
              <a:solidFill>
                <a:srgbClr val="002060"/>
              </a:solidFill>
            </a:endParaRPr>
          </a:p>
          <a:p>
            <a:r>
              <a:rPr lang="en-US" sz="3600" i="1" dirty="0" smtClean="0">
                <a:solidFill>
                  <a:srgbClr val="002060"/>
                </a:solidFill>
              </a:rPr>
              <a:t>(a-b)</a:t>
            </a:r>
            <a:r>
              <a:rPr lang="en-US" sz="3600" i="1" baseline="30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600" i="1" dirty="0" smtClean="0">
                <a:solidFill>
                  <a:srgbClr val="002060"/>
                </a:solidFill>
              </a:rPr>
              <a:t> =</a:t>
            </a:r>
            <a:r>
              <a:rPr lang="en-US" sz="36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a²</a:t>
            </a:r>
            <a:r>
              <a:rPr lang="en-US" sz="3600" i="1" dirty="0" smtClean="0">
                <a:solidFill>
                  <a:srgbClr val="002060"/>
                </a:solidFill>
              </a:rPr>
              <a:t>-</a:t>
            </a:r>
            <a:r>
              <a:rPr lang="en-US" sz="36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2ab+b²</a:t>
            </a:r>
          </a:p>
          <a:p>
            <a:r>
              <a:rPr lang="en-US" sz="36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a²-b²</a:t>
            </a:r>
            <a:r>
              <a:rPr lang="en-US" sz="3600" i="1" dirty="0" smtClean="0">
                <a:solidFill>
                  <a:srgbClr val="002060"/>
                </a:solidFill>
              </a:rPr>
              <a:t>=(</a:t>
            </a:r>
            <a:r>
              <a:rPr lang="en-US" sz="3600" i="1" dirty="0" err="1" smtClean="0">
                <a:solidFill>
                  <a:srgbClr val="002060"/>
                </a:solidFill>
              </a:rPr>
              <a:t>a+b</a:t>
            </a:r>
            <a:r>
              <a:rPr lang="en-US" sz="3600" i="1" dirty="0" smtClean="0">
                <a:solidFill>
                  <a:srgbClr val="002060"/>
                </a:solidFill>
              </a:rPr>
              <a:t>)(a-b)</a:t>
            </a:r>
            <a:endParaRPr lang="bn-BD" sz="3600" i="1" dirty="0" smtClean="0">
              <a:solidFill>
                <a:srgbClr val="002060"/>
              </a:solidFill>
            </a:endParaRPr>
          </a:p>
          <a:p>
            <a:r>
              <a:rPr lang="bn-BD" sz="3600" i="1" dirty="0" smtClean="0">
                <a:solidFill>
                  <a:srgbClr val="7030A0"/>
                </a:solidFill>
              </a:rPr>
              <a:t>অনুসিদ্ধান্তঃ</a:t>
            </a:r>
            <a:endParaRPr lang="en-US" sz="3600" i="1" dirty="0" smtClean="0">
              <a:solidFill>
                <a:srgbClr val="7030A0"/>
              </a:solidFill>
            </a:endParaRPr>
          </a:p>
          <a:p>
            <a:r>
              <a:rPr lang="en-US" sz="36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a²+b²</a:t>
            </a:r>
            <a:r>
              <a:rPr lang="en-US" sz="3600" i="1" dirty="0" smtClean="0">
                <a:solidFill>
                  <a:srgbClr val="7030A0"/>
                </a:solidFill>
              </a:rPr>
              <a:t>=(</a:t>
            </a:r>
            <a:r>
              <a:rPr lang="en-US" sz="3600" i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a+b</a:t>
            </a:r>
            <a:r>
              <a:rPr lang="en-US" sz="3600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)²-2ab</a:t>
            </a:r>
          </a:p>
          <a:p>
            <a:r>
              <a:rPr lang="en-US" sz="36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a²+b²</a:t>
            </a:r>
            <a:r>
              <a:rPr lang="en-US" sz="3600" i="1" dirty="0" smtClean="0">
                <a:solidFill>
                  <a:srgbClr val="7030A0"/>
                </a:solidFill>
              </a:rPr>
              <a:t>=(</a:t>
            </a:r>
            <a:r>
              <a:rPr lang="en-US" sz="3600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a-b)²+2ab</a:t>
            </a:r>
          </a:p>
        </p:txBody>
      </p:sp>
    </p:spTree>
    <p:extLst>
      <p:ext uri="{BB962C8B-B14F-4D97-AF65-F5344CB8AC3E}">
        <p14:creationId xmlns:p14="http://schemas.microsoft.com/office/powerpoint/2010/main" val="4208052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ame 2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817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5-Point Star 5"/>
          <p:cNvSpPr/>
          <p:nvPr/>
        </p:nvSpPr>
        <p:spPr>
          <a:xfrm>
            <a:off x="255814" y="5334000"/>
            <a:ext cx="838200" cy="12192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5-Point Star 6"/>
          <p:cNvSpPr/>
          <p:nvPr/>
        </p:nvSpPr>
        <p:spPr>
          <a:xfrm>
            <a:off x="8001000" y="381000"/>
            <a:ext cx="838200" cy="12192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5-Point Star 7"/>
          <p:cNvSpPr/>
          <p:nvPr/>
        </p:nvSpPr>
        <p:spPr>
          <a:xfrm>
            <a:off x="8001000" y="5334000"/>
            <a:ext cx="838200" cy="12192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5-Point Star 8"/>
          <p:cNvSpPr/>
          <p:nvPr/>
        </p:nvSpPr>
        <p:spPr>
          <a:xfrm>
            <a:off x="228600" y="304800"/>
            <a:ext cx="838200" cy="12192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600200" y="914400"/>
            <a:ext cx="550893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600" dirty="0" smtClean="0">
                <a:solidFill>
                  <a:srgbClr val="00B0F0"/>
                </a:solidFill>
              </a:rPr>
              <a:t>আজকেরপাঠঃ</a:t>
            </a:r>
            <a:endParaRPr lang="en-US" sz="6600" dirty="0">
              <a:solidFill>
                <a:srgbClr val="00B0F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87686" y="3200400"/>
            <a:ext cx="725080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 smtClean="0">
                <a:solidFill>
                  <a:srgbClr val="002060"/>
                </a:solidFill>
              </a:rPr>
              <a:t>বীজগণিতীয় সূত্রাবলি ও প্রয়োগ</a:t>
            </a:r>
            <a:endParaRPr lang="en-US" sz="6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8052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ame 2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817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5-Point Star 5"/>
          <p:cNvSpPr/>
          <p:nvPr/>
        </p:nvSpPr>
        <p:spPr>
          <a:xfrm>
            <a:off x="255814" y="5334000"/>
            <a:ext cx="838200" cy="12192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5-Point Star 6"/>
          <p:cNvSpPr/>
          <p:nvPr/>
        </p:nvSpPr>
        <p:spPr>
          <a:xfrm>
            <a:off x="8001000" y="381000"/>
            <a:ext cx="838200" cy="12192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5-Point Star 7"/>
          <p:cNvSpPr/>
          <p:nvPr/>
        </p:nvSpPr>
        <p:spPr>
          <a:xfrm>
            <a:off x="8001000" y="5334000"/>
            <a:ext cx="838200" cy="12192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5-Point Star 8"/>
          <p:cNvSpPr/>
          <p:nvPr/>
        </p:nvSpPr>
        <p:spPr>
          <a:xfrm>
            <a:off x="228600" y="304800"/>
            <a:ext cx="838200" cy="12192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857250" y="2057400"/>
            <a:ext cx="74295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rgbClr val="002060"/>
                </a:solidFill>
              </a:rPr>
              <a:t>এইপাঠ শেষে শিক্ষার্থীরা-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bn-BD" sz="3200" dirty="0" smtClean="0">
                <a:solidFill>
                  <a:srgbClr val="002060"/>
                </a:solidFill>
              </a:rPr>
              <a:t>বর্গ নির্ণয়ে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bn-BD" sz="3200" dirty="0" smtClean="0">
                <a:solidFill>
                  <a:srgbClr val="002060"/>
                </a:solidFill>
              </a:rPr>
              <a:t>বীজগণিতীয় সূত্রের প্রয়োগ করতে পারবে।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bn-BD" sz="3200" dirty="0" smtClean="0">
                <a:solidFill>
                  <a:srgbClr val="002060"/>
                </a:solidFill>
              </a:rPr>
              <a:t>বীজগণিতীয় সূত্র ও অনুসিদ্ধান্ত প্রয়োগ করে রাশিরমান নির্ণয় করতে পারবে।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bn-BD" sz="3200" dirty="0" smtClean="0">
                <a:solidFill>
                  <a:srgbClr val="002060"/>
                </a:solidFill>
              </a:rPr>
              <a:t>বীজগণিত সূত্র প্রয়োগ করে উৎপাদকে বিশ্লেষণ করতে পারবে।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752600" y="425003"/>
            <a:ext cx="4724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600" dirty="0">
                <a:solidFill>
                  <a:srgbClr val="FF0000"/>
                </a:solidFill>
              </a:rPr>
              <a:t>শিখনফলঃ</a:t>
            </a:r>
          </a:p>
        </p:txBody>
      </p:sp>
    </p:spTree>
    <p:extLst>
      <p:ext uri="{BB962C8B-B14F-4D97-AF65-F5344CB8AC3E}">
        <p14:creationId xmlns:p14="http://schemas.microsoft.com/office/powerpoint/2010/main" val="4208052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ame 2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817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5-Point Star 5"/>
          <p:cNvSpPr/>
          <p:nvPr/>
        </p:nvSpPr>
        <p:spPr>
          <a:xfrm>
            <a:off x="255814" y="5334000"/>
            <a:ext cx="838200" cy="12192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5-Point Star 6"/>
          <p:cNvSpPr/>
          <p:nvPr/>
        </p:nvSpPr>
        <p:spPr>
          <a:xfrm>
            <a:off x="8001000" y="381000"/>
            <a:ext cx="838200" cy="12192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5-Point Star 7"/>
          <p:cNvSpPr/>
          <p:nvPr/>
        </p:nvSpPr>
        <p:spPr>
          <a:xfrm>
            <a:off x="8001000" y="5334000"/>
            <a:ext cx="838200" cy="12192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5-Point Star 8"/>
          <p:cNvSpPr/>
          <p:nvPr/>
        </p:nvSpPr>
        <p:spPr>
          <a:xfrm>
            <a:off x="228600" y="304800"/>
            <a:ext cx="838200" cy="12192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57200" y="2724150"/>
            <a:ext cx="549728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2"/>
            <a:r>
              <a:rPr lang="en-US" sz="36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3600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m+n</a:t>
            </a:r>
            <a:r>
              <a:rPr lang="en-US" sz="36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3600" baseline="300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6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=(m)</a:t>
            </a:r>
            <a:r>
              <a:rPr lang="en-US" sz="3600" baseline="300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6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+2.m.n+(n)</a:t>
            </a:r>
            <a:r>
              <a:rPr lang="en-US" sz="3600" baseline="300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3600" dirty="0" smtClean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=m²+2mn+n²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57200" y="2140669"/>
            <a:ext cx="1447799" cy="4616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2400" dirty="0">
                <a:solidFill>
                  <a:srgbClr val="7030A0"/>
                </a:solidFill>
              </a:rPr>
              <a:t>সমাধানঃ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447799" y="940340"/>
            <a:ext cx="64340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solidFill>
                  <a:srgbClr val="C00000"/>
                </a:solidFill>
              </a:rPr>
              <a:t>সমস্যাঃ</a:t>
            </a:r>
          </a:p>
          <a:p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m+n</a:t>
            </a:r>
            <a:r>
              <a:rPr lang="bn-BD" sz="2400" dirty="0" smtClean="0">
                <a:solidFill>
                  <a:srgbClr val="C00000"/>
                </a:solidFill>
              </a:rPr>
              <a:t> এর বর্গ নির্ণয় কর</a:t>
            </a:r>
          </a:p>
        </p:txBody>
      </p:sp>
      <p:sp>
        <p:nvSpPr>
          <p:cNvPr id="2" name="Rectangle 1"/>
          <p:cNvSpPr/>
          <p:nvPr/>
        </p:nvSpPr>
        <p:spPr>
          <a:xfrm>
            <a:off x="5715000" y="3601313"/>
            <a:ext cx="27051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/>
            <a:r>
              <a:rPr lang="en-US" sz="2400" i="1" dirty="0">
                <a:solidFill>
                  <a:srgbClr val="002060"/>
                </a:solidFill>
              </a:rPr>
              <a:t>(</a:t>
            </a:r>
            <a:r>
              <a:rPr lang="en-US" sz="2400" i="1" dirty="0" err="1">
                <a:solidFill>
                  <a:srgbClr val="002060"/>
                </a:solidFill>
              </a:rPr>
              <a:t>a</a:t>
            </a:r>
            <a:r>
              <a:rPr lang="en-US" sz="2400" i="1" dirty="0" err="1">
                <a:solidFill>
                  <a:srgbClr val="7030A0"/>
                </a:solidFill>
              </a:rPr>
              <a:t>+</a:t>
            </a:r>
            <a:r>
              <a:rPr lang="en-US" sz="2400" i="1" dirty="0" err="1">
                <a:solidFill>
                  <a:srgbClr val="002060"/>
                </a:solidFill>
              </a:rPr>
              <a:t>b</a:t>
            </a:r>
            <a:r>
              <a:rPr lang="en-US" sz="2400" i="1" dirty="0">
                <a:solidFill>
                  <a:srgbClr val="002060"/>
                </a:solidFill>
              </a:rPr>
              <a:t>)</a:t>
            </a:r>
            <a:r>
              <a:rPr lang="en-US" sz="2400" i="1" baseline="30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i="1" baseline="30000" dirty="0">
                <a:solidFill>
                  <a:srgbClr val="002060"/>
                </a:solidFill>
              </a:rPr>
              <a:t> </a:t>
            </a:r>
            <a:r>
              <a:rPr lang="en-US" sz="2400" i="1" dirty="0">
                <a:solidFill>
                  <a:srgbClr val="002060"/>
                </a:solidFill>
              </a:rPr>
              <a:t>=</a:t>
            </a:r>
            <a:r>
              <a:rPr lang="en-US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a²+</a:t>
            </a:r>
            <a:r>
              <a:rPr lang="en-US" sz="2400" i="1" dirty="0">
                <a:solidFill>
                  <a:srgbClr val="002060"/>
                </a:solidFill>
                <a:latin typeface="Times New Roman" panose="02020603050405020304" pitchFamily="18" charset="0"/>
              </a:rPr>
              <a:t>2</a:t>
            </a:r>
            <a:r>
              <a:rPr lang="en-US" sz="2400" i="1" dirty="0">
                <a:solidFill>
                  <a:srgbClr val="002060"/>
                </a:solidFill>
              </a:rPr>
              <a:t>ab+b</a:t>
            </a:r>
            <a:r>
              <a:rPr lang="en-US" sz="2400" i="1" baseline="30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bn-BD" sz="2400" i="1" dirty="0">
              <a:solidFill>
                <a:srgbClr val="00206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854333" y="3231981"/>
            <a:ext cx="6591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dirty="0" smtClean="0">
                <a:solidFill>
                  <a:srgbClr val="002060"/>
                </a:solidFill>
              </a:rPr>
              <a:t>সূত্র</a:t>
            </a:r>
            <a:r>
              <a:rPr lang="en-US" dirty="0" smtClean="0">
                <a:solidFill>
                  <a:srgbClr val="002060"/>
                </a:solidFill>
              </a:rPr>
              <a:t> 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8052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ame 2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817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5-Point Star 5"/>
          <p:cNvSpPr/>
          <p:nvPr/>
        </p:nvSpPr>
        <p:spPr>
          <a:xfrm>
            <a:off x="255814" y="5334000"/>
            <a:ext cx="838200" cy="12192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5-Point Star 6"/>
          <p:cNvSpPr/>
          <p:nvPr/>
        </p:nvSpPr>
        <p:spPr>
          <a:xfrm>
            <a:off x="8001000" y="381000"/>
            <a:ext cx="838200" cy="12192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5-Point Star 7"/>
          <p:cNvSpPr/>
          <p:nvPr/>
        </p:nvSpPr>
        <p:spPr>
          <a:xfrm>
            <a:off x="8001000" y="5334000"/>
            <a:ext cx="838200" cy="12192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5-Point Star 8"/>
          <p:cNvSpPr/>
          <p:nvPr/>
        </p:nvSpPr>
        <p:spPr>
          <a:xfrm>
            <a:off x="228600" y="304800"/>
            <a:ext cx="838200" cy="12192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066801" y="2128272"/>
            <a:ext cx="69342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সমাধানঃ</a:t>
            </a:r>
            <a:r>
              <a:rPr lang="en-US" sz="2800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bn-BD" sz="2800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ধরি,</a:t>
            </a:r>
            <a:r>
              <a:rPr lang="en-US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5a+3b=x </a:t>
            </a:r>
            <a:r>
              <a:rPr lang="bn-BD" sz="2800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এবং</a:t>
            </a:r>
            <a:r>
              <a:rPr lang="en-US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4a-3b=y</a:t>
            </a:r>
            <a:endParaRPr lang="bn-BD" sz="2800" dirty="0" smtClean="0">
              <a:solidFill>
                <a:srgbClr val="0070C0"/>
              </a:solidFill>
              <a:latin typeface="Times New Roman" panose="02020603050405020304" pitchFamily="18" charset="0"/>
            </a:endParaRPr>
          </a:p>
          <a:p>
            <a:endParaRPr lang="en-US" sz="2800" dirty="0" smtClean="0">
              <a:solidFill>
                <a:srgbClr val="0070C0"/>
              </a:solidFill>
              <a:latin typeface="Times New Roman" panose="02020603050405020304" pitchFamily="18" charset="0"/>
            </a:endParaRPr>
          </a:p>
          <a:p>
            <a:r>
              <a:rPr lang="bn-BD" sz="2800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প্রদত্ত </a:t>
            </a:r>
            <a:r>
              <a:rPr lang="bn-BD" sz="2800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রাশি</a:t>
            </a:r>
            <a:r>
              <a:rPr lang="en-US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=x</a:t>
            </a:r>
            <a:r>
              <a:rPr lang="en-US" sz="2800" baseline="30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+2xy+y</a:t>
            </a:r>
            <a:r>
              <a:rPr lang="en-US" sz="2800" baseline="30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28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=(</a:t>
            </a:r>
            <a:r>
              <a:rPr lang="en-US" sz="28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x+y</a:t>
            </a:r>
            <a:r>
              <a:rPr lang="en-US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800" baseline="30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28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= </a:t>
            </a:r>
            <a:r>
              <a:rPr lang="en-US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(5a+3b+4a-3b)</a:t>
            </a:r>
            <a:r>
              <a:rPr lang="en-US" sz="2800" baseline="30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28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=(9a)</a:t>
            </a:r>
            <a:r>
              <a:rPr lang="en-US" sz="2800" baseline="30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28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=81a</a:t>
            </a:r>
            <a:r>
              <a:rPr lang="en-US" sz="2800" baseline="30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28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95400" y="878354"/>
            <a:ext cx="6477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2400" dirty="0" smtClean="0">
                <a:solidFill>
                  <a:srgbClr val="00B050"/>
                </a:solidFill>
                <a:latin typeface="Times New Roman" panose="02020603050405020304" pitchFamily="18" charset="0"/>
              </a:rPr>
              <a:t>সরল </a:t>
            </a:r>
            <a:r>
              <a:rPr lang="bn-BD" sz="2400" dirty="0">
                <a:solidFill>
                  <a:srgbClr val="00B050"/>
                </a:solidFill>
                <a:latin typeface="Times New Roman" panose="02020603050405020304" pitchFamily="18" charset="0"/>
              </a:rPr>
              <a:t>কর</a:t>
            </a:r>
            <a:r>
              <a:rPr lang="en-US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bn-BD" sz="2400" dirty="0">
                <a:solidFill>
                  <a:srgbClr val="00B05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(5a+3b)</a:t>
            </a:r>
            <a:r>
              <a:rPr lang="en-US" sz="2400" baseline="30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+2(5a+3b)(4a-3b)+(4a-3b)</a:t>
            </a:r>
            <a:r>
              <a:rPr lang="en-US" sz="2400" baseline="30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bn-BD" sz="2400" dirty="0">
              <a:solidFill>
                <a:srgbClr val="00B05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7563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ame 2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817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5-Point Star 5"/>
          <p:cNvSpPr/>
          <p:nvPr/>
        </p:nvSpPr>
        <p:spPr>
          <a:xfrm>
            <a:off x="255814" y="5334000"/>
            <a:ext cx="838200" cy="12192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5-Point Star 6"/>
          <p:cNvSpPr/>
          <p:nvPr/>
        </p:nvSpPr>
        <p:spPr>
          <a:xfrm>
            <a:off x="8001000" y="381000"/>
            <a:ext cx="838200" cy="12192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5-Point Star 7"/>
          <p:cNvSpPr/>
          <p:nvPr/>
        </p:nvSpPr>
        <p:spPr>
          <a:xfrm>
            <a:off x="8001000" y="5334000"/>
            <a:ext cx="838200" cy="12192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5-Point Star 8"/>
          <p:cNvSpPr/>
          <p:nvPr/>
        </p:nvSpPr>
        <p:spPr>
          <a:xfrm>
            <a:off x="228600" y="304800"/>
            <a:ext cx="838200" cy="12192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866775" y="2551836"/>
            <a:ext cx="4572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bn-BD" sz="2800" dirty="0" smtClean="0">
                <a:solidFill>
                  <a:srgbClr val="00B050"/>
                </a:solidFill>
                <a:latin typeface="Times New Roman" panose="02020603050405020304" pitchFamily="18" charset="0"/>
              </a:rPr>
              <a:t>সমাধানঃ</a:t>
            </a:r>
            <a:r>
              <a:rPr lang="en-US" sz="2800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  </a:t>
            </a:r>
            <a:r>
              <a:rPr lang="en-US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9a</a:t>
            </a:r>
            <a:r>
              <a:rPr lang="en-US" sz="2800" baseline="30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-4b</a:t>
            </a:r>
            <a:r>
              <a:rPr lang="en-US" sz="2800" baseline="30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bn-BD" sz="2800" dirty="0">
              <a:solidFill>
                <a:srgbClr val="0070C0"/>
              </a:solidFill>
              <a:latin typeface="Times New Roman" panose="02020603050405020304" pitchFamily="18" charset="0"/>
            </a:endParaRPr>
          </a:p>
          <a:p>
            <a:r>
              <a:rPr lang="bn-BD" sz="2800" dirty="0">
                <a:solidFill>
                  <a:srgbClr val="0070C0"/>
                </a:solidFill>
                <a:latin typeface="Times New Roman" panose="02020603050405020304" pitchFamily="18" charset="0"/>
              </a:rPr>
              <a:t>               </a:t>
            </a:r>
            <a:r>
              <a:rPr lang="en-US" sz="2800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    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</a:rPr>
              <a:t>=</a:t>
            </a:r>
            <a:r>
              <a:rPr lang="en-US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3a)</a:t>
            </a:r>
            <a:r>
              <a:rPr lang="en-US" sz="2800" baseline="30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(2b)</a:t>
            </a:r>
            <a:r>
              <a:rPr lang="en-US" sz="2800" baseline="30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2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=(3a+2b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)(3a-2b</a:t>
            </a:r>
            <a:r>
              <a:rPr lang="en-US" sz="2800" dirty="0">
                <a:solidFill>
                  <a:srgbClr val="0070C0"/>
                </a:solidFill>
              </a:rPr>
              <a:t>)</a:t>
            </a:r>
          </a:p>
        </p:txBody>
      </p:sp>
      <p:sp>
        <p:nvSpPr>
          <p:cNvPr id="4" name="Rectangle 3"/>
          <p:cNvSpPr/>
          <p:nvPr/>
        </p:nvSpPr>
        <p:spPr>
          <a:xfrm>
            <a:off x="5410200" y="2943225"/>
            <a:ext cx="333810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[ a²-b²</a:t>
            </a:r>
            <a:r>
              <a:rPr lang="en-US" sz="2800" i="1" dirty="0">
                <a:solidFill>
                  <a:srgbClr val="7030A0"/>
                </a:solidFill>
              </a:rPr>
              <a:t>=(</a:t>
            </a:r>
            <a:r>
              <a:rPr lang="en-US" sz="2800" i="1" dirty="0" err="1">
                <a:solidFill>
                  <a:srgbClr val="7030A0"/>
                </a:solidFill>
              </a:rPr>
              <a:t>a+b</a:t>
            </a:r>
            <a:r>
              <a:rPr lang="en-US" sz="2800" i="1" dirty="0">
                <a:solidFill>
                  <a:srgbClr val="7030A0"/>
                </a:solidFill>
              </a:rPr>
              <a:t>)(a-b</a:t>
            </a:r>
            <a:r>
              <a:rPr lang="en-US" sz="2800" i="1" dirty="0" smtClean="0">
                <a:solidFill>
                  <a:srgbClr val="7030A0"/>
                </a:solidFill>
              </a:rPr>
              <a:t>) ]</a:t>
            </a:r>
            <a:endParaRPr lang="bn-BD" sz="2800" i="1" dirty="0">
              <a:solidFill>
                <a:srgbClr val="7030A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562600" y="2551836"/>
            <a:ext cx="5437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dirty="0">
                <a:solidFill>
                  <a:srgbClr val="002060"/>
                </a:solidFill>
              </a:rPr>
              <a:t>সূত্র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660176" y="1415534"/>
            <a:ext cx="25330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dirty="0" smtClean="0">
                <a:solidFill>
                  <a:srgbClr val="C00000"/>
                </a:solidFill>
              </a:rPr>
              <a:t>উৎপাদকে </a:t>
            </a:r>
            <a:r>
              <a:rPr lang="bn-BD" dirty="0">
                <a:solidFill>
                  <a:srgbClr val="C00000"/>
                </a:solidFill>
              </a:rPr>
              <a:t>বিশ্লেষণ </a:t>
            </a:r>
            <a:r>
              <a:rPr lang="bn-BD" dirty="0" smtClean="0">
                <a:solidFill>
                  <a:srgbClr val="C00000"/>
                </a:solidFill>
              </a:rPr>
              <a:t>কর।</a:t>
            </a:r>
            <a:endParaRPr lang="bn-BD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6134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ame 2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817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5-Point Star 5"/>
          <p:cNvSpPr/>
          <p:nvPr/>
        </p:nvSpPr>
        <p:spPr>
          <a:xfrm>
            <a:off x="255814" y="5334000"/>
            <a:ext cx="838200" cy="12192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5-Point Star 6"/>
          <p:cNvSpPr/>
          <p:nvPr/>
        </p:nvSpPr>
        <p:spPr>
          <a:xfrm>
            <a:off x="8001000" y="381000"/>
            <a:ext cx="838200" cy="12192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5-Point Star 7"/>
          <p:cNvSpPr/>
          <p:nvPr/>
        </p:nvSpPr>
        <p:spPr>
          <a:xfrm>
            <a:off x="8001000" y="5334000"/>
            <a:ext cx="838200" cy="12192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5-Point Star 8"/>
          <p:cNvSpPr/>
          <p:nvPr/>
        </p:nvSpPr>
        <p:spPr>
          <a:xfrm>
            <a:off x="228600" y="304800"/>
            <a:ext cx="838200" cy="12192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133601" y="982677"/>
            <a:ext cx="2580536" cy="64633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3600" dirty="0" smtClean="0">
                <a:solidFill>
                  <a:srgbClr val="7030A0"/>
                </a:solidFill>
              </a:rPr>
              <a:t>একক</a:t>
            </a:r>
            <a:r>
              <a:rPr lang="bn-BD" sz="3600" dirty="0" smtClean="0">
                <a:solidFill>
                  <a:srgbClr val="7030A0"/>
                </a:solidFill>
              </a:rPr>
              <a:t> কাজ</a:t>
            </a:r>
            <a:r>
              <a:rPr lang="en-US" sz="3600" dirty="0" smtClean="0">
                <a:solidFill>
                  <a:srgbClr val="7030A0"/>
                </a:solidFill>
              </a:rPr>
              <a:t>:</a:t>
            </a:r>
            <a:r>
              <a:rPr lang="bn-BD" sz="3600" dirty="0" smtClean="0">
                <a:solidFill>
                  <a:srgbClr val="7030A0"/>
                </a:solidFill>
              </a:rPr>
              <a:t> </a:t>
            </a:r>
            <a:endParaRPr lang="bn-BD" sz="3600" dirty="0">
              <a:solidFill>
                <a:srgbClr val="7030A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590800" y="2209800"/>
            <a:ext cx="424667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</a:t>
            </a:r>
            <a:r>
              <a:rPr lang="en-US" sz="3200" dirty="0" smtClean="0">
                <a:solidFill>
                  <a:srgbClr val="C00000"/>
                </a:solidFill>
              </a:rPr>
              <a:t>x+</a:t>
            </a:r>
            <a:r>
              <a:rPr lang="en-US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 </a:t>
            </a:r>
            <a:r>
              <a:rPr lang="bn-BD" sz="3200" dirty="0" smtClean="0">
                <a:solidFill>
                  <a:srgbClr val="C00000"/>
                </a:solidFill>
              </a:rPr>
              <a:t>এর </a:t>
            </a:r>
            <a:r>
              <a:rPr lang="bn-BD" sz="3200" dirty="0">
                <a:solidFill>
                  <a:srgbClr val="C00000"/>
                </a:solidFill>
              </a:rPr>
              <a:t>বর্গ নির্ণয় কর</a:t>
            </a:r>
          </a:p>
        </p:txBody>
      </p:sp>
    </p:spTree>
    <p:extLst>
      <p:ext uri="{BB962C8B-B14F-4D97-AF65-F5344CB8AC3E}">
        <p14:creationId xmlns:p14="http://schemas.microsoft.com/office/powerpoint/2010/main" val="3850292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</TotalTime>
  <Words>291</Words>
  <Application>Microsoft Office PowerPoint</Application>
  <PresentationFormat>On-screen Show (4:3)</PresentationFormat>
  <Paragraphs>71</Paragraphs>
  <Slides>15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  <vt:variant>
        <vt:lpstr>Custom Shows</vt:lpstr>
      </vt:variant>
      <vt:variant>
        <vt:i4>1</vt:i4>
      </vt:variant>
    </vt:vector>
  </HeadingPairs>
  <TitlesOfParts>
    <vt:vector size="1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Custom Show 1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UITRCE</dc:creator>
  <cp:lastModifiedBy>UITRCE</cp:lastModifiedBy>
  <cp:revision>78</cp:revision>
  <dcterms:created xsi:type="dcterms:W3CDTF">2006-08-16T00:00:00Z</dcterms:created>
  <dcterms:modified xsi:type="dcterms:W3CDTF">2020-01-26T03:59:43Z</dcterms:modified>
</cp:coreProperties>
</file>