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7" r:id="rId2"/>
    <p:sldId id="256" r:id="rId3"/>
    <p:sldId id="272" r:id="rId4"/>
    <p:sldId id="262" r:id="rId5"/>
    <p:sldId id="314" r:id="rId6"/>
    <p:sldId id="307" r:id="rId7"/>
    <p:sldId id="318" r:id="rId8"/>
    <p:sldId id="311" r:id="rId9"/>
    <p:sldId id="303" r:id="rId10"/>
    <p:sldId id="285" r:id="rId11"/>
    <p:sldId id="287" r:id="rId12"/>
    <p:sldId id="288" r:id="rId13"/>
    <p:sldId id="291" r:id="rId14"/>
    <p:sldId id="292" r:id="rId15"/>
    <p:sldId id="293" r:id="rId16"/>
    <p:sldId id="294" r:id="rId17"/>
    <p:sldId id="295" r:id="rId18"/>
    <p:sldId id="312" r:id="rId19"/>
    <p:sldId id="309" r:id="rId20"/>
    <p:sldId id="310" r:id="rId21"/>
    <p:sldId id="298" r:id="rId22"/>
    <p:sldId id="300" r:id="rId23"/>
    <p:sldId id="301" r:id="rId24"/>
  </p:sldIdLst>
  <p:sldSz cx="11430000" cy="7315200"/>
  <p:notesSz cx="6858000" cy="9144000"/>
  <p:defaultTextStyle>
    <a:defPPr>
      <a:defRPr lang="en-US"/>
    </a:defPPr>
    <a:lvl1pPr marL="0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5564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1128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6692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2256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7820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3384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8949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4513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05" autoAdjust="0"/>
  </p:normalViewPr>
  <p:slideViewPr>
    <p:cSldViewPr>
      <p:cViewPr varScale="1">
        <p:scale>
          <a:sx n="64" d="100"/>
          <a:sy n="64" d="100"/>
        </p:scale>
        <p:origin x="1104" y="60"/>
      </p:cViewPr>
      <p:guideLst>
        <p:guide orient="horz" pos="2304"/>
        <p:guide pos="3600"/>
      </p:guideLst>
    </p:cSldViewPr>
  </p:slideViewPr>
  <p:outlineViewPr>
    <p:cViewPr>
      <p:scale>
        <a:sx n="33" d="100"/>
        <a:sy n="33" d="100"/>
      </p:scale>
      <p:origin x="0" y="19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62DD-73EA-4C62-9C7B-4BB1AE31F0D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685800"/>
            <a:ext cx="5356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035F4-8E45-41E8-A708-D88E6E7AF8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035F4-8E45-41E8-A708-D88E6E7AF8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3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272454"/>
            <a:ext cx="971550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145280"/>
            <a:ext cx="80010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2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3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8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4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6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92948"/>
            <a:ext cx="257175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92948"/>
            <a:ext cx="752475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6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2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700694"/>
            <a:ext cx="9715500" cy="1452880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100495"/>
            <a:ext cx="971550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55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1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6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2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7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3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89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4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8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06880"/>
            <a:ext cx="5048250" cy="482769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706880"/>
            <a:ext cx="5048250" cy="482769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37454"/>
            <a:ext cx="5050235" cy="68241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564" indent="0">
              <a:buNone/>
              <a:defRPr sz="2300" b="1"/>
            </a:lvl2pPr>
            <a:lvl3pPr marL="1071128" indent="0">
              <a:buNone/>
              <a:defRPr sz="2100" b="1"/>
            </a:lvl3pPr>
            <a:lvl4pPr marL="1606692" indent="0">
              <a:buNone/>
              <a:defRPr sz="1900" b="1"/>
            </a:lvl4pPr>
            <a:lvl5pPr marL="2142256" indent="0">
              <a:buNone/>
              <a:defRPr sz="1900" b="1"/>
            </a:lvl5pPr>
            <a:lvl6pPr marL="2677820" indent="0">
              <a:buNone/>
              <a:defRPr sz="1900" b="1"/>
            </a:lvl6pPr>
            <a:lvl7pPr marL="3213384" indent="0">
              <a:buNone/>
              <a:defRPr sz="1900" b="1"/>
            </a:lvl7pPr>
            <a:lvl8pPr marL="3748949" indent="0">
              <a:buNone/>
              <a:defRPr sz="1900" b="1"/>
            </a:lvl8pPr>
            <a:lvl9pPr marL="4284513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319867"/>
            <a:ext cx="5050235" cy="4214707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637454"/>
            <a:ext cx="5052219" cy="68241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564" indent="0">
              <a:buNone/>
              <a:defRPr sz="2300" b="1"/>
            </a:lvl2pPr>
            <a:lvl3pPr marL="1071128" indent="0">
              <a:buNone/>
              <a:defRPr sz="2100" b="1"/>
            </a:lvl3pPr>
            <a:lvl4pPr marL="1606692" indent="0">
              <a:buNone/>
              <a:defRPr sz="1900" b="1"/>
            </a:lvl4pPr>
            <a:lvl5pPr marL="2142256" indent="0">
              <a:buNone/>
              <a:defRPr sz="1900" b="1"/>
            </a:lvl5pPr>
            <a:lvl6pPr marL="2677820" indent="0">
              <a:buNone/>
              <a:defRPr sz="1900" b="1"/>
            </a:lvl6pPr>
            <a:lvl7pPr marL="3213384" indent="0">
              <a:buNone/>
              <a:defRPr sz="1900" b="1"/>
            </a:lvl7pPr>
            <a:lvl8pPr marL="3748949" indent="0">
              <a:buNone/>
              <a:defRPr sz="1900" b="1"/>
            </a:lvl8pPr>
            <a:lvl9pPr marL="4284513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319867"/>
            <a:ext cx="5052219" cy="4214707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7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6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9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91253"/>
            <a:ext cx="3760391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91254"/>
            <a:ext cx="6389688" cy="6243321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530774"/>
            <a:ext cx="3760391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35564" indent="0">
              <a:buNone/>
              <a:defRPr sz="1400"/>
            </a:lvl2pPr>
            <a:lvl3pPr marL="1071128" indent="0">
              <a:buNone/>
              <a:defRPr sz="1200"/>
            </a:lvl3pPr>
            <a:lvl4pPr marL="1606692" indent="0">
              <a:buNone/>
              <a:defRPr sz="1100"/>
            </a:lvl4pPr>
            <a:lvl5pPr marL="2142256" indent="0">
              <a:buNone/>
              <a:defRPr sz="1100"/>
            </a:lvl5pPr>
            <a:lvl6pPr marL="2677820" indent="0">
              <a:buNone/>
              <a:defRPr sz="1100"/>
            </a:lvl6pPr>
            <a:lvl7pPr marL="3213384" indent="0">
              <a:buNone/>
              <a:defRPr sz="1100"/>
            </a:lvl7pPr>
            <a:lvl8pPr marL="3748949" indent="0">
              <a:buNone/>
              <a:defRPr sz="1100"/>
            </a:lvl8pPr>
            <a:lvl9pPr marL="428451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2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5120640"/>
            <a:ext cx="685800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53627"/>
            <a:ext cx="685800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35564" indent="0">
              <a:buNone/>
              <a:defRPr sz="3300"/>
            </a:lvl2pPr>
            <a:lvl3pPr marL="1071128" indent="0">
              <a:buNone/>
              <a:defRPr sz="2800"/>
            </a:lvl3pPr>
            <a:lvl4pPr marL="1606692" indent="0">
              <a:buNone/>
              <a:defRPr sz="2300"/>
            </a:lvl4pPr>
            <a:lvl5pPr marL="2142256" indent="0">
              <a:buNone/>
              <a:defRPr sz="2300"/>
            </a:lvl5pPr>
            <a:lvl6pPr marL="2677820" indent="0">
              <a:buNone/>
              <a:defRPr sz="2300"/>
            </a:lvl6pPr>
            <a:lvl7pPr marL="3213384" indent="0">
              <a:buNone/>
              <a:defRPr sz="2300"/>
            </a:lvl7pPr>
            <a:lvl8pPr marL="3748949" indent="0">
              <a:buNone/>
              <a:defRPr sz="2300"/>
            </a:lvl8pPr>
            <a:lvl9pPr marL="4284513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725161"/>
            <a:ext cx="685800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35564" indent="0">
              <a:buNone/>
              <a:defRPr sz="1400"/>
            </a:lvl2pPr>
            <a:lvl3pPr marL="1071128" indent="0">
              <a:buNone/>
              <a:defRPr sz="1200"/>
            </a:lvl3pPr>
            <a:lvl4pPr marL="1606692" indent="0">
              <a:buNone/>
              <a:defRPr sz="1100"/>
            </a:lvl4pPr>
            <a:lvl5pPr marL="2142256" indent="0">
              <a:buNone/>
              <a:defRPr sz="1100"/>
            </a:lvl5pPr>
            <a:lvl6pPr marL="2677820" indent="0">
              <a:buNone/>
              <a:defRPr sz="1100"/>
            </a:lvl6pPr>
            <a:lvl7pPr marL="3213384" indent="0">
              <a:buNone/>
              <a:defRPr sz="1100"/>
            </a:lvl7pPr>
            <a:lvl8pPr marL="3748949" indent="0">
              <a:buNone/>
              <a:defRPr sz="1100"/>
            </a:lvl8pPr>
            <a:lvl9pPr marL="428451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7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92947"/>
            <a:ext cx="10287000" cy="1219200"/>
          </a:xfrm>
          <a:prstGeom prst="rect">
            <a:avLst/>
          </a:prstGeom>
        </p:spPr>
        <p:txBody>
          <a:bodyPr vert="horz" lIns="107113" tIns="53556" rIns="107113" bIns="535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706880"/>
            <a:ext cx="10287000" cy="4827694"/>
          </a:xfrm>
          <a:prstGeom prst="rect">
            <a:avLst/>
          </a:prstGeom>
        </p:spPr>
        <p:txBody>
          <a:bodyPr vert="horz" lIns="107113" tIns="53556" rIns="107113" bIns="535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780107"/>
            <a:ext cx="2667000" cy="389467"/>
          </a:xfrm>
          <a:prstGeom prst="rect">
            <a:avLst/>
          </a:prstGeom>
        </p:spPr>
        <p:txBody>
          <a:bodyPr vert="horz" lIns="107113" tIns="53556" rIns="107113" bIns="535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C9B2B-54AA-4D2C-B560-6048E9DD0F3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780107"/>
            <a:ext cx="3619500" cy="389467"/>
          </a:xfrm>
          <a:prstGeom prst="rect">
            <a:avLst/>
          </a:prstGeom>
        </p:spPr>
        <p:txBody>
          <a:bodyPr vert="horz" lIns="107113" tIns="53556" rIns="107113" bIns="535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780107"/>
            <a:ext cx="2667000" cy="389467"/>
          </a:xfrm>
          <a:prstGeom prst="rect">
            <a:avLst/>
          </a:prstGeom>
        </p:spPr>
        <p:txBody>
          <a:bodyPr vert="horz" lIns="107113" tIns="53556" rIns="107113" bIns="535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E3FE5-AC8B-4AA6-82D1-EFAF1C4C3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1128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673" indent="-401673" algn="l" defTabSz="107112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70292" indent="-334728" algn="l" defTabSz="1071128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8910" indent="-267782" algn="l" defTabSz="107112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474" indent="-267782" algn="l" defTabSz="107112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0038" indent="-267782" algn="l" defTabSz="107112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5602" indent="-267782" algn="l" defTabSz="107112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1167" indent="-267782" algn="l" defTabSz="107112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6731" indent="-267782" algn="l" defTabSz="107112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2295" indent="-267782" algn="l" defTabSz="107112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564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128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692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2256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7820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384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8949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513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wearing, man, looking&#10;&#10;Description automatically generated">
            <a:extLst>
              <a:ext uri="{FF2B5EF4-FFF2-40B4-BE49-F238E27FC236}">
                <a16:creationId xmlns:a16="http://schemas.microsoft.com/office/drawing/2014/main" id="{8D13664C-D835-4B12-A103-3C01101DC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7315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069FC6-5523-4748-AB5E-37F359BE5E42}"/>
              </a:ext>
            </a:extLst>
          </p:cNvPr>
          <p:cNvSpPr/>
          <p:nvPr/>
        </p:nvSpPr>
        <p:spPr>
          <a:xfrm>
            <a:off x="1250476" y="5105400"/>
            <a:ext cx="89290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স্বাগতম</a:t>
            </a:r>
            <a:endParaRPr lang="en-US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1447800"/>
            <a:ext cx="9601200" cy="3581400"/>
          </a:xfrm>
          <a:prstGeom prst="rect">
            <a:avLst/>
          </a:prstGeom>
          <a:ln w="508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3808"/>
            <a:ext cx="457200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4994"/>
            <a:ext cx="4038600" cy="27432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0800" y="228600"/>
            <a:ext cx="6797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-15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</a:t>
            </a:r>
            <a:r>
              <a:rPr lang="bn-BD" sz="4400" b="1" spc="-15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রিয়েলিটির </a:t>
            </a:r>
            <a:r>
              <a:rPr lang="en-US" sz="4400" b="1" spc="-15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2" y="1542753"/>
            <a:ext cx="4434848" cy="31054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02714" y="221159"/>
            <a:ext cx="5960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 ভার্চুয়াল রিয়েলিটি 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89" y="1538035"/>
            <a:ext cx="4346336" cy="31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-7441"/>
            <a:ext cx="81291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 </a:t>
            </a:r>
            <a:r>
              <a:rPr lang="bn-BD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বাহিনীতে ভার্চুয়াল রিয়েলিটির </a:t>
            </a:r>
            <a:r>
              <a:rPr 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5" y="762000"/>
            <a:ext cx="4598536" cy="2895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35" y="762000"/>
            <a:ext cx="4560865" cy="2854924"/>
          </a:xfrm>
          <a:prstGeom prst="rect">
            <a:avLst/>
          </a:prstGeom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4" y="4038600"/>
            <a:ext cx="4611185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653126" y="6629400"/>
            <a:ext cx="2537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প্যারাসুট প্রশিক্ষণে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05600" y="6553200"/>
            <a:ext cx="2993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বিমান চালনা প্রশিক্ষণে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85424" y="3581400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অস্ত্র চালনা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প্রশিক্ষণে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28896" y="3581400"/>
            <a:ext cx="3300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সামরিক মহড়া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প্রশিক্ষণে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34" y="4038601"/>
            <a:ext cx="456086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49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76200"/>
            <a:ext cx="63225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ড্রাইভিং প্রশিক্ষণে ভার্চুয়াল রিয়েলিটি</a:t>
            </a:r>
            <a:endParaRPr lang="en-US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79046"/>
            <a:ext cx="5257800" cy="47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6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165" y="228600"/>
            <a:ext cx="7855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bn-BD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 যাদুঘরে </a:t>
            </a:r>
            <a:r>
              <a:rPr lang="en-US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তৈরিতে </a:t>
            </a:r>
            <a:r>
              <a:rPr lang="bn-BD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16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9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2195" y="221159"/>
            <a:ext cx="1967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খেলাধুলায়</a:t>
            </a:r>
            <a:r>
              <a:rPr lang="en-US" sz="44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00" dirty="0">
              <a:solidFill>
                <a:srgbClr val="6600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90" y="1371600"/>
            <a:ext cx="713581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0"/>
            <a:ext cx="7056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গেমস তৈরীতে ভার্চুয়াল রিয়েলিটি</a:t>
            </a:r>
            <a:endParaRPr lang="en-US" sz="5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70104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67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76200"/>
            <a:ext cx="6591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সিনেমা তৈরীতে ভার্চুয়াল রিয়েলিটি</a:t>
            </a:r>
            <a:endParaRPr lang="en-US" sz="4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27" y="1539336"/>
            <a:ext cx="5605013" cy="41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514600"/>
            <a:ext cx="942277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রিয়েলিটি</a:t>
            </a:r>
            <a:r>
              <a:rPr 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কী?</a:t>
            </a:r>
            <a:endParaRPr lang="en-US" sz="4000" dirty="0"/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রিয়েলিটি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ডিভাইসমূহের নাম বল। </a:t>
            </a:r>
          </a:p>
          <a:p>
            <a:r>
              <a:rPr 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HMD </a:t>
            </a:r>
            <a:r>
              <a:rPr 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 বল।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185702" y="228600"/>
            <a:ext cx="29770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415" y="587514"/>
            <a:ext cx="781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73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পাশে টিক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 দাও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42988"/>
            <a:ext cx="10896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3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ভার্চুয়াল রিয়েলিটি কি তৈরি করে?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14073"/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ক) বাস্তবভাবে কৃত্রিমজগৎ  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বাস্তবভাবে কাল্পনিক জগৎ</a:t>
            </a:r>
          </a:p>
          <a:p>
            <a:pPr defTabSz="914073"/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গ) কৃত্রিমভাবে বাস্তব জগৎ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ঘ) কাল্পনিকভাবে কৃত্রিম জগৎ</a:t>
            </a:r>
          </a:p>
          <a:p>
            <a:pPr defTabSz="914073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ভার্চুয়াল রিয়েলিটির ব্যবহার লক্ষ্যণীয় কোন ক্ষেত্রে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 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14073"/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ক) দাবা খেলায়        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চলচ্ছিত্রে  </a:t>
            </a:r>
          </a:p>
          <a:p>
            <a:pPr defTabSz="914073"/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গ) অনলাইন ব্যাংকিং-এ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ই-বুকে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14073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কোনটি ব্যবহার করে পৃথিবীতে অবস্থান করে মঙ্গল গ্রহের </a:t>
            </a:r>
          </a:p>
          <a:p>
            <a:pPr defTabSz="914073"/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পরিবেশ অনুভব করা যাবে?</a:t>
            </a:r>
          </a:p>
          <a:p>
            <a:pPr defTabSz="914073"/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ক) ভিডিও            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এক্সপার্ট সিস্টেম   </a:t>
            </a:r>
          </a:p>
          <a:p>
            <a:pPr defTabSz="914073"/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গ) ভার্চুয়াল রিয়েলিটি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ইন্টারনেট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981200"/>
            <a:ext cx="7909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5449" y="3276600"/>
            <a:ext cx="7909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6267271"/>
            <a:ext cx="7909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7064" y="-7441"/>
            <a:ext cx="34467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অভীক্ষা</a:t>
            </a:r>
          </a:p>
        </p:txBody>
      </p:sp>
    </p:spTree>
    <p:extLst>
      <p:ext uri="{BB962C8B-B14F-4D97-AF65-F5344CB8AC3E}">
        <p14:creationId xmlns:p14="http://schemas.microsoft.com/office/powerpoint/2010/main" val="4295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E609768-5A45-4CD2-A2D7-9B03C7B1ACCB}"/>
              </a:ext>
            </a:extLst>
          </p:cNvPr>
          <p:cNvSpPr/>
          <p:nvPr/>
        </p:nvSpPr>
        <p:spPr>
          <a:xfrm>
            <a:off x="0" y="0"/>
            <a:ext cx="11430000" cy="73152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9E3F8-3779-438E-B696-A8D332B42A91}"/>
              </a:ext>
            </a:extLst>
          </p:cNvPr>
          <p:cNvSpPr/>
          <p:nvPr/>
        </p:nvSpPr>
        <p:spPr>
          <a:xfrm>
            <a:off x="762000" y="3352800"/>
            <a:ext cx="5170247" cy="30790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জালালিয়া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১৭২৭ ২৩৭০৬৬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4F2DEB-68F8-4294-B354-5100D5E1834F}"/>
              </a:ext>
            </a:extLst>
          </p:cNvPr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D08E49-DA63-4941-97AA-B8E3C934403B}"/>
              </a:ext>
            </a:extLst>
          </p:cNvPr>
          <p:cNvSpPr/>
          <p:nvPr/>
        </p:nvSpPr>
        <p:spPr>
          <a:xfrm>
            <a:off x="6631515" y="3087095"/>
            <a:ext cx="4646085" cy="38693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প্রবণতা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49D835-1B17-4B83-8E65-D3812EAA6839}"/>
              </a:ext>
            </a:extLst>
          </p:cNvPr>
          <p:cNvSpPr/>
          <p:nvPr/>
        </p:nvSpPr>
        <p:spPr>
          <a:xfrm>
            <a:off x="1257300" y="267209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6818D9-69CA-4C20-9B65-3D696BCB4575}"/>
              </a:ext>
            </a:extLst>
          </p:cNvPr>
          <p:cNvSpPr/>
          <p:nvPr/>
        </p:nvSpPr>
        <p:spPr>
          <a:xfrm>
            <a:off x="6991143" y="1162006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13" name="Picture 2" descr="F:\photo and Another Document\family pic\90583.jpg">
            <a:extLst>
              <a:ext uri="{FF2B5EF4-FFF2-40B4-BE49-F238E27FC236}">
                <a16:creationId xmlns:a16="http://schemas.microsoft.com/office/drawing/2014/main" id="{F291B168-79C0-4CFE-9475-B56C8998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11302"/>
            <a:ext cx="2209800" cy="22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52526B-CE7A-4B32-8A18-7E9B00AD2EA8}"/>
              </a:ext>
            </a:extLst>
          </p:cNvPr>
          <p:cNvSpPr/>
          <p:nvPr/>
        </p:nvSpPr>
        <p:spPr>
          <a:xfrm>
            <a:off x="6221284" y="2232051"/>
            <a:ext cx="136797" cy="472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65725"/>
            <a:ext cx="1143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73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ভার্চুয়াল রিয়েলিটি ব্যবহৃত হয়-</a:t>
            </a:r>
          </a:p>
          <a:p>
            <a:pPr defTabSz="914073"/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বিনোদনের ক্ষেত্রে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ii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কৃত্রিম অনুভূতি সৃষ্টিতে</a:t>
            </a:r>
          </a:p>
          <a:p>
            <a:pPr defTabSz="914073"/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ii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ত্রিমাত্রিক ডিজাইনে</a:t>
            </a:r>
          </a:p>
          <a:p>
            <a:pPr defTabSz="914073"/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নিচের কোনটি সঠিক?</a:t>
            </a:r>
          </a:p>
          <a:p>
            <a:pPr defTabSz="914073"/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গ)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as-IN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7091" y="4895671"/>
            <a:ext cx="7909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6381" y="83403"/>
            <a:ext cx="3748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অভীক্ষা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6407" y="1295400"/>
            <a:ext cx="781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73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পাশে টিক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 দাও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1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43200"/>
            <a:ext cx="1097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defRPr/>
            </a:pPr>
            <a:r>
              <a:rPr lang="bn-BD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ক-দল – চলচ্চিত্রে ভার্চুয়াল রিয়েলিটির প্রয়োগ লিখ। </a:t>
            </a:r>
            <a:endParaRPr lang="en-US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733800"/>
            <a:ext cx="1097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defRPr/>
            </a:pPr>
            <a:r>
              <a:rPr lang="bn-BD" sz="44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খ-দল – কার চালনা প্রশিক্ষণে ভার্চুয়াল রিয়েলিটির প্রয়োগ লিখ। </a:t>
            </a:r>
            <a:endParaRPr lang="en-US" sz="4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1198" y="0"/>
            <a:ext cx="3382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 </a:t>
            </a:r>
            <a:endParaRPr lang="en-US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8533" y="187404"/>
            <a:ext cx="3174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10668000" cy="155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ts val="3700"/>
              </a:lnSpc>
              <a:buAutoNum type="arabicPeriod"/>
            </a:pPr>
            <a:r>
              <a:rPr lang="bn-BD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ভার্চুয়াল রিয়েলিটি প্রয়োগ করে শিক্ষাকে আরো বে</a:t>
            </a:r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প্রাণবন্ত করার বিষয়ে তোমার একটি কর্ম পরিকল্পনা তৈরী কর।</a:t>
            </a:r>
            <a:endParaRPr lang="en-US" sz="4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951" y="3429000"/>
            <a:ext cx="1074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বর্তমানে বিশ্বে কোন কোন ক্ষেত্র সমুহে ভার্চুয়াল রিয়েলিটির  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 পরিলক্ষিত হয়?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3B5811D4-91E2-488D-9714-14D51EFA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52400"/>
            <a:ext cx="11323320" cy="716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C87D22-E8B1-4B01-B47B-C3C6F2BA6E3B}"/>
              </a:ext>
            </a:extLst>
          </p:cNvPr>
          <p:cNvSpPr/>
          <p:nvPr/>
        </p:nvSpPr>
        <p:spPr>
          <a:xfrm>
            <a:off x="1371600" y="4191000"/>
            <a:ext cx="498726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3888938"/>
            <a:ext cx="457200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3298"/>
            <a:ext cx="4572000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8938"/>
            <a:ext cx="457200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47800" y="3355538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ক্ষাক্ষেত্রে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8538"/>
            <a:ext cx="4572000" cy="27432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391400" y="3355538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তৈরিতে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4000" y="6662618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গেইমস তৈরিতে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39000" y="66688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 তৈরিতে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12771" y="688538"/>
            <a:ext cx="1226618" cy="26468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>
                <a:ln w="1143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6600" b="1" dirty="0">
              <a:ln w="11430"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0" y="697740"/>
            <a:ext cx="1226618" cy="26468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>
                <a:ln w="1143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6600" b="1" dirty="0">
              <a:ln w="11430"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97582" y="3220522"/>
            <a:ext cx="1226618" cy="26468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>
                <a:ln w="1143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6600" b="1" dirty="0">
              <a:ln w="11430"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25691" y="3124200"/>
            <a:ext cx="1226618" cy="26468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>
                <a:ln w="1143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6600" b="1" dirty="0">
              <a:ln w="11430"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36965" y="0"/>
            <a:ext cx="56845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বিভিন্ন ক্ষেত্রে ভার্চুয়াল রিয়েলিটি </a:t>
            </a:r>
          </a:p>
        </p:txBody>
      </p:sp>
    </p:spTree>
    <p:extLst>
      <p:ext uri="{BB962C8B-B14F-4D97-AF65-F5344CB8AC3E}">
        <p14:creationId xmlns:p14="http://schemas.microsoft.com/office/powerpoint/2010/main" val="38077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8" grpId="0"/>
      <p:bldP spid="29" grpId="0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-9566"/>
            <a:ext cx="27671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358" y="1905000"/>
            <a:ext cx="10744200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4000"/>
              </a:lnSpc>
            </a:pPr>
            <a:r>
              <a:rPr lang="en-US" sz="4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এ পাঠ শেষে শিক্ষার্থীরা - -</a:t>
            </a:r>
            <a:endParaRPr lang="en-US" sz="4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NikoshBAN" pitchFamily="2" charset="0"/>
              <a:cs typeface="NikoshBAN" pitchFamily="2" charset="0"/>
            </a:endParaRPr>
          </a:p>
          <a:p>
            <a:pPr lvl="1">
              <a:lnSpc>
                <a:spcPts val="4000"/>
              </a:lnSpc>
            </a:pPr>
            <a:r>
              <a:rPr lang="bn-BD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১। ভার্চুয়াল রিয়েলিটি 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তা বলতে পারবে।</a:t>
            </a: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NikoshBAN" pitchFamily="2" charset="0"/>
              <a:cs typeface="NikoshBAN" pitchFamily="2" charset="0"/>
            </a:endParaRPr>
          </a:p>
          <a:p>
            <a:pPr lvl="1">
              <a:lnSpc>
                <a:spcPts val="4000"/>
              </a:lnSpc>
            </a:pP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ভার্চুয়াল রিয়েলিটি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ব্যবহৃত ডিভাইসমূহের নাম বলতে পারবে। </a:t>
            </a:r>
            <a:endParaRPr lang="bn-BD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NikoshBAN" pitchFamily="2" charset="0"/>
              <a:cs typeface="NikoshBAN" pitchFamily="2" charset="0"/>
            </a:endParaRPr>
          </a:p>
          <a:p>
            <a:pPr lvl="1">
              <a:lnSpc>
                <a:spcPts val="4000"/>
              </a:lnSpc>
            </a:pPr>
            <a:r>
              <a:rPr lang="en-US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। বর্তমানে বিশ্বে কোন</a:t>
            </a:r>
            <a:r>
              <a:rPr lang="en-US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্‌</a:t>
            </a:r>
            <a:r>
              <a:rPr lang="bn-BD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কোন</a:t>
            </a:r>
            <a:r>
              <a:rPr lang="en-US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্‌</a:t>
            </a:r>
            <a:r>
              <a:rPr lang="bn-BD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ক্ষে</a:t>
            </a:r>
            <a:r>
              <a:rPr lang="en-US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ভার্চুয়াল রিয়েলিটির ব্যবহার </a:t>
            </a:r>
            <a:r>
              <a:rPr lang="en-US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 </a:t>
            </a:r>
          </a:p>
          <a:p>
            <a:pPr lvl="1">
              <a:lnSpc>
                <a:spcPts val="4000"/>
              </a:lnSpc>
            </a:pPr>
            <a:r>
              <a:rPr lang="en-US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পরিলক্ষিত হয় তা ব্যাখ্যা করতে পারবে।</a:t>
            </a:r>
          </a:p>
          <a:p>
            <a:pPr lvl="1">
              <a:lnSpc>
                <a:spcPts val="4000"/>
              </a:lnSpc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৪</a:t>
            </a:r>
            <a:r>
              <a:rPr lang="bn-BD" sz="40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প্রাত্যহিক জীবনে ভার্চুয়াল রিয়েলিটির প্রভাব মূল্যায়ন করতে </a:t>
            </a:r>
            <a:endParaRPr lang="en-US" sz="4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lvl="1">
              <a:lnSpc>
                <a:spcPts val="4000"/>
              </a:lnSpc>
            </a:pPr>
            <a:r>
              <a:rPr lang="en-US" sz="40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</a:t>
            </a:r>
            <a:r>
              <a:rPr lang="bn-BD" sz="40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পারবে।</a:t>
            </a:r>
            <a:endParaRPr lang="en-US" sz="4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2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6096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1050" dirty="0">
              <a:solidFill>
                <a:srgbClr val="660033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47788"/>
              </p:ext>
            </p:extLst>
          </p:nvPr>
        </p:nvGraphicFramePr>
        <p:xfrm>
          <a:off x="5275263" y="3211513"/>
          <a:ext cx="10318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Packager Shell Object" showAsIcon="1" r:id="rId3" imgW="652680" imgH="488520" progId="Package">
                  <p:embed/>
                </p:oleObj>
              </mc:Choice>
              <mc:Fallback>
                <p:oleObj name="Packager Shell Object" showAsIcon="1" r:id="rId3" imgW="652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5263" y="3211513"/>
                        <a:ext cx="103187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5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1" y="388203"/>
            <a:ext cx="3896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রিয়েলিটি</a:t>
            </a:r>
            <a:r>
              <a:rPr lang="en-US" sz="48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626" y="1600200"/>
            <a:ext cx="2362200" cy="1323439"/>
          </a:xfrm>
          <a:prstGeom prst="rect">
            <a:avLst/>
          </a:prstGeom>
          <a:noFill/>
          <a:ln w="444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হার্ডওয়্যার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45944" y="1600200"/>
            <a:ext cx="3352799" cy="1323439"/>
          </a:xfrm>
          <a:prstGeom prst="rect">
            <a:avLst/>
          </a:prstGeom>
          <a:noFill/>
          <a:ln w="444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en-US" sz="40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সফ্‌ট</a:t>
            </a:r>
            <a:r>
              <a:rPr lang="bn-BD" sz="40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ওয়্যার </a:t>
            </a:r>
            <a:endParaRPr lang="en-US" sz="40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2142" y="1615299"/>
            <a:ext cx="2859657" cy="1323439"/>
          </a:xfrm>
          <a:prstGeom prst="rect">
            <a:avLst/>
          </a:prstGeom>
          <a:noFill/>
          <a:ln w="444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 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626" y="3539706"/>
            <a:ext cx="2362200" cy="1323439"/>
          </a:xfrm>
          <a:prstGeom prst="rect">
            <a:avLst/>
          </a:prstGeom>
          <a:noFill/>
          <a:ln w="444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 বা বিমূর্ত বিষয়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2143" y="3539706"/>
            <a:ext cx="3276600" cy="1323439"/>
          </a:xfrm>
          <a:prstGeom prst="rect">
            <a:avLst/>
          </a:prstGeom>
          <a:noFill/>
          <a:ln w="444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 ইন্দ্রিয়গ্রায্য বাস্তব অভিজ্ঞতা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732143" y="3539706"/>
            <a:ext cx="2859657" cy="1323439"/>
          </a:xfrm>
          <a:prstGeom prst="rect">
            <a:avLst/>
          </a:prstGeom>
          <a:noFill/>
          <a:ln w="444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 </a:t>
            </a:r>
            <a:r>
              <a:rPr lang="en-US" sz="40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 সত্য মনে  হয় </a:t>
            </a:r>
          </a:p>
        </p:txBody>
      </p:sp>
    </p:spTree>
    <p:extLst>
      <p:ext uri="{BB962C8B-B14F-4D97-AF65-F5344CB8AC3E}">
        <p14:creationId xmlns:p14="http://schemas.microsoft.com/office/powerpoint/2010/main" val="14090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C9E022-BADE-487B-BBE6-7DC499F76123}"/>
              </a:ext>
            </a:extLst>
          </p:cNvPr>
          <p:cNvSpPr/>
          <p:nvPr/>
        </p:nvSpPr>
        <p:spPr>
          <a:xfrm>
            <a:off x="3577565" y="436990"/>
            <a:ext cx="4274870" cy="709758"/>
          </a:xfrm>
          <a:prstGeom prst="rect">
            <a:avLst/>
          </a:prstGeom>
        </p:spPr>
        <p:txBody>
          <a:bodyPr wrap="square" lIns="78053" tIns="39027" rIns="78053" bIns="39027">
            <a:spAutoFit/>
          </a:bodyPr>
          <a:lstStyle/>
          <a:p>
            <a:pPr algn="ctr"/>
            <a:r>
              <a:rPr lang="bn-BD" sz="4100" b="1" spc="-12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রিয়েলিটি</a:t>
            </a:r>
            <a:r>
              <a:rPr lang="en-US" sz="4100" b="1" spc="-12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45B52-A28D-4E11-AC8D-B70ACAA27D0D}"/>
              </a:ext>
            </a:extLst>
          </p:cNvPr>
          <p:cNvSpPr/>
          <p:nvPr/>
        </p:nvSpPr>
        <p:spPr>
          <a:xfrm>
            <a:off x="353568" y="1143000"/>
            <a:ext cx="9963912" cy="2541029"/>
          </a:xfrm>
          <a:prstGeom prst="rect">
            <a:avLst/>
          </a:prstGeom>
        </p:spPr>
        <p:txBody>
          <a:bodyPr wrap="square" lIns="78053" tIns="39027" rIns="78053" bIns="39027">
            <a:spAutoFit/>
          </a:bodyPr>
          <a:lstStyle/>
          <a:p>
            <a:pPr algn="just"/>
            <a:r>
              <a:rPr lang="bn-BD" sz="4000" b="1" spc="-12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রিয়েলিটি</a:t>
            </a:r>
            <a:r>
              <a:rPr lang="en-US" sz="4000" b="1" spc="-12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2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 কম্পিউটারের </a:t>
            </a:r>
            <a:r>
              <a:rPr lang="en-US" sz="4000" b="1" spc="-12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সফ্‌ট</a:t>
            </a:r>
            <a:r>
              <a:rPr lang="bn-BD" sz="4000" b="1" spc="-12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ওয়্যার ও হার্ডওয়্যার সিস্টেমের মাধ্যমে কোনো একটি ঘটনা</a:t>
            </a:r>
            <a:r>
              <a:rPr lang="en-US" sz="4000" b="1" spc="-12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b="1" spc="-12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কৃত্রিম পরিবেশ এমনভাবে তৈ</a:t>
            </a:r>
            <a:r>
              <a:rPr lang="en-US" sz="4000" b="1" spc="-12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 </a:t>
            </a:r>
            <a:r>
              <a:rPr lang="bn-BD" sz="4000" b="1" spc="-12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উপস্থাপন করা হয়, যা ব্যবহারকারীর কাছে সত্য ও বাস্তব বলে মনে হয়। </a:t>
            </a:r>
            <a:endParaRPr lang="en-US" sz="3600" b="1" spc="-128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3F306-1F2A-497B-9417-843E8CD6B8C7}"/>
              </a:ext>
            </a:extLst>
          </p:cNvPr>
          <p:cNvSpPr/>
          <p:nvPr/>
        </p:nvSpPr>
        <p:spPr>
          <a:xfrm>
            <a:off x="475488" y="4071938"/>
            <a:ext cx="9963912" cy="1309922"/>
          </a:xfrm>
          <a:prstGeom prst="rect">
            <a:avLst/>
          </a:prstGeom>
        </p:spPr>
        <p:txBody>
          <a:bodyPr wrap="square" lIns="78053" tIns="39027" rIns="78053" bIns="39027">
            <a:spAutoFit/>
          </a:bodyPr>
          <a:lstStyle/>
          <a:p>
            <a:pPr algn="just"/>
            <a:r>
              <a:rPr lang="bn-BD" sz="4000" b="1" spc="-12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রিয়েলিটি</a:t>
            </a:r>
            <a:r>
              <a:rPr lang="en-US" sz="4000" b="1" spc="-12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মাধ্যমে জটিল বা বিমূর্ত বিষয়ের বহুমাত্রিক ইন্দ্রিয়গ্রায্য বাস্তব অভিজ্ঞতা বা ধারণা পাওয়া যায়।</a:t>
            </a:r>
            <a:endParaRPr lang="en-US" sz="3600" b="1" spc="-12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1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73559"/>
            <a:ext cx="6639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 রিয়েলিটি </a:t>
            </a:r>
            <a:r>
              <a:rPr 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ডিভাইসমূহ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773502" y="4876800"/>
            <a:ext cx="2884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Data Glove</a:t>
            </a:r>
            <a:endParaRPr lang="en-US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1102" y="4840069"/>
            <a:ext cx="242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HMD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4854714"/>
            <a:ext cx="242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Body Suit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020019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133600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28330" y="2766155"/>
            <a:ext cx="2328651" cy="20928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 রিয়েলিটি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62300" y="1674127"/>
            <a:ext cx="1611923" cy="14703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ডাক্তারী প্রশিক্ষণ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44988" y="1143000"/>
            <a:ext cx="1529357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ড্রাইভিং নিদের্শনা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04992" y="1522858"/>
            <a:ext cx="1611923" cy="14703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ফ্লাইট সিমুলেশন</a:t>
            </a:r>
          </a:p>
        </p:txBody>
      </p:sp>
      <p:sp>
        <p:nvSpPr>
          <p:cNvPr id="9" name="Oval 8"/>
          <p:cNvSpPr/>
          <p:nvPr/>
        </p:nvSpPr>
        <p:spPr>
          <a:xfrm>
            <a:off x="8001000" y="3521564"/>
            <a:ext cx="1736835" cy="14703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 ও ঐতিহ্য রক্ষা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86738" y="5159081"/>
            <a:ext cx="1571462" cy="14703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গেমস তৈরীতে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81146" y="5462910"/>
            <a:ext cx="1811510" cy="1318890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 পরিকল্পনায়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69223" y="3822911"/>
            <a:ext cx="1611923" cy="14703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মহাশূন্য অভিযানে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499876" y="2458065"/>
            <a:ext cx="24440" cy="324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27685" y="2766156"/>
            <a:ext cx="665842" cy="4385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744987" y="4859009"/>
            <a:ext cx="375412" cy="6476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70888" y="4276167"/>
            <a:ext cx="773427" cy="1803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56982" y="4017902"/>
            <a:ext cx="620218" cy="691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274345" y="2766155"/>
            <a:ext cx="681737" cy="4385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69513" y="4670044"/>
            <a:ext cx="389648" cy="617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78591" y="221159"/>
            <a:ext cx="7627409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4400" b="1" spc="-15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প্রাত্যাহিক জীবনে ভার্চুয়াল রিয়েলিটির </a:t>
            </a:r>
            <a:r>
              <a:rPr lang="en-US" sz="4400" b="1" spc="-15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bn-BD" sz="4400" b="1" spc="-15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29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Custom</PresentationFormat>
  <Paragraphs>104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NikoshLightBAN</vt:lpstr>
      <vt:lpstr>SutonnyMJ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c10-std18</cp:lastModifiedBy>
  <cp:revision>140</cp:revision>
  <dcterms:created xsi:type="dcterms:W3CDTF">2019-04-19T16:13:57Z</dcterms:created>
  <dcterms:modified xsi:type="dcterms:W3CDTF">2020-01-26T08:47:30Z</dcterms:modified>
</cp:coreProperties>
</file>