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0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2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2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6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2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8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0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7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2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8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6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C984B-4208-48D5-8954-D0E2E34942FE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08A5-1840-4911-B96D-82FD14EB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1">
                <a:lumMod val="95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5774" y="0"/>
            <a:ext cx="6503831" cy="991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nut 5"/>
          <p:cNvSpPr/>
          <p:nvPr/>
        </p:nvSpPr>
        <p:spPr>
          <a:xfrm>
            <a:off x="3854548" y="1730327"/>
            <a:ext cx="4768947" cy="4600135"/>
          </a:xfrm>
          <a:prstGeom prst="donut">
            <a:avLst>
              <a:gd name="adj" fmla="val 573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4431323" y="2264898"/>
            <a:ext cx="3671668" cy="3545059"/>
          </a:xfrm>
          <a:prstGeom prst="donut">
            <a:avLst>
              <a:gd name="adj" fmla="val 7892"/>
            </a:avLst>
          </a:prstGeom>
          <a:gradFill>
            <a:gsLst>
              <a:gs pos="60000">
                <a:schemeClr val="tx2"/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5549704" y="3397348"/>
            <a:ext cx="1378634" cy="1266092"/>
          </a:xfrm>
          <a:prstGeom prst="flowChartConnec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89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762500" y="3541643"/>
            <a:ext cx="6463748" cy="3163957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  <a:endParaRPr lang="en-US" sz="13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26" y="268091"/>
            <a:ext cx="5105399" cy="344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3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tx2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165"/>
            <a:ext cx="43499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ইব্রাহীম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হাওলাদার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বেরকাঠি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সঃপ্রাঃবিঃ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ঝালকাঠি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ঝালকাঠি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7492400" y="302339"/>
            <a:ext cx="4506685" cy="3161212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বিষয়ঃ প্রাথমিক গণিত</a:t>
            </a:r>
          </a:p>
          <a:p>
            <a:pPr algn="ctr"/>
            <a:r>
              <a:rPr lang="bn-BD" sz="3600" dirty="0" smtClean="0"/>
              <a:t>শ্রেণিঃ৫ম</a:t>
            </a:r>
          </a:p>
          <a:p>
            <a:pPr algn="ctr"/>
            <a:r>
              <a:rPr lang="bn-BD" sz="3600" dirty="0" smtClean="0"/>
              <a:t>অধ্যায় ১০; জ্যামিতি</a:t>
            </a:r>
          </a:p>
          <a:p>
            <a:pPr algn="ctr"/>
            <a:r>
              <a:rPr lang="bn-BD" sz="3600" dirty="0" smtClean="0"/>
              <a:t>শিরোনামঃ বৃত্ত 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6" y="2544417"/>
            <a:ext cx="3453809" cy="413467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0725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15" y="791308"/>
            <a:ext cx="11816862" cy="3305907"/>
          </a:xfrm>
          <a:prstGeom prst="rect">
            <a:avLst/>
          </a:prstGeom>
          <a:gradFill>
            <a:gsLst>
              <a:gs pos="60000">
                <a:schemeClr val="accent3">
                  <a:lumMod val="0"/>
                  <a:lumOff val="100000"/>
                  <a:alpha val="9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শিখন ফল</a:t>
            </a:r>
          </a:p>
          <a:p>
            <a:r>
              <a:rPr lang="bn-BD" sz="4400" dirty="0" smtClean="0"/>
              <a:t>২৯.৪.১ </a:t>
            </a:r>
            <a:r>
              <a:rPr lang="en-US" sz="4400" dirty="0" err="1" smtClean="0"/>
              <a:t>বৃত্ত</a:t>
            </a:r>
            <a:r>
              <a:rPr lang="en-US" sz="4400" dirty="0" smtClean="0"/>
              <a:t> </a:t>
            </a:r>
            <a:r>
              <a:rPr lang="en-US" sz="4400" dirty="0" err="1" smtClean="0"/>
              <a:t>আকঁতে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endParaRPr lang="en-US" sz="4400" dirty="0" smtClean="0"/>
          </a:p>
          <a:p>
            <a:r>
              <a:rPr lang="en-US" sz="4400" dirty="0" smtClean="0"/>
              <a:t>  </a:t>
            </a:r>
            <a:r>
              <a:rPr lang="bn-BD" sz="4400" dirty="0" smtClean="0"/>
              <a:t>২৯.৫.১</a:t>
            </a:r>
            <a:r>
              <a:rPr lang="en-US" sz="4400" dirty="0" err="1" smtClean="0"/>
              <a:t>বৃত্তের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চাপ,জ্যা</a:t>
            </a:r>
            <a:r>
              <a:rPr lang="en-US" sz="4400" dirty="0" smtClean="0"/>
              <a:t> ও </a:t>
            </a:r>
            <a:r>
              <a:rPr lang="en-US" sz="4400" dirty="0" err="1" smtClean="0"/>
              <a:t>ব্যাসার্ধ</a:t>
            </a:r>
            <a:r>
              <a:rPr lang="en-US" sz="4400" dirty="0" smtClean="0"/>
              <a:t> </a:t>
            </a:r>
            <a:r>
              <a:rPr lang="en-US" sz="4400" dirty="0" err="1" smtClean="0"/>
              <a:t>জানবে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এবং</a:t>
            </a:r>
            <a:r>
              <a:rPr lang="en-US" sz="4400" dirty="0" smtClean="0"/>
              <a:t> </a:t>
            </a:r>
            <a:r>
              <a:rPr lang="en-US" sz="4400" dirty="0" err="1" smtClean="0"/>
              <a:t>এদের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চিহ্নিত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97343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accent3">
                <a:lumMod val="0"/>
                <a:lumOff val="100000"/>
                <a:alpha val="9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2577" y="123092"/>
            <a:ext cx="7458888" cy="19083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আমা</a:t>
            </a:r>
            <a:r>
              <a:rPr lang="bn-BD" sz="4000" dirty="0" smtClean="0">
                <a:solidFill>
                  <a:srgbClr val="FF0000"/>
                </a:solidFill>
              </a:rPr>
              <a:t>রা জানবো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3956816" y="2809461"/>
            <a:ext cx="3623428" cy="3564835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err="1" smtClean="0"/>
              <a:t>বৃত্ত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0337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2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nut 2"/>
          <p:cNvSpPr/>
          <p:nvPr/>
        </p:nvSpPr>
        <p:spPr>
          <a:xfrm>
            <a:off x="2086377" y="2356834"/>
            <a:ext cx="4172755" cy="4069724"/>
          </a:xfrm>
          <a:prstGeom prst="donut">
            <a:avLst>
              <a:gd name="adj" fmla="val 4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134118" y="4404575"/>
            <a:ext cx="77273" cy="772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2305318" y="4443212"/>
            <a:ext cx="1828800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730321" y="244699"/>
            <a:ext cx="2627290" cy="522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 অংকন 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58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rgbClr val="FFC000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354" y="369277"/>
            <a:ext cx="5627077" cy="539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0000">
              <a:srgbClr val="FFC000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87817" y="130629"/>
            <a:ext cx="2992411" cy="2780134"/>
          </a:xfrm>
          <a:prstGeom prst="flowChartConnector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বৃত্ত কি?</a:t>
            </a:r>
            <a:endParaRPr lang="en-US" sz="4000" dirty="0"/>
          </a:p>
        </p:txBody>
      </p:sp>
      <p:sp>
        <p:nvSpPr>
          <p:cNvPr id="4" name="Right Arrow 3"/>
          <p:cNvSpPr/>
          <p:nvPr/>
        </p:nvSpPr>
        <p:spPr>
          <a:xfrm>
            <a:off x="3347217" y="1345081"/>
            <a:ext cx="1275583" cy="522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76900" y="606527"/>
            <a:ext cx="6515100" cy="14771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বৃত্ত হল </a:t>
            </a:r>
            <a:r>
              <a:rPr lang="bn-BD" sz="2800" dirty="0" smtClean="0"/>
              <a:t>এক</a:t>
            </a:r>
            <a:r>
              <a:rPr lang="en-US" sz="2800" dirty="0" err="1" smtClean="0"/>
              <a:t>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আবদ্ধ</a:t>
            </a:r>
            <a:r>
              <a:rPr lang="en-US" sz="2800" smtClean="0"/>
              <a:t> ব</a:t>
            </a:r>
            <a:r>
              <a:rPr lang="bn-BD" sz="2800" smtClean="0"/>
              <a:t>ক্ররেখা </a:t>
            </a:r>
            <a:r>
              <a:rPr lang="bn-BD" sz="2800" dirty="0" smtClean="0"/>
              <a:t>যার প্রতেক বিন্দু ভিতরের একটি বিন্দু থেকে সমান দূরে</a:t>
            </a:r>
            <a:endParaRPr lang="en-US" sz="2800" dirty="0"/>
          </a:p>
        </p:txBody>
      </p:sp>
      <p:sp>
        <p:nvSpPr>
          <p:cNvPr id="6" name="Flowchart: Connector 5"/>
          <p:cNvSpPr/>
          <p:nvPr/>
        </p:nvSpPr>
        <p:spPr>
          <a:xfrm>
            <a:off x="287817" y="3756074"/>
            <a:ext cx="3292951" cy="3101925"/>
          </a:xfrm>
          <a:prstGeom prst="flowChartConnector">
            <a:avLst/>
          </a:prstGeom>
          <a:ln w="66675">
            <a:solidFill>
              <a:schemeClr val="tx1">
                <a:lumMod val="95000"/>
                <a:lumOff val="5000"/>
                <a:alpha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         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9386" y="5173967"/>
            <a:ext cx="1426617" cy="3230"/>
          </a:xfrm>
          <a:prstGeom prst="line">
            <a:avLst/>
          </a:prstGeom>
          <a:ln w="73025">
            <a:solidFill>
              <a:srgbClr val="FF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5929" y="4649738"/>
            <a:ext cx="142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ব্যাসার্ধ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6653946" y="5433221"/>
            <a:ext cx="4376004" cy="11882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ব্যাসার্ধ হলো কেন্দ্র থেকে পরিধির দূরত্ত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1666003" y="5065704"/>
            <a:ext cx="45719" cy="12895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074776" y="3906624"/>
            <a:ext cx="1424492" cy="190203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3054676">
            <a:off x="2508586" y="4316159"/>
            <a:ext cx="70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চাপ</a:t>
            </a:r>
            <a:endParaRPr lang="en-US" sz="2400" dirty="0"/>
          </a:p>
        </p:txBody>
      </p:sp>
      <p:sp>
        <p:nvSpPr>
          <p:cNvPr id="25" name="Freeform 24"/>
          <p:cNvSpPr/>
          <p:nvPr/>
        </p:nvSpPr>
        <p:spPr>
          <a:xfrm>
            <a:off x="2053190" y="3756074"/>
            <a:ext cx="1523240" cy="1897326"/>
          </a:xfrm>
          <a:custGeom>
            <a:avLst/>
            <a:gdLst>
              <a:gd name="connsiteX0" fmla="*/ 0 w 1195754"/>
              <a:gd name="connsiteY0" fmla="*/ 0 h 1786597"/>
              <a:gd name="connsiteX1" fmla="*/ 0 w 1195754"/>
              <a:gd name="connsiteY1" fmla="*/ 0 h 1786597"/>
              <a:gd name="connsiteX2" fmla="*/ 126609 w 1195754"/>
              <a:gd name="connsiteY2" fmla="*/ 28135 h 1786597"/>
              <a:gd name="connsiteX3" fmla="*/ 211015 w 1195754"/>
              <a:gd name="connsiteY3" fmla="*/ 56271 h 1786597"/>
              <a:gd name="connsiteX4" fmla="*/ 281354 w 1195754"/>
              <a:gd name="connsiteY4" fmla="*/ 70338 h 1786597"/>
              <a:gd name="connsiteX5" fmla="*/ 365760 w 1195754"/>
              <a:gd name="connsiteY5" fmla="*/ 98474 h 1786597"/>
              <a:gd name="connsiteX6" fmla="*/ 407963 w 1195754"/>
              <a:gd name="connsiteY6" fmla="*/ 112541 h 1786597"/>
              <a:gd name="connsiteX7" fmla="*/ 450166 w 1195754"/>
              <a:gd name="connsiteY7" fmla="*/ 126609 h 1786597"/>
              <a:gd name="connsiteX8" fmla="*/ 548640 w 1195754"/>
              <a:gd name="connsiteY8" fmla="*/ 196948 h 1786597"/>
              <a:gd name="connsiteX9" fmla="*/ 647114 w 1195754"/>
              <a:gd name="connsiteY9" fmla="*/ 253218 h 1786597"/>
              <a:gd name="connsiteX10" fmla="*/ 703385 w 1195754"/>
              <a:gd name="connsiteY10" fmla="*/ 309489 h 1786597"/>
              <a:gd name="connsiteX11" fmla="*/ 745588 w 1195754"/>
              <a:gd name="connsiteY11" fmla="*/ 337624 h 1786597"/>
              <a:gd name="connsiteX12" fmla="*/ 773723 w 1195754"/>
              <a:gd name="connsiteY12" fmla="*/ 365760 h 1786597"/>
              <a:gd name="connsiteX13" fmla="*/ 815926 w 1195754"/>
              <a:gd name="connsiteY13" fmla="*/ 379828 h 1786597"/>
              <a:gd name="connsiteX14" fmla="*/ 858129 w 1195754"/>
              <a:gd name="connsiteY14" fmla="*/ 407963 h 1786597"/>
              <a:gd name="connsiteX15" fmla="*/ 914400 w 1195754"/>
              <a:gd name="connsiteY15" fmla="*/ 492369 h 1786597"/>
              <a:gd name="connsiteX16" fmla="*/ 956603 w 1195754"/>
              <a:gd name="connsiteY16" fmla="*/ 590843 h 1786597"/>
              <a:gd name="connsiteX17" fmla="*/ 1012874 w 1195754"/>
              <a:gd name="connsiteY17" fmla="*/ 647114 h 1786597"/>
              <a:gd name="connsiteX18" fmla="*/ 1026942 w 1195754"/>
              <a:gd name="connsiteY18" fmla="*/ 689317 h 1786597"/>
              <a:gd name="connsiteX19" fmla="*/ 1069145 w 1195754"/>
              <a:gd name="connsiteY19" fmla="*/ 773723 h 1786597"/>
              <a:gd name="connsiteX20" fmla="*/ 1083212 w 1195754"/>
              <a:gd name="connsiteY20" fmla="*/ 900332 h 1786597"/>
              <a:gd name="connsiteX21" fmla="*/ 1111348 w 1195754"/>
              <a:gd name="connsiteY21" fmla="*/ 928468 h 1786597"/>
              <a:gd name="connsiteX22" fmla="*/ 1125415 w 1195754"/>
              <a:gd name="connsiteY22" fmla="*/ 970671 h 1786597"/>
              <a:gd name="connsiteX23" fmla="*/ 1139483 w 1195754"/>
              <a:gd name="connsiteY23" fmla="*/ 1041009 h 1786597"/>
              <a:gd name="connsiteX24" fmla="*/ 1153551 w 1195754"/>
              <a:gd name="connsiteY24" fmla="*/ 1097280 h 1786597"/>
              <a:gd name="connsiteX25" fmla="*/ 1167619 w 1195754"/>
              <a:gd name="connsiteY25" fmla="*/ 1209821 h 1786597"/>
              <a:gd name="connsiteX26" fmla="*/ 1195754 w 1195754"/>
              <a:gd name="connsiteY26" fmla="*/ 1294228 h 1786597"/>
              <a:gd name="connsiteX27" fmla="*/ 1195754 w 1195754"/>
              <a:gd name="connsiteY27" fmla="*/ 1786597 h 178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95754" h="1786597">
                <a:moveTo>
                  <a:pt x="0" y="0"/>
                </a:moveTo>
                <a:lnTo>
                  <a:pt x="0" y="0"/>
                </a:lnTo>
                <a:cubicBezTo>
                  <a:pt x="42203" y="9378"/>
                  <a:pt x="84836" y="16996"/>
                  <a:pt x="126609" y="28135"/>
                </a:cubicBezTo>
                <a:cubicBezTo>
                  <a:pt x="155265" y="35777"/>
                  <a:pt x="181934" y="50455"/>
                  <a:pt x="211015" y="56271"/>
                </a:cubicBezTo>
                <a:cubicBezTo>
                  <a:pt x="234461" y="60960"/>
                  <a:pt x="258286" y="64047"/>
                  <a:pt x="281354" y="70338"/>
                </a:cubicBezTo>
                <a:cubicBezTo>
                  <a:pt x="309966" y="78141"/>
                  <a:pt x="337625" y="89096"/>
                  <a:pt x="365760" y="98474"/>
                </a:cubicBezTo>
                <a:lnTo>
                  <a:pt x="407963" y="112541"/>
                </a:lnTo>
                <a:lnTo>
                  <a:pt x="450166" y="126609"/>
                </a:lnTo>
                <a:cubicBezTo>
                  <a:pt x="516922" y="193365"/>
                  <a:pt x="481272" y="174491"/>
                  <a:pt x="548640" y="196948"/>
                </a:cubicBezTo>
                <a:cubicBezTo>
                  <a:pt x="578593" y="286805"/>
                  <a:pt x="534876" y="197099"/>
                  <a:pt x="647114" y="253218"/>
                </a:cubicBezTo>
                <a:cubicBezTo>
                  <a:pt x="670840" y="265081"/>
                  <a:pt x="681314" y="294775"/>
                  <a:pt x="703385" y="309489"/>
                </a:cubicBezTo>
                <a:cubicBezTo>
                  <a:pt x="717453" y="318867"/>
                  <a:pt x="732386" y="327062"/>
                  <a:pt x="745588" y="337624"/>
                </a:cubicBezTo>
                <a:cubicBezTo>
                  <a:pt x="755945" y="345910"/>
                  <a:pt x="762350" y="358936"/>
                  <a:pt x="773723" y="365760"/>
                </a:cubicBezTo>
                <a:cubicBezTo>
                  <a:pt x="786438" y="373389"/>
                  <a:pt x="802663" y="373196"/>
                  <a:pt x="815926" y="379828"/>
                </a:cubicBezTo>
                <a:cubicBezTo>
                  <a:pt x="831048" y="387389"/>
                  <a:pt x="844061" y="398585"/>
                  <a:pt x="858129" y="407963"/>
                </a:cubicBezTo>
                <a:cubicBezTo>
                  <a:pt x="898518" y="569514"/>
                  <a:pt x="836679" y="375789"/>
                  <a:pt x="914400" y="492369"/>
                </a:cubicBezTo>
                <a:cubicBezTo>
                  <a:pt x="1024394" y="657359"/>
                  <a:pt x="837446" y="451825"/>
                  <a:pt x="956603" y="590843"/>
                </a:cubicBezTo>
                <a:cubicBezTo>
                  <a:pt x="973866" y="610983"/>
                  <a:pt x="1012874" y="647114"/>
                  <a:pt x="1012874" y="647114"/>
                </a:cubicBezTo>
                <a:cubicBezTo>
                  <a:pt x="1017563" y="661182"/>
                  <a:pt x="1020310" y="676054"/>
                  <a:pt x="1026942" y="689317"/>
                </a:cubicBezTo>
                <a:cubicBezTo>
                  <a:pt x="1081483" y="798399"/>
                  <a:pt x="1033785" y="667644"/>
                  <a:pt x="1069145" y="773723"/>
                </a:cubicBezTo>
                <a:cubicBezTo>
                  <a:pt x="1073834" y="815926"/>
                  <a:pt x="1072039" y="859366"/>
                  <a:pt x="1083212" y="900332"/>
                </a:cubicBezTo>
                <a:cubicBezTo>
                  <a:pt x="1086702" y="913128"/>
                  <a:pt x="1104524" y="917095"/>
                  <a:pt x="1111348" y="928468"/>
                </a:cubicBezTo>
                <a:cubicBezTo>
                  <a:pt x="1118977" y="941183"/>
                  <a:pt x="1121819" y="956285"/>
                  <a:pt x="1125415" y="970671"/>
                </a:cubicBezTo>
                <a:cubicBezTo>
                  <a:pt x="1131214" y="993867"/>
                  <a:pt x="1134296" y="1017668"/>
                  <a:pt x="1139483" y="1041009"/>
                </a:cubicBezTo>
                <a:cubicBezTo>
                  <a:pt x="1143677" y="1059883"/>
                  <a:pt x="1150372" y="1078209"/>
                  <a:pt x="1153551" y="1097280"/>
                </a:cubicBezTo>
                <a:cubicBezTo>
                  <a:pt x="1159766" y="1134571"/>
                  <a:pt x="1159698" y="1172855"/>
                  <a:pt x="1167619" y="1209821"/>
                </a:cubicBezTo>
                <a:cubicBezTo>
                  <a:pt x="1173833" y="1238820"/>
                  <a:pt x="1195754" y="1264570"/>
                  <a:pt x="1195754" y="1294228"/>
                </a:cubicBezTo>
                <a:lnTo>
                  <a:pt x="1195754" y="1786597"/>
                </a:lnTo>
              </a:path>
            </a:pathLst>
          </a:cu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923061" y="4374510"/>
            <a:ext cx="20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332238" y="3236248"/>
            <a:ext cx="4545312" cy="736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বৃত্তের চাপ হল বৃত্তের পরিধির একটা অংশ</a:t>
            </a:r>
            <a:endParaRPr lang="en-US" sz="2800" dirty="0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3094892" y="4079575"/>
            <a:ext cx="3477554" cy="5701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66003" y="4999910"/>
            <a:ext cx="5261390" cy="3941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92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1" grpId="0"/>
      <p:bldP spid="13" grpId="0" animBg="1"/>
      <p:bldP spid="9" grpId="0" animBg="1"/>
      <p:bldP spid="21" grpId="0"/>
      <p:bldP spid="25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rgbClr val="7030A0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903279" y="1610751"/>
            <a:ext cx="3292951" cy="3101925"/>
          </a:xfrm>
          <a:prstGeom prst="flowChartConnector">
            <a:avLst/>
          </a:prstGeom>
          <a:ln w="66675">
            <a:solidFill>
              <a:schemeClr val="tx1">
                <a:lumMod val="95000"/>
                <a:lumOff val="5000"/>
                <a:alpha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         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8829" y="1827625"/>
            <a:ext cx="944371" cy="288505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167489" y="2190750"/>
            <a:ext cx="5024511" cy="1011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ব্যাস হল বৃত্তের কেন্দ্রগামী জ্যা</a:t>
            </a:r>
            <a:endParaRPr lang="en-US" sz="4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65246" y="2931725"/>
            <a:ext cx="4485280" cy="36792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ck Arc 9"/>
          <p:cNvSpPr/>
          <p:nvPr/>
        </p:nvSpPr>
        <p:spPr>
          <a:xfrm rot="4356667">
            <a:off x="782283" y="3104192"/>
            <a:ext cx="3148951" cy="416387"/>
          </a:xfrm>
          <a:prstGeom prst="blockArc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5551" y="3897895"/>
            <a:ext cx="5581650" cy="9792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জ্যা হল একটি বৃত্তের শেষ প্রান্ত বিন্দু দুইটির সংযোজক রেখাংশ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743200" y="4210079"/>
            <a:ext cx="3680685" cy="381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89022" y="3897896"/>
            <a:ext cx="392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জ্যা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85850" y="2686050"/>
            <a:ext cx="71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ব্যাস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970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2137" y="228600"/>
            <a:ext cx="7051431" cy="3604846"/>
          </a:xfrm>
          <a:prstGeom prst="ellipse">
            <a:avLst/>
          </a:prstGeom>
          <a:gradFill>
            <a:gsLst>
              <a:gs pos="60000">
                <a:schemeClr val="accent3">
                  <a:lumMod val="0"/>
                  <a:lumOff val="100000"/>
                  <a:alpha val="9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বাড়ির কাজ</a:t>
            </a:r>
            <a:endParaRPr lang="en-US" sz="6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2813538" y="5029200"/>
            <a:ext cx="8001000" cy="1512277"/>
          </a:xfrm>
          <a:prstGeom prst="round2SameRect">
            <a:avLst/>
          </a:prstGeom>
          <a:gradFill>
            <a:gsLst>
              <a:gs pos="60000">
                <a:srgbClr val="0070C0"/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7030A0"/>
                </a:solidFill>
              </a:rPr>
              <a:t>বৃত্ত অংকন করে এর ব্যাসার্ধ,জ্যা,ব্যাস,ও চাপ চিহ্নিত কর?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16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114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Nasrin Bina</dc:creator>
  <cp:lastModifiedBy>Nasrin Bina</cp:lastModifiedBy>
  <cp:revision>44</cp:revision>
  <dcterms:created xsi:type="dcterms:W3CDTF">2019-07-25T04:11:00Z</dcterms:created>
  <dcterms:modified xsi:type="dcterms:W3CDTF">2019-08-20T07:11:22Z</dcterms:modified>
</cp:coreProperties>
</file>