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80" r:id="rId4"/>
    <p:sldId id="263" r:id="rId5"/>
    <p:sldId id="264" r:id="rId6"/>
    <p:sldId id="269" r:id="rId7"/>
    <p:sldId id="270" r:id="rId8"/>
    <p:sldId id="266" r:id="rId9"/>
    <p:sldId id="265" r:id="rId10"/>
    <p:sldId id="267" r:id="rId11"/>
    <p:sldId id="268" r:id="rId12"/>
    <p:sldId id="271" r:id="rId13"/>
    <p:sldId id="272" r:id="rId14"/>
    <p:sldId id="273" r:id="rId15"/>
    <p:sldId id="274" r:id="rId16"/>
    <p:sldId id="275" r:id="rId17"/>
    <p:sldId id="278" r:id="rId18"/>
    <p:sldId id="260" r:id="rId19"/>
    <p:sldId id="279" r:id="rId20"/>
    <p:sldId id="261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B9B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17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076A82-D5B6-4F90-A306-9278211CC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4686DB2-E413-41C3-90FB-CEBB00866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15AA3A-D380-432B-B676-527B749E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7E4059-2E3C-4B28-BB4C-77BA10754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5D8F36-B203-4B92-B46D-A9193CFB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155440-7B14-48EB-833F-C4BCB8B4A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CFDC185-D1F2-4EDC-AA92-FE551452F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EAC732-FB53-4E93-AD0C-3A23D9790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64AB12-45E0-4A17-9A6D-A9A61A65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23810F-27A8-4D10-9C82-63EC33BEE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4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E770395-ED55-4854-844C-816CE7DD1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847DC2E-7053-41D5-8D4F-9AF6E9C56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9115E1-701E-403B-AE89-AA8B50B7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41DCDD-76D7-4202-B5AF-F69501BC0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F5D900-A336-437A-ABDC-59FF9CD77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3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630C44-9843-47D6-BE30-18506AC30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FB9FF4-200C-43EA-8159-05E5CFAE1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DC9211-E814-4628-8491-DA8441371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5B114B-3483-4026-928C-53FFEF70F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AF4FC9-0145-4069-8B96-B5713217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9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5C9CCC-C28D-4C40-9BC3-A08042D6F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46F00D9-CE3D-496D-9310-1BE97ED04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3F9867-BAEB-4E7D-961F-068A7D3D7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D6FE56-EC6C-4793-B315-659979667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09B551-7F8B-4A94-9AEA-3755D69A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D15EBA-D3DF-47B1-8A03-8DF242A4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0A0173-83C5-4400-A1E9-2A391B3E52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3EDCC09-784B-4F1B-810B-5D0CE83C2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3FE0429-2017-43C6-B220-4ACF90540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351D25C-ED91-4AE2-8D44-A3CA0AE7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9C352D-3C3F-4873-BC7B-3BAB04A2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D94E67-5A39-4379-B8CC-FFE8CAA4E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9957026-4F8E-4AA8-B2A1-F218014E7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9DC0349-B205-46CD-84DE-73F642D86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384603E-914D-4BD1-8CB9-34DD90B3D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FE76A85-2AB9-4669-A0CB-C78335E1D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ED5A267-F4E9-4212-B950-BFF3230B3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E5239C7-8FD5-490C-9328-98137EA4B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CD20CC7-3051-41E3-8E9F-B8E352006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21238B-357A-4999-BF71-4B191230B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02C5ABE-98DE-430F-9472-3BA097167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D93BBFB-FBBC-4695-A468-682CD6F7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4B4F0C2-7066-4D7C-ABD9-799B74BF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9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9278D74-F8CF-490C-952A-8F01B6896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D83DB73-9014-46F2-877C-2A3B25CC6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9F929B3-E8B7-4376-A74C-5B5C91ADA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4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719B88-4A74-4B85-9623-659390842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E86D93-8F89-4141-864F-6A59BCD2E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5B4EC0A-DEA3-4CF3-8B0B-722B90BD5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AAEDB02-AB99-4A10-A7E7-7DEAB3C8C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52797E7-93E6-4D1C-84FD-B5209A61B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24DBEB8-F9B2-4A15-B5E9-25396640B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6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63379C-C366-4C76-8E92-7F0F508ED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4CA627F-799A-4F14-981B-BFB4EFA4F5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922E475-73E0-4C8A-B972-6901F11CC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B62E923-D885-4075-AEFB-428BFE308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2020569-4FD6-4D32-94F8-A139A448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1C4895D-4063-4DC7-AF6F-E5C169CD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0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4778F06-D1BA-49FF-90F8-AB6FCFA2B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A46E53B-709B-4CBD-88D5-D1512C88D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043F33-E4F2-419E-91DA-BF62AB7930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47701-B3B1-4529-B035-151D3FF455A6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E6E164-726C-47AE-9C37-166380CD8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380F0D-5646-47C8-B522-4F7633A58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8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12.jpeg"/><Relationship Id="rId4" Type="http://schemas.openxmlformats.org/officeDocument/2006/relationships/image" Target="../media/image40.jpe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jahangiratict@gmail.com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jpg"/><Relationship Id="rId4" Type="http://schemas.openxmlformats.org/officeDocument/2006/relationships/hyperlink" Target="http://a2i.pmo.gov.bd/" TargetMode="External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2i.pmo.gov.bd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15.jpeg"/><Relationship Id="rId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11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D1F86D-669A-43B7-A19F-5D93EC99CE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"/>
          <a:stretch/>
        </p:blipFill>
        <p:spPr>
          <a:xfrm>
            <a:off x="1645919" y="942534"/>
            <a:ext cx="4967824" cy="555847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13C6504-6933-48DB-9BD0-307963553C58}"/>
              </a:ext>
            </a:extLst>
          </p:cNvPr>
          <p:cNvSpPr txBox="1"/>
          <p:nvPr/>
        </p:nvSpPr>
        <p:spPr>
          <a:xfrm>
            <a:off x="42203" y="42515"/>
            <a:ext cx="7863841" cy="10156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6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  </a:t>
            </a:r>
            <a:endParaRPr lang="ar-SA" sz="6000" b="1" dirty="0">
              <a:ln/>
              <a:solidFill>
                <a:srgbClr val="C00000"/>
              </a:solidFill>
              <a:latin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E498716-1E46-42B1-AE4E-77A50B9959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28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EACA19D-9386-48D7-BB45-15777E301513}"/>
              </a:ext>
            </a:extLst>
          </p:cNvPr>
          <p:cNvSpPr txBox="1"/>
          <p:nvPr/>
        </p:nvSpPr>
        <p:spPr>
          <a:xfrm>
            <a:off x="70341" y="5093969"/>
            <a:ext cx="8856093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তাঁর শিক্ষা জীবন শুরু হয় ৭বছর বয়সে </a:t>
            </a:r>
            <a:r>
              <a:rPr lang="bn-IN" sz="3600" b="1" spc="-15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গিমাডাঙ্গা </a:t>
            </a:r>
            <a:r>
              <a:rPr lang="en-US" sz="3600" b="1" spc="-15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spc="-15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spc="-15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spc="-15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spc="-15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</a:t>
            </a:r>
            <a:r>
              <a:rPr lang="en-US" sz="3600" b="1" spc="-15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600" b="1" spc="-15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FCAE735-AD24-48D1-B6E4-174849551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630" y="899803"/>
            <a:ext cx="5568659" cy="3977614"/>
          </a:xfrm>
          <a:prstGeom prst="rect">
            <a:avLst/>
          </a:prstGeom>
          <a:ln w="762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50ABBDD-0EB2-42F5-94DA-FC518D320B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1" y="899803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3AC9575-35AC-4B0A-B08C-BEED141264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846" y="87356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6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0979185-74DD-47A9-84A1-EFF78359C7EF}"/>
              </a:ext>
            </a:extLst>
          </p:cNvPr>
          <p:cNvSpPr txBox="1"/>
          <p:nvPr/>
        </p:nvSpPr>
        <p:spPr>
          <a:xfrm>
            <a:off x="323557" y="4577410"/>
            <a:ext cx="8510954" cy="212365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 ইসলামিয়া কলেজ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আইএ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পাশ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।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 বিশ্ববিদ্যালয়ে আইন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বিভাগে ভর্তি হন।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77DA5B1-F9C2-4BCF-BF8F-DC85FCFB36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5" y="1589649"/>
            <a:ext cx="4137641" cy="2616591"/>
          </a:xfrm>
          <a:prstGeom prst="rect">
            <a:avLst/>
          </a:prstGeom>
          <a:ln w="762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43EC320-B118-4A4B-86D7-CC76FB96A00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130" y="1589649"/>
            <a:ext cx="4142232" cy="2588454"/>
          </a:xfrm>
          <a:prstGeom prst="rect">
            <a:avLst/>
          </a:prstGeom>
          <a:ln w="762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1F4E1F2-0BF3-4620-9EC8-DD8DF42CA5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938110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88581B2-632C-4A46-BFA1-163D41AE40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0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2E253C4-81D6-4A48-ADC0-A3ACF6909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F87341-F1F5-49B7-9B0D-11F523DC398B}"/>
              </a:ext>
            </a:extLst>
          </p:cNvPr>
          <p:cNvSpPr txBox="1"/>
          <p:nvPr/>
        </p:nvSpPr>
        <p:spPr>
          <a:xfrm>
            <a:off x="612807" y="2397006"/>
            <a:ext cx="5838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জাতির পিতার নাম কী?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B765ED3-1549-4C28-AD29-A95D33F0D7C2}"/>
              </a:ext>
            </a:extLst>
          </p:cNvPr>
          <p:cNvSpPr txBox="1"/>
          <p:nvPr/>
        </p:nvSpPr>
        <p:spPr>
          <a:xfrm>
            <a:off x="548640" y="3022205"/>
            <a:ext cx="7807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কত তারিখে ও কত সালে জন্ম গ্রহণ করেন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0CEAA59-3417-4B8F-8047-B216F05CC7FF}"/>
              </a:ext>
            </a:extLst>
          </p:cNvPr>
          <p:cNvSpPr txBox="1"/>
          <p:nvPr/>
        </p:nvSpPr>
        <p:spPr>
          <a:xfrm>
            <a:off x="574429" y="3596637"/>
            <a:ext cx="434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36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গ্রামের নাম কী?</a:t>
            </a:r>
            <a:endParaRPr lang="en-US" sz="36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9154DA5-3202-4DD6-A19F-10BE91AEA370}"/>
              </a:ext>
            </a:extLst>
          </p:cNvPr>
          <p:cNvSpPr txBox="1"/>
          <p:nvPr/>
        </p:nvSpPr>
        <p:spPr>
          <a:xfrm>
            <a:off x="600218" y="4171069"/>
            <a:ext cx="5223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বাবা-মায়ের নাম কী?</a:t>
            </a:r>
            <a:endParaRPr lang="en-US" sz="3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804D38C-FF43-43CC-9A95-FD21AF96085A}"/>
              </a:ext>
            </a:extLst>
          </p:cNvPr>
          <p:cNvSpPr txBox="1"/>
          <p:nvPr/>
        </p:nvSpPr>
        <p:spPr>
          <a:xfrm>
            <a:off x="583802" y="4717368"/>
            <a:ext cx="7673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সাত বছর বয়সে কোন বিদ্যালয়ে ভর্তি হন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A076649-75DC-4B71-8165-EB685681A8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  <p:sp>
        <p:nvSpPr>
          <p:cNvPr id="4" name="Explosion 2 3"/>
          <p:cNvSpPr/>
          <p:nvPr/>
        </p:nvSpPr>
        <p:spPr>
          <a:xfrm>
            <a:off x="1365337" y="163356"/>
            <a:ext cx="4822521" cy="2379428"/>
          </a:xfrm>
          <a:prstGeom prst="irregularSeal2">
            <a:avLst/>
          </a:prstGeom>
          <a:blipFill>
            <a:blip r:embed="rId4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32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4BC4B92-2F6B-44B2-9C8A-C345B3808C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16B3388-1005-4D8A-A8DE-66B20EA7B07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09" y="1786594"/>
            <a:ext cx="4002258" cy="2743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FC3A8C5-FC71-46B8-91A3-33B25FBB1E8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88" y="1786594"/>
            <a:ext cx="4002259" cy="2743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69B8788-1DBC-478C-ACD1-83F81E235E74}"/>
              </a:ext>
            </a:extLst>
          </p:cNvPr>
          <p:cNvSpPr txBox="1"/>
          <p:nvPr/>
        </p:nvSpPr>
        <p:spPr>
          <a:xfrm>
            <a:off x="190449" y="5209329"/>
            <a:ext cx="8911349" cy="14465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IN" sz="4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১৯৬৬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সালে পূর্ববাংলার জনগনের মুক্তির সনদ ছয়দফা পেশ করেন।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2E0C58E-0F94-464D-8E73-BB71B60FC5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2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0979185-74DD-47A9-84A1-EFF78359C7EF}"/>
              </a:ext>
            </a:extLst>
          </p:cNvPr>
          <p:cNvSpPr txBox="1"/>
          <p:nvPr/>
        </p:nvSpPr>
        <p:spPr>
          <a:xfrm>
            <a:off x="77906" y="5162843"/>
            <a:ext cx="8962880" cy="166199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</a:t>
            </a:r>
            <a:r>
              <a:rPr lang="bn-IN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সালের নির্বাচনে তাঁর দল আওয়ামী লীগ বিপুল ভোটে জয় লাভ করে। 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3B64301-A4C1-408B-B551-C01F96F848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657B340-D3EB-454C-94CD-67BB6C702A3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0" y="1309931"/>
            <a:ext cx="4206240" cy="3200400"/>
          </a:xfrm>
          <a:prstGeom prst="rect">
            <a:avLst/>
          </a:prstGeom>
          <a:ln w="762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D837A54-EA5E-4BF7-BE22-04900886FB7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09931"/>
            <a:ext cx="4206240" cy="3200400"/>
          </a:xfrm>
          <a:prstGeom prst="rect">
            <a:avLst/>
          </a:prstGeom>
          <a:ln w="762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2106F28-B71D-45B5-B482-EA484611E7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4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0979185-74DD-47A9-84A1-EFF78359C7EF}"/>
              </a:ext>
            </a:extLst>
          </p:cNvPr>
          <p:cNvSpPr txBox="1"/>
          <p:nvPr/>
        </p:nvSpPr>
        <p:spPr>
          <a:xfrm>
            <a:off x="281354" y="5373852"/>
            <a:ext cx="8510954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ষড়ষন্ত্র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ৃত্বে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C7C3757-D657-4867-8BFA-0858AFA910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2DA373-78D5-4F53-89C4-C4D739C4E37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38" y="1539036"/>
            <a:ext cx="4389120" cy="3566160"/>
          </a:xfrm>
          <a:prstGeom prst="rect">
            <a:avLst/>
          </a:prstGeom>
          <a:ln w="762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C633F37-2E62-4EB3-99D0-B1C0569E35C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1" y="1529860"/>
            <a:ext cx="4389120" cy="3566160"/>
          </a:xfrm>
          <a:prstGeom prst="rect">
            <a:avLst/>
          </a:prstGeom>
          <a:ln w="762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257D86-9E7A-4B52-ABB2-64DE0994ED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2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C7C3757-D657-4867-8BFA-0858AFA910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8EA4E47-0ECE-4DCE-9010-E9E16C96574D}"/>
              </a:ext>
            </a:extLst>
          </p:cNvPr>
          <p:cNvSpPr txBox="1"/>
          <p:nvPr/>
        </p:nvSpPr>
        <p:spPr>
          <a:xfrm>
            <a:off x="365760" y="3297498"/>
            <a:ext cx="838434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800" b="1" spc="-150" dirty="0">
                <a:ln/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সংগ্রামী জীবন সম্পর্কে পাঁচটি বাক্য লিখ। </a:t>
            </a:r>
            <a:endParaRPr lang="en-US" sz="4800" b="1" spc="-150" dirty="0">
              <a:ln/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unched Tape 3">
            <a:extLst>
              <a:ext uri="{FF2B5EF4-FFF2-40B4-BE49-F238E27FC236}">
                <a16:creationId xmlns="" xmlns:a16="http://schemas.microsoft.com/office/drawing/2014/main" id="{1C2E09AE-6B5E-4B4C-8CAE-73536E2E00B7}"/>
              </a:ext>
            </a:extLst>
          </p:cNvPr>
          <p:cNvSpPr/>
          <p:nvPr/>
        </p:nvSpPr>
        <p:spPr>
          <a:xfrm>
            <a:off x="393899" y="2518117"/>
            <a:ext cx="8356202" cy="2616591"/>
          </a:xfrm>
          <a:prstGeom prst="flowChartPunchedTap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6F17354-E3F5-4043-9AC4-1A815D48A2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  <p:sp>
        <p:nvSpPr>
          <p:cNvPr id="8" name="Explosion 1 7"/>
          <p:cNvSpPr/>
          <p:nvPr/>
        </p:nvSpPr>
        <p:spPr>
          <a:xfrm>
            <a:off x="1528175" y="74764"/>
            <a:ext cx="4797469" cy="2618332"/>
          </a:xfrm>
          <a:prstGeom prst="irregularSeal1">
            <a:avLst/>
          </a:prstGeom>
          <a:blipFill>
            <a:blip r:embed="rId4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214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2F1766-BD95-4132-BF85-0B53B4170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45D8B897-9E9E-4CF9-96F4-654E8B1A3D97}"/>
              </a:ext>
            </a:extLst>
          </p:cNvPr>
          <p:cNvSpPr/>
          <p:nvPr/>
        </p:nvSpPr>
        <p:spPr>
          <a:xfrm>
            <a:off x="3713873" y="2686929"/>
            <a:ext cx="1716258" cy="1505244"/>
          </a:xfrm>
          <a:prstGeom prst="ellipse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2CE2A531-7EA3-4C77-8538-2DD55BDD1B21}"/>
              </a:ext>
            </a:extLst>
          </p:cNvPr>
          <p:cNvCxnSpPr>
            <a:cxnSpLocks/>
          </p:cNvCxnSpPr>
          <p:nvPr/>
        </p:nvCxnSpPr>
        <p:spPr>
          <a:xfrm flipV="1">
            <a:off x="4572000" y="1702188"/>
            <a:ext cx="0" cy="97067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60FFAB15-F377-49DD-B1BC-1C6BCE117CF0}"/>
              </a:ext>
            </a:extLst>
          </p:cNvPr>
          <p:cNvSpPr/>
          <p:nvPr/>
        </p:nvSpPr>
        <p:spPr>
          <a:xfrm>
            <a:off x="3289494" y="236802"/>
            <a:ext cx="2719746" cy="150524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</a:p>
          <a:p>
            <a:pPr algn="ctr"/>
            <a:r>
              <a:rPr lang="bn-IN" sz="32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১৯২০ ইং  </a:t>
            </a:r>
            <a:endParaRPr lang="en-US" sz="32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98C7F98A-C6A5-493C-856B-762DA688A2F6}"/>
              </a:ext>
            </a:extLst>
          </p:cNvPr>
          <p:cNvSpPr/>
          <p:nvPr/>
        </p:nvSpPr>
        <p:spPr>
          <a:xfrm>
            <a:off x="6128823" y="1106649"/>
            <a:ext cx="2621275" cy="1505244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</a:p>
          <a:p>
            <a:pPr algn="ctr"/>
            <a:r>
              <a:rPr lang="bn-IN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১৭ই মার্চ 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86F8E202-5AC9-459B-BD24-151FA78D29D2}"/>
              </a:ext>
            </a:extLst>
          </p:cNvPr>
          <p:cNvSpPr/>
          <p:nvPr/>
        </p:nvSpPr>
        <p:spPr>
          <a:xfrm>
            <a:off x="6443005" y="3228520"/>
            <a:ext cx="2532184" cy="1505244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 নাম</a:t>
            </a:r>
          </a:p>
          <a:p>
            <a:pPr algn="ctr"/>
            <a:r>
              <a:rPr lang="bn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bn-IN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1792949E-E301-4C84-8C31-686ABCE04A71}"/>
              </a:ext>
            </a:extLst>
          </p:cNvPr>
          <p:cNvSpPr/>
          <p:nvPr/>
        </p:nvSpPr>
        <p:spPr>
          <a:xfrm>
            <a:off x="5209734" y="4984623"/>
            <a:ext cx="2532183" cy="1505244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 w="76200">
            <a:solidFill>
              <a:srgbClr val="B9B9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 নাম</a:t>
            </a:r>
          </a:p>
          <a:p>
            <a:pPr algn="ctr"/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 </a:t>
            </a:r>
            <a:r>
              <a:rPr lang="bn-IN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4807CD42-2755-4D72-B460-D2FABD1FCF8C}"/>
              </a:ext>
            </a:extLst>
          </p:cNvPr>
          <p:cNvSpPr/>
          <p:nvPr/>
        </p:nvSpPr>
        <p:spPr>
          <a:xfrm>
            <a:off x="1913207" y="5108876"/>
            <a:ext cx="2675208" cy="1505244"/>
          </a:xfrm>
          <a:prstGeom prst="ellipse">
            <a:avLst/>
          </a:prstGeom>
          <a:blipFill>
            <a:blip r:embed="rId7"/>
            <a:tile tx="0" ty="0" sx="100000" sy="100000" flip="none" algn="tl"/>
          </a:blip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 নাম</a:t>
            </a:r>
          </a:p>
          <a:p>
            <a:pPr algn="ctr"/>
            <a:r>
              <a:rPr lang="bn-IN" sz="32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খোকা 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45D6605D-D387-49D9-AD89-FABCE1CC72F7}"/>
              </a:ext>
            </a:extLst>
          </p:cNvPr>
          <p:cNvSpPr/>
          <p:nvPr/>
        </p:nvSpPr>
        <p:spPr>
          <a:xfrm>
            <a:off x="483094" y="3336326"/>
            <a:ext cx="2654034" cy="150524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b="1" spc="-15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বাবার নাম</a:t>
            </a:r>
          </a:p>
          <a:p>
            <a:pPr algn="ctr"/>
            <a:r>
              <a:rPr lang="bn-IN" sz="24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 লুৎফর রহমান </a:t>
            </a:r>
          </a:p>
          <a:p>
            <a:pPr algn="ctr"/>
            <a:r>
              <a:rPr lang="bn-IN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582AEBB4-7286-4ED4-9B5B-776775EF1EA3}"/>
              </a:ext>
            </a:extLst>
          </p:cNvPr>
          <p:cNvSpPr/>
          <p:nvPr/>
        </p:nvSpPr>
        <p:spPr>
          <a:xfrm>
            <a:off x="389229" y="1249607"/>
            <a:ext cx="2703327" cy="1505244"/>
          </a:xfrm>
          <a:prstGeom prst="ellipse">
            <a:avLst/>
          </a:prstGeom>
          <a:blipFill>
            <a:blip r:embed="rId8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 নাম</a:t>
            </a:r>
          </a:p>
          <a:p>
            <a:pPr algn="ctr"/>
            <a:r>
              <a:rPr lang="bn-IN" sz="32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সায়েরা খাতুন 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CC21FB88-B0E4-415E-8BAF-2B78D32F818B}"/>
              </a:ext>
            </a:extLst>
          </p:cNvPr>
          <p:cNvCxnSpPr>
            <a:cxnSpLocks/>
          </p:cNvCxnSpPr>
          <p:nvPr/>
        </p:nvCxnSpPr>
        <p:spPr>
          <a:xfrm flipV="1">
            <a:off x="5294142" y="2391455"/>
            <a:ext cx="1266225" cy="70577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B6582E51-322F-4290-BE1F-38E45521437F}"/>
              </a:ext>
            </a:extLst>
          </p:cNvPr>
          <p:cNvCxnSpPr>
            <a:cxnSpLocks/>
          </p:cNvCxnSpPr>
          <p:nvPr/>
        </p:nvCxnSpPr>
        <p:spPr>
          <a:xfrm>
            <a:off x="5336346" y="3732570"/>
            <a:ext cx="1148863" cy="24857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26368A3E-459B-417C-A2A1-15089F6D9954}"/>
              </a:ext>
            </a:extLst>
          </p:cNvPr>
          <p:cNvCxnSpPr>
            <a:cxnSpLocks/>
          </p:cNvCxnSpPr>
          <p:nvPr/>
        </p:nvCxnSpPr>
        <p:spPr>
          <a:xfrm>
            <a:off x="5017474" y="4098321"/>
            <a:ext cx="909780" cy="982419"/>
          </a:xfrm>
          <a:prstGeom prst="straightConnector1">
            <a:avLst/>
          </a:prstGeom>
          <a:ln w="38100">
            <a:solidFill>
              <a:srgbClr val="B9B907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5894BA3A-F25A-4A10-AA7B-34D94DFC0D39}"/>
              </a:ext>
            </a:extLst>
          </p:cNvPr>
          <p:cNvCxnSpPr>
            <a:cxnSpLocks/>
          </p:cNvCxnSpPr>
          <p:nvPr/>
        </p:nvCxnSpPr>
        <p:spPr>
          <a:xfrm flipH="1">
            <a:off x="3770140" y="4129420"/>
            <a:ext cx="426720" cy="107682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58025C1F-A9C7-4CA2-97EA-AA88A59588A2}"/>
              </a:ext>
            </a:extLst>
          </p:cNvPr>
          <p:cNvCxnSpPr>
            <a:cxnSpLocks/>
          </p:cNvCxnSpPr>
          <p:nvPr/>
        </p:nvCxnSpPr>
        <p:spPr>
          <a:xfrm flipH="1">
            <a:off x="3010481" y="3577824"/>
            <a:ext cx="712766" cy="25556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17DA279F-0C91-4957-98C6-06CE48E382C5}"/>
              </a:ext>
            </a:extLst>
          </p:cNvPr>
          <p:cNvCxnSpPr>
            <a:cxnSpLocks/>
          </p:cNvCxnSpPr>
          <p:nvPr/>
        </p:nvCxnSpPr>
        <p:spPr>
          <a:xfrm flipH="1" flipV="1">
            <a:off x="2896544" y="2334610"/>
            <a:ext cx="999274" cy="6483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E76FC3FC-9C85-4A22-9E10-BAFB3A7A29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46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C7CD4BE-CF58-4F99-BED6-DA1F52BBA5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2385B61-F7CE-49C4-829C-E8DF29D3B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459" y="1230723"/>
            <a:ext cx="3956119" cy="499285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A1C48C5D-ACE8-46AD-9EB5-4BDFF6645905}"/>
              </a:ext>
            </a:extLst>
          </p:cNvPr>
          <p:cNvGrpSpPr/>
          <p:nvPr/>
        </p:nvGrpSpPr>
        <p:grpSpPr>
          <a:xfrm>
            <a:off x="295422" y="2194560"/>
            <a:ext cx="4301615" cy="2278966"/>
            <a:chOff x="295422" y="2194560"/>
            <a:chExt cx="4301615" cy="2278966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DAE6E10-D417-4C79-82AE-236E6B453EC6}"/>
                </a:ext>
              </a:extLst>
            </p:cNvPr>
            <p:cNvSpPr txBox="1"/>
            <p:nvPr/>
          </p:nvSpPr>
          <p:spPr>
            <a:xfrm>
              <a:off x="372998" y="2367171"/>
              <a:ext cx="3956119" cy="1754326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spc="-150" dirty="0">
                  <a:ln w="0"/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তোমার বাংলাদেশ ও বিশ্বপরিচয় বইয়ের ৫৮ পৃষ্ঠা খোলে মনযোগ সহকারে পড়।  </a:t>
              </a:r>
              <a:endParaRPr lang="en-US" sz="3600" spc="-15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4802B2E2-477B-48ED-BB85-9ED2F05CAFB8}"/>
                </a:ext>
              </a:extLst>
            </p:cNvPr>
            <p:cNvSpPr/>
            <p:nvPr/>
          </p:nvSpPr>
          <p:spPr>
            <a:xfrm>
              <a:off x="295422" y="2194560"/>
              <a:ext cx="4301615" cy="2278966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7865292-A2E4-4EA8-91F8-4EA0012B11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  <p:sp>
        <p:nvSpPr>
          <p:cNvPr id="10" name="Down Arrow Callout 9"/>
          <p:cNvSpPr/>
          <p:nvPr/>
        </p:nvSpPr>
        <p:spPr>
          <a:xfrm>
            <a:off x="2010798" y="292595"/>
            <a:ext cx="5763322" cy="1323263"/>
          </a:xfrm>
          <a:prstGeom prst="downArrowCallou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953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2F1766-BD95-4132-BF85-0B53B4170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062736F-5938-4539-A7C7-0B900BBC07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20296650-232C-46F7-A110-0A3C8D46991D}"/>
              </a:ext>
            </a:extLst>
          </p:cNvPr>
          <p:cNvGrpSpPr/>
          <p:nvPr/>
        </p:nvGrpSpPr>
        <p:grpSpPr>
          <a:xfrm>
            <a:off x="527533" y="1800669"/>
            <a:ext cx="8278841" cy="3967089"/>
            <a:chOff x="1308295" y="1631854"/>
            <a:chExt cx="7047915" cy="3967089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3DA0C0C3-336A-4EFE-8A83-17AF921CAC4F}"/>
                </a:ext>
              </a:extLst>
            </p:cNvPr>
            <p:cNvSpPr/>
            <p:nvPr/>
          </p:nvSpPr>
          <p:spPr>
            <a:xfrm>
              <a:off x="1308295" y="1631854"/>
              <a:ext cx="7047915" cy="396708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E8704E22-6961-4AB6-8741-7D45E491B6DB}"/>
                </a:ext>
              </a:extLst>
            </p:cNvPr>
            <p:cNvCxnSpPr>
              <a:cxnSpLocks/>
            </p:cNvCxnSpPr>
            <p:nvPr/>
          </p:nvCxnSpPr>
          <p:spPr>
            <a:xfrm>
              <a:off x="3578619" y="1631854"/>
              <a:ext cx="0" cy="396708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A464988-2E6A-4AC4-B949-F30F3F9E21E4}"/>
              </a:ext>
            </a:extLst>
          </p:cNvPr>
          <p:cNvSpPr txBox="1"/>
          <p:nvPr/>
        </p:nvSpPr>
        <p:spPr>
          <a:xfrm>
            <a:off x="3835762" y="2511758"/>
            <a:ext cx="4543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 পাবলিক স্কুলে ভর্তি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C5CC9DE-3CEE-42AE-8498-C87EC712B0BE}"/>
              </a:ext>
            </a:extLst>
          </p:cNvPr>
          <p:cNvSpPr txBox="1"/>
          <p:nvPr/>
        </p:nvSpPr>
        <p:spPr>
          <a:xfrm>
            <a:off x="2235591" y="1056256"/>
            <a:ext cx="4584896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 পাশের সাথে ডান </a:t>
            </a:r>
            <a:r>
              <a:rPr lang="bn-IN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</a:t>
            </a:r>
            <a:r>
              <a:rPr lang="en-US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 </a:t>
            </a:r>
            <a:r>
              <a:rPr lang="bn-IN" sz="3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কর। </a:t>
            </a:r>
            <a:endParaRPr lang="en-US" sz="3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08BE88CA-D23A-4497-9A7F-E61C5C4EED7A}"/>
              </a:ext>
            </a:extLst>
          </p:cNvPr>
          <p:cNvCxnSpPr>
            <a:cxnSpLocks/>
          </p:cNvCxnSpPr>
          <p:nvPr/>
        </p:nvCxnSpPr>
        <p:spPr>
          <a:xfrm>
            <a:off x="534566" y="2396538"/>
            <a:ext cx="82718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D318144-CDFA-462E-A4B0-CCB9045B6455}"/>
              </a:ext>
            </a:extLst>
          </p:cNvPr>
          <p:cNvSpPr txBox="1"/>
          <p:nvPr/>
        </p:nvSpPr>
        <p:spPr>
          <a:xfrm>
            <a:off x="1287194" y="1800665"/>
            <a:ext cx="169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 পাশ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5BAB03C-2CF3-4C2A-A392-F933EF2142F7}"/>
              </a:ext>
            </a:extLst>
          </p:cNvPr>
          <p:cNvSpPr txBox="1"/>
          <p:nvPr/>
        </p:nvSpPr>
        <p:spPr>
          <a:xfrm>
            <a:off x="820625" y="2539894"/>
            <a:ext cx="211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১৯২০ সাল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A3BC070-A88B-4D3D-9F0E-56812EBFDCEE}"/>
              </a:ext>
            </a:extLst>
          </p:cNvPr>
          <p:cNvSpPr txBox="1"/>
          <p:nvPr/>
        </p:nvSpPr>
        <p:spPr>
          <a:xfrm>
            <a:off x="848758" y="3158877"/>
            <a:ext cx="211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১৯২৭ সাল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2B6C737-FCAC-44AF-8F20-F4891F541384}"/>
              </a:ext>
            </a:extLst>
          </p:cNvPr>
          <p:cNvSpPr txBox="1"/>
          <p:nvPr/>
        </p:nvSpPr>
        <p:spPr>
          <a:xfrm>
            <a:off x="860482" y="3817718"/>
            <a:ext cx="211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১৯২৯ সাল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425E589-2973-4D3F-937F-2451774EF8FB}"/>
              </a:ext>
            </a:extLst>
          </p:cNvPr>
          <p:cNvSpPr txBox="1"/>
          <p:nvPr/>
        </p:nvSpPr>
        <p:spPr>
          <a:xfrm>
            <a:off x="830002" y="4434354"/>
            <a:ext cx="211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১৯৬৬ সাল</a:t>
            </a:r>
            <a:endParaRPr lang="en-US" sz="36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E4D3476-E20A-4328-B5A6-78A2D12181A8}"/>
              </a:ext>
            </a:extLst>
          </p:cNvPr>
          <p:cNvSpPr txBox="1"/>
          <p:nvPr/>
        </p:nvSpPr>
        <p:spPr>
          <a:xfrm>
            <a:off x="799523" y="5022856"/>
            <a:ext cx="211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১৯৭০ সাল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C652E82-5411-470F-9B97-28D7A6E7A040}"/>
              </a:ext>
            </a:extLst>
          </p:cNvPr>
          <p:cNvSpPr txBox="1"/>
          <p:nvPr/>
        </p:nvSpPr>
        <p:spPr>
          <a:xfrm>
            <a:off x="3898098" y="3750195"/>
            <a:ext cx="4103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spc="-15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মুক্তির সনদ ছয় দফা পেশ।  </a:t>
            </a:r>
            <a:endParaRPr lang="en-US" sz="3200" b="1" spc="-150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13964C3-A3CB-455F-B595-11E2C6723BF1}"/>
              </a:ext>
            </a:extLst>
          </p:cNvPr>
          <p:cNvSpPr txBox="1"/>
          <p:nvPr/>
        </p:nvSpPr>
        <p:spPr>
          <a:xfrm>
            <a:off x="3821681" y="4967247"/>
            <a:ext cx="5042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মুজিবুরের রহমানের জন্ম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BD023BF-C47F-489E-B3F1-4C7A1B18C52B}"/>
              </a:ext>
            </a:extLst>
          </p:cNvPr>
          <p:cNvSpPr txBox="1"/>
          <p:nvPr/>
        </p:nvSpPr>
        <p:spPr>
          <a:xfrm>
            <a:off x="3857057" y="4352219"/>
            <a:ext cx="4934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গিমাডাঙ্গা প্রাথমিক বিদ্যালয়ে ভর্তি।    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2C68735-77F3-4B26-8901-79CE2662E6D9}"/>
              </a:ext>
            </a:extLst>
          </p:cNvPr>
          <p:cNvSpPr txBox="1"/>
          <p:nvPr/>
        </p:nvSpPr>
        <p:spPr>
          <a:xfrm>
            <a:off x="3857057" y="3154190"/>
            <a:ext cx="4219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 আওয়ামীলীগের জয়।    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AB0AC93-504A-4139-9792-B5E0F996C759}"/>
              </a:ext>
            </a:extLst>
          </p:cNvPr>
          <p:cNvSpPr txBox="1"/>
          <p:nvPr/>
        </p:nvSpPr>
        <p:spPr>
          <a:xfrm>
            <a:off x="4462975" y="1847686"/>
            <a:ext cx="169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 পাশ 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C2313305-E8C9-42AC-9EA3-B11A9277E2B8}"/>
              </a:ext>
            </a:extLst>
          </p:cNvPr>
          <p:cNvCxnSpPr>
            <a:cxnSpLocks/>
          </p:cNvCxnSpPr>
          <p:nvPr/>
        </p:nvCxnSpPr>
        <p:spPr>
          <a:xfrm>
            <a:off x="2391508" y="2883878"/>
            <a:ext cx="1608745" cy="222462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D785A9D5-0544-4D55-98F0-76FC641DC01C}"/>
              </a:ext>
            </a:extLst>
          </p:cNvPr>
          <p:cNvCxnSpPr>
            <a:cxnSpLocks/>
          </p:cNvCxnSpPr>
          <p:nvPr/>
        </p:nvCxnSpPr>
        <p:spPr>
          <a:xfrm>
            <a:off x="2403230" y="3486444"/>
            <a:ext cx="1589649" cy="115355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="" xmlns:a16="http://schemas.microsoft.com/office/drawing/2014/main" id="{1EF13450-E120-4E46-ABB4-763D260F62D0}"/>
              </a:ext>
            </a:extLst>
          </p:cNvPr>
          <p:cNvCxnSpPr>
            <a:cxnSpLocks/>
          </p:cNvCxnSpPr>
          <p:nvPr/>
        </p:nvCxnSpPr>
        <p:spPr>
          <a:xfrm flipV="1">
            <a:off x="2414952" y="2804147"/>
            <a:ext cx="1566205" cy="128486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="" xmlns:a16="http://schemas.microsoft.com/office/drawing/2014/main" id="{8283B42B-6935-4CFF-8136-B3B5D5EF395B}"/>
              </a:ext>
            </a:extLst>
          </p:cNvPr>
          <p:cNvCxnSpPr>
            <a:cxnSpLocks/>
          </p:cNvCxnSpPr>
          <p:nvPr/>
        </p:nvCxnSpPr>
        <p:spPr>
          <a:xfrm flipV="1">
            <a:off x="2454810" y="4065852"/>
            <a:ext cx="1568887" cy="70542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5678ADD0-0753-4DC3-97BE-A54CE758A223}"/>
              </a:ext>
            </a:extLst>
          </p:cNvPr>
          <p:cNvCxnSpPr>
            <a:cxnSpLocks/>
          </p:cNvCxnSpPr>
          <p:nvPr/>
        </p:nvCxnSpPr>
        <p:spPr>
          <a:xfrm flipV="1">
            <a:off x="2382124" y="3576107"/>
            <a:ext cx="1734523" cy="176489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C14E0765-4A0A-4EC3-A3C3-FFA04945D232}"/>
              </a:ext>
            </a:extLst>
          </p:cNvPr>
          <p:cNvSpPr txBox="1"/>
          <p:nvPr/>
        </p:nvSpPr>
        <p:spPr>
          <a:xfrm>
            <a:off x="3566160" y="70337"/>
            <a:ext cx="1793631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24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CD52C28-E7E2-4646-A25D-FF733D0649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6086" y="2421347"/>
            <a:ext cx="918158" cy="36042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84A41E-66BC-4184-BBFA-6B863AB065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hlinkClick r:id="rId4"/>
            <a:extLst>
              <a:ext uri="{FF2B5EF4-FFF2-40B4-BE49-F238E27FC236}">
                <a16:creationId xmlns="" xmlns:a16="http://schemas.microsoft.com/office/drawing/2014/main" id="{AE8AC24D-D164-4EC7-8220-096585154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435" y="55649"/>
            <a:ext cx="1687938" cy="9886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AABD411-AF65-4D59-A8BF-C130B68AC8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00416" y="1344108"/>
            <a:ext cx="8331940" cy="5257108"/>
          </a:xfrm>
          <a:prstGeom prst="ellipse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জাহাঙ্গীর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ভূইয়া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গোয়ারা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পাথারকান্দি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রায়টুটী,ইটনা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Email :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8"/>
              </a:rPr>
              <a:t>jahangiratict@gmail.com</a:t>
            </a:r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Mobile no: 0173461183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02916" y="225469"/>
            <a:ext cx="5270520" cy="818830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66" y="2421347"/>
            <a:ext cx="967153" cy="10984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39333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2F1766-BD95-4132-BF85-0B53B4170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23D4B02-4572-4191-9C93-68A5FB1C9C5E}"/>
              </a:ext>
            </a:extLst>
          </p:cNvPr>
          <p:cNvSpPr txBox="1"/>
          <p:nvPr/>
        </p:nvSpPr>
        <p:spPr>
          <a:xfrm>
            <a:off x="3566160" y="506437"/>
            <a:ext cx="201168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D24E8CC7-BC67-44B6-B41E-06EFDCEA451A}"/>
              </a:ext>
            </a:extLst>
          </p:cNvPr>
          <p:cNvGrpSpPr/>
          <p:nvPr/>
        </p:nvGrpSpPr>
        <p:grpSpPr>
          <a:xfrm>
            <a:off x="1064455" y="1983545"/>
            <a:ext cx="5364480" cy="758868"/>
            <a:chOff x="1064455" y="1983545"/>
            <a:chExt cx="5364480" cy="758868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529A48A6-1868-4088-8283-98DA63B5CF91}"/>
                </a:ext>
              </a:extLst>
            </p:cNvPr>
            <p:cNvSpPr txBox="1"/>
            <p:nvPr/>
          </p:nvSpPr>
          <p:spPr>
            <a:xfrm>
              <a:off x="1167620" y="2053886"/>
              <a:ext cx="5176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১। আমাদের জাতির পিতার নাম কী?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237D8CBF-8970-4E93-85A7-45BE61439ED5}"/>
                </a:ext>
              </a:extLst>
            </p:cNvPr>
            <p:cNvSpPr/>
            <p:nvPr/>
          </p:nvSpPr>
          <p:spPr>
            <a:xfrm>
              <a:off x="1064455" y="1983545"/>
              <a:ext cx="5364480" cy="758868"/>
            </a:xfrm>
            <a:prstGeom prst="round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46363533-EE20-4771-BA4F-C60583D6BFEF}"/>
              </a:ext>
            </a:extLst>
          </p:cNvPr>
          <p:cNvGrpSpPr/>
          <p:nvPr/>
        </p:nvGrpSpPr>
        <p:grpSpPr>
          <a:xfrm>
            <a:off x="1078525" y="2895611"/>
            <a:ext cx="5350410" cy="758868"/>
            <a:chOff x="1078525" y="2895611"/>
            <a:chExt cx="5350410" cy="758868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3F82BE4C-93C5-4418-A5C5-14B854873986}"/>
                </a:ext>
              </a:extLst>
            </p:cNvPr>
            <p:cNvSpPr txBox="1"/>
            <p:nvPr/>
          </p:nvSpPr>
          <p:spPr>
            <a:xfrm>
              <a:off x="1137140" y="2937807"/>
              <a:ext cx="5176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২। তাঁর ডাক নাম কী?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75C9D2F3-237E-4F5F-B67A-31AF718D0510}"/>
                </a:ext>
              </a:extLst>
            </p:cNvPr>
            <p:cNvSpPr/>
            <p:nvPr/>
          </p:nvSpPr>
          <p:spPr>
            <a:xfrm>
              <a:off x="1078525" y="2895611"/>
              <a:ext cx="5350410" cy="758868"/>
            </a:xfrm>
            <a:prstGeom prst="round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223C875-EE7B-4D11-AE49-35AF2C1E47A3}"/>
              </a:ext>
            </a:extLst>
          </p:cNvPr>
          <p:cNvGrpSpPr/>
          <p:nvPr/>
        </p:nvGrpSpPr>
        <p:grpSpPr>
          <a:xfrm>
            <a:off x="1048047" y="3807666"/>
            <a:ext cx="5350410" cy="772934"/>
            <a:chOff x="1048047" y="3807666"/>
            <a:chExt cx="5350410" cy="772934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A304B712-2B28-4581-80ED-4009FEE25416}"/>
                </a:ext>
              </a:extLst>
            </p:cNvPr>
            <p:cNvSpPr txBox="1"/>
            <p:nvPr/>
          </p:nvSpPr>
          <p:spPr>
            <a:xfrm>
              <a:off x="1078525" y="3807666"/>
              <a:ext cx="5176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৩। ছয়দফা কত সালে পেশ করা হয়?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C29B1A71-5DF3-460D-A569-34A427FFF25C}"/>
                </a:ext>
              </a:extLst>
            </p:cNvPr>
            <p:cNvSpPr/>
            <p:nvPr/>
          </p:nvSpPr>
          <p:spPr>
            <a:xfrm>
              <a:off x="1048047" y="3821732"/>
              <a:ext cx="5350410" cy="758868"/>
            </a:xfrm>
            <a:prstGeom prst="round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C813A57A-6FAD-4115-BD7A-48FF6C098D22}"/>
              </a:ext>
            </a:extLst>
          </p:cNvPr>
          <p:cNvGrpSpPr/>
          <p:nvPr/>
        </p:nvGrpSpPr>
        <p:grpSpPr>
          <a:xfrm>
            <a:off x="1045702" y="4691586"/>
            <a:ext cx="7282371" cy="758868"/>
            <a:chOff x="1045702" y="4691586"/>
            <a:chExt cx="7282371" cy="758868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F5DA0D7-4786-435C-8602-B41D52D64228}"/>
                </a:ext>
              </a:extLst>
            </p:cNvPr>
            <p:cNvSpPr txBox="1"/>
            <p:nvPr/>
          </p:nvSpPr>
          <p:spPr>
            <a:xfrm>
              <a:off x="1064455" y="4707984"/>
              <a:ext cx="72636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৪। ১৯৭০ সালের নির্বাচনে কোন দল জয় লাভ করেন ?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A39BBB1E-19E3-4661-B5CF-D72522FCFEF4}"/>
                </a:ext>
              </a:extLst>
            </p:cNvPr>
            <p:cNvSpPr/>
            <p:nvPr/>
          </p:nvSpPr>
          <p:spPr>
            <a:xfrm>
              <a:off x="1045702" y="4691586"/>
              <a:ext cx="7052596" cy="758868"/>
            </a:xfrm>
            <a:prstGeom prst="round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1E52178-03CE-4014-B00D-C8A24AB86A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3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2F1766-BD95-4132-BF85-0B53B4170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23D4B02-4572-4191-9C93-68A5FB1C9C5E}"/>
              </a:ext>
            </a:extLst>
          </p:cNvPr>
          <p:cNvSpPr txBox="1"/>
          <p:nvPr/>
        </p:nvSpPr>
        <p:spPr>
          <a:xfrm>
            <a:off x="3344594" y="1189050"/>
            <a:ext cx="265176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4FA6847-69C4-4262-8766-48316A402454}"/>
              </a:ext>
            </a:extLst>
          </p:cNvPr>
          <p:cNvSpPr txBox="1"/>
          <p:nvPr/>
        </p:nvSpPr>
        <p:spPr>
          <a:xfrm>
            <a:off x="886265" y="2883876"/>
            <a:ext cx="7371470" cy="15696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800" b="1" spc="-15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প্রথম জীবন ও রাজনৈতিক কাজ সম্পর্কে ৫টি বাক্য লিখে আনবে।   </a:t>
            </a:r>
            <a:endParaRPr lang="en-US" sz="4800" b="1" spc="-15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67AE54F5-AAB6-4090-ADDC-1D3F752B69E8}"/>
              </a:ext>
            </a:extLst>
          </p:cNvPr>
          <p:cNvSpPr/>
          <p:nvPr/>
        </p:nvSpPr>
        <p:spPr>
          <a:xfrm>
            <a:off x="773723" y="2686929"/>
            <a:ext cx="7624689" cy="189913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062736F-5938-4539-A7C7-0B900BBC07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86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2F1766-BD95-4132-BF85-0B53B4170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="" xmlns:a16="http://schemas.microsoft.com/office/drawing/2014/main" id="{F68D0451-3A34-46A2-9665-5A49FD39A5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570" y="55649"/>
            <a:ext cx="1687938" cy="9886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931B126-8A86-4EC0-8CA8-4D83317082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5" y="1630091"/>
            <a:ext cx="4051496" cy="51435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3560E44-E5F8-4A48-A9B4-AF1AA8EC7318}"/>
              </a:ext>
            </a:extLst>
          </p:cNvPr>
          <p:cNvSpPr txBox="1"/>
          <p:nvPr/>
        </p:nvSpPr>
        <p:spPr>
          <a:xfrm>
            <a:off x="2316811" y="436097"/>
            <a:ext cx="4839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66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9ED5AC5-9784-4CEC-A1EC-4D6298B9EB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21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3306871" y="901872"/>
            <a:ext cx="4784943" cy="1102291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Stored Data 4"/>
          <p:cNvSpPr/>
          <p:nvPr/>
        </p:nvSpPr>
        <p:spPr>
          <a:xfrm>
            <a:off x="1202500" y="2386208"/>
            <a:ext cx="8480120" cy="3519814"/>
          </a:xfrm>
          <a:prstGeom prst="flowChartOnlineStorage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৩য় </a:t>
            </a: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১০ </a:t>
            </a: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সংগ্রামী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তাংঃ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২৩।০১।২০২০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70" y="538620"/>
            <a:ext cx="1427966" cy="194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="" xmlns:a16="http://schemas.microsoft.com/office/drawing/2014/main" id="{ADD2F96D-DB83-48F1-B1AE-B3CC7657E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273340"/>
              </p:ext>
            </p:extLst>
          </p:nvPr>
        </p:nvGraphicFramePr>
        <p:xfrm>
          <a:off x="3113273" y="3269090"/>
          <a:ext cx="2090737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Packager Shell Object" showAsIcon="1" r:id="rId3" imgW="1006200" imgH="491040" progId="Package">
                  <p:embed/>
                </p:oleObj>
              </mc:Choice>
              <mc:Fallback>
                <p:oleObj name="Packager Shell Object" showAsIcon="1" r:id="rId3" imgW="1006200" imgH="491040" progId="Package">
                  <p:embed/>
                  <p:pic>
                    <p:nvPicPr>
                      <p:cNvPr id="3" name="Object 2">
                        <a:hlinkClick r:id="" action="ppaction://ole?verb=0"/>
                        <a:extLst>
                          <a:ext uri="{FF2B5EF4-FFF2-40B4-BE49-F238E27FC236}">
                            <a16:creationId xmlns="" xmlns:a16="http://schemas.microsoft.com/office/drawing/2014/main" id="{E8682438-CF7B-4D9D-8B51-F458168112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3273" y="3269090"/>
                        <a:ext cx="2090737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5615A14-49B1-4BB7-B2E1-AEFD004D8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5" y="74764"/>
            <a:ext cx="1237327" cy="1252995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62E7451-02D3-4382-B68A-B2B97EFCCB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980" y="59730"/>
            <a:ext cx="1410817" cy="1321598"/>
          </a:xfrm>
          <a:prstGeom prst="rect">
            <a:avLst/>
          </a:prstGeom>
        </p:spPr>
      </p:pic>
      <p:sp>
        <p:nvSpPr>
          <p:cNvPr id="10" name="Down Arrow Callout 9"/>
          <p:cNvSpPr/>
          <p:nvPr/>
        </p:nvSpPr>
        <p:spPr>
          <a:xfrm>
            <a:off x="826043" y="1501932"/>
            <a:ext cx="6690248" cy="1529367"/>
          </a:xfrm>
          <a:prstGeom prst="downArrowCallout">
            <a:avLst/>
          </a:prstGeom>
          <a:blipFill>
            <a:blip r:embed="rId7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শুনি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826042" y="4359058"/>
            <a:ext cx="6864937" cy="111481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38100">
                  <a:solidFill>
                    <a:schemeClr val="tx1"/>
                  </a:solidFill>
                </a:ln>
                <a:blipFill>
                  <a:blip r:embed="rId8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5400" dirty="0" smtClean="0">
                <a:ln w="38100">
                  <a:solidFill>
                    <a:schemeClr val="tx1"/>
                  </a:solidFill>
                </a:ln>
                <a:blipFill>
                  <a:blip r:embed="rId8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n w="38100">
                  <a:solidFill>
                    <a:schemeClr val="tx1"/>
                  </a:solidFill>
                </a:ln>
                <a:blipFill>
                  <a:blip r:embed="rId8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ln w="38100">
                  <a:solidFill>
                    <a:schemeClr val="tx1"/>
                  </a:solidFill>
                </a:ln>
                <a:blipFill>
                  <a:blip r:embed="rId8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38100">
                  <a:solidFill>
                    <a:schemeClr val="tx1"/>
                  </a:solidFill>
                </a:ln>
                <a:blipFill>
                  <a:blip r:embed="rId8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ভাষণটি</a:t>
            </a:r>
            <a:r>
              <a:rPr lang="en-US" sz="5400" dirty="0" smtClean="0">
                <a:ln w="38100">
                  <a:solidFill>
                    <a:schemeClr val="tx1"/>
                  </a:solidFill>
                </a:ln>
                <a:blipFill>
                  <a:blip r:embed="rId8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38100">
                  <a:solidFill>
                    <a:schemeClr val="tx1"/>
                  </a:solidFill>
                </a:ln>
                <a:blipFill>
                  <a:blip r:embed="rId8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5400" dirty="0" smtClean="0">
                <a:ln w="38100">
                  <a:solidFill>
                    <a:schemeClr val="tx1"/>
                  </a:solidFill>
                </a:ln>
                <a:blipFill>
                  <a:blip r:embed="rId8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n w="38100">
                <a:solidFill>
                  <a:schemeClr val="tx1"/>
                </a:solidFill>
              </a:ln>
              <a:blipFill>
                <a:blip r:embed="rId8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956266" y="5668027"/>
            <a:ext cx="7231467" cy="1108553"/>
          </a:xfrm>
          <a:prstGeom prst="leftRightArrow">
            <a:avLst/>
          </a:prstGeom>
          <a:blipFill>
            <a:blip r:embed="rId7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36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-450937" y="-150311"/>
            <a:ext cx="10070926" cy="758331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F69AC74-7283-4F1A-8123-60E5DF1D6B3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68" y="1570146"/>
            <a:ext cx="2743200" cy="3017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B73ED81-E062-4DE9-859D-24ED0066E93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11" y="1570146"/>
            <a:ext cx="2883920" cy="301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081BD6A-7659-44D3-AF3C-BC53D6C238FC}"/>
              </a:ext>
            </a:extLst>
          </p:cNvPr>
          <p:cNvSpPr txBox="1"/>
          <p:nvPr/>
        </p:nvSpPr>
        <p:spPr>
          <a:xfrm>
            <a:off x="3846717" y="4830563"/>
            <a:ext cx="1910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উনি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BAB778D-E168-484B-BF5A-6F33DAFCA8F7}"/>
              </a:ext>
            </a:extLst>
          </p:cNvPr>
          <p:cNvSpPr txBox="1"/>
          <p:nvPr/>
        </p:nvSpPr>
        <p:spPr>
          <a:xfrm>
            <a:off x="195328" y="5626407"/>
            <a:ext cx="849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“বঙ্গবন্ধু শেখ মুজিবুর রহমান” আমাদের জাতির পিতা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A450EC0-1748-483E-BBB6-FEA045683E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9D7F8B6-4F61-4E1F-9DF4-2F9C652884C9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05" y="1570146"/>
            <a:ext cx="2743200" cy="301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7BFFAD4-62CB-464A-9380-5DBD220E07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  <p:sp>
        <p:nvSpPr>
          <p:cNvPr id="4" name="Down Arrow Callout 3"/>
          <p:cNvSpPr/>
          <p:nvPr/>
        </p:nvSpPr>
        <p:spPr>
          <a:xfrm>
            <a:off x="1593705" y="244667"/>
            <a:ext cx="6467829" cy="1170773"/>
          </a:xfrm>
          <a:prstGeom prst="downArrowCallout">
            <a:avLst/>
          </a:prstGeom>
          <a:blipFill>
            <a:blip r:embed="rId7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09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7986807-17CC-4623-B58D-3E703DA80C54}"/>
              </a:ext>
            </a:extLst>
          </p:cNvPr>
          <p:cNvGrpSpPr/>
          <p:nvPr/>
        </p:nvGrpSpPr>
        <p:grpSpPr>
          <a:xfrm>
            <a:off x="1065623" y="914399"/>
            <a:ext cx="6526108" cy="2217107"/>
            <a:chOff x="422032" y="239150"/>
            <a:chExt cx="5683346" cy="1758462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50979185-74DD-47A9-84A1-EFF78359C7EF}"/>
                </a:ext>
              </a:extLst>
            </p:cNvPr>
            <p:cNvSpPr txBox="1"/>
            <p:nvPr/>
          </p:nvSpPr>
          <p:spPr>
            <a:xfrm>
              <a:off x="988480" y="862812"/>
              <a:ext cx="5116898" cy="805556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bn-IN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আজকে আমাদের পাঠ </a:t>
              </a:r>
            </a:p>
          </p:txBody>
        </p:sp>
        <p:sp>
          <p:nvSpPr>
            <p:cNvPr id="4" name="Thought Bubble: Cloud 3">
              <a:extLst>
                <a:ext uri="{FF2B5EF4-FFF2-40B4-BE49-F238E27FC236}">
                  <a16:creationId xmlns="" xmlns:a16="http://schemas.microsoft.com/office/drawing/2014/main" id="{04BCC7F0-77CB-4608-A288-C023F477F0B3}"/>
                </a:ext>
              </a:extLst>
            </p:cNvPr>
            <p:cNvSpPr/>
            <p:nvPr/>
          </p:nvSpPr>
          <p:spPr>
            <a:xfrm>
              <a:off x="422032" y="239150"/>
              <a:ext cx="5683346" cy="1758462"/>
            </a:xfrm>
            <a:prstGeom prst="cloudCallout">
              <a:avLst>
                <a:gd name="adj1" fmla="val 8243"/>
                <a:gd name="adj2" fmla="val 89244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B2B427B-D704-4F75-92D4-B9C46F861055}"/>
              </a:ext>
            </a:extLst>
          </p:cNvPr>
          <p:cNvSpPr txBox="1"/>
          <p:nvPr/>
        </p:nvSpPr>
        <p:spPr>
          <a:xfrm>
            <a:off x="1897421" y="3838978"/>
            <a:ext cx="5875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জাতির পিতা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1410FB0-A8AC-4AA3-AFF1-93EDE1CEBB1D}"/>
              </a:ext>
            </a:extLst>
          </p:cNvPr>
          <p:cNvSpPr/>
          <p:nvPr/>
        </p:nvSpPr>
        <p:spPr>
          <a:xfrm>
            <a:off x="1963319" y="5449090"/>
            <a:ext cx="64219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spc="-3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পাঠ্যাংশ-</a:t>
            </a:r>
            <a:r>
              <a:rPr lang="as-IN" sz="4000" b="1" spc="-3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-3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 বঙ্গবন্ধুর </a:t>
            </a:r>
            <a:r>
              <a:rPr lang="en-US" sz="4000" b="1" spc="-3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-3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 </a:t>
            </a:r>
            <a:r>
              <a:rPr lang="bn-IN" sz="4000" b="1" spc="-3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সংগ্রামী জীবন ) </a:t>
            </a:r>
            <a:endParaRPr lang="en-US" sz="4000" spc="-300" dirty="0">
              <a:solidFill>
                <a:srgbClr val="00B05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4A3361F-067F-4FD0-B56E-AAD29DD52E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A9A1F8C-F589-457B-9BF6-2BF59A15EA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304" y="3838978"/>
            <a:ext cx="1614228" cy="1428256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A9A1F8C-F589-457B-9BF6-2BF59A15E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05" y="3838977"/>
            <a:ext cx="1450027" cy="1428257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2999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0979185-74DD-47A9-84A1-EFF78359C7EF}"/>
              </a:ext>
            </a:extLst>
          </p:cNvPr>
          <p:cNvSpPr txBox="1"/>
          <p:nvPr/>
        </p:nvSpPr>
        <p:spPr>
          <a:xfrm>
            <a:off x="2755726" y="792936"/>
            <a:ext cx="2480153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3298A02-BE02-41C9-9C0C-3F5767DEE5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3" y="239475"/>
            <a:ext cx="2229736" cy="191590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DA8EE76-C17C-426B-A45D-6C41B1CAEE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12" y="59730"/>
            <a:ext cx="1633328" cy="2257586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75843" y="3932957"/>
            <a:ext cx="1690534" cy="812546"/>
          </a:xfrm>
          <a:prstGeom prst="rightArrow">
            <a:avLst/>
          </a:prstGeom>
          <a:blipFill>
            <a:blip r:embed="rId5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১৪.1.1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2141949" y="3655523"/>
            <a:ext cx="6814159" cy="1254680"/>
          </a:xfrm>
          <a:prstGeom prst="flowChartTerminator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13419" y="5431031"/>
            <a:ext cx="1690535" cy="904718"/>
          </a:xfrm>
          <a:prstGeom prst="rightArrow">
            <a:avLst/>
          </a:prstGeom>
          <a:blipFill>
            <a:blip r:embed="rId5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১৪.1.2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2141949" y="5315876"/>
            <a:ext cx="6814159" cy="1247762"/>
          </a:xfrm>
          <a:prstGeom prst="flowChartTerminator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0711" y="2155379"/>
            <a:ext cx="5485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09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55A8E3F-330C-41D1-9ED6-BB252DCFF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8" y="1705734"/>
            <a:ext cx="4379120" cy="2919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AF2D4F0-5A29-42C5-AC44-ABECAAED4E6E}"/>
              </a:ext>
            </a:extLst>
          </p:cNvPr>
          <p:cNvSpPr txBox="1"/>
          <p:nvPr/>
        </p:nvSpPr>
        <p:spPr>
          <a:xfrm>
            <a:off x="365756" y="5064374"/>
            <a:ext cx="8328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IN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১৯২০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সালের </a:t>
            </a:r>
            <a:r>
              <a:rPr lang="bn-IN" sz="36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১৭ই মার্চ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 </a:t>
            </a:r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জেলার </a:t>
            </a:r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গ্রামে জন্মগ্রহণ করেন।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3EBEBDB-B364-4E8C-A2E0-D60A3FEABAD7}"/>
              </a:ext>
            </a:extLst>
          </p:cNvPr>
          <p:cNvSpPr txBox="1"/>
          <p:nvPr/>
        </p:nvSpPr>
        <p:spPr>
          <a:xfrm>
            <a:off x="1557998" y="984388"/>
            <a:ext cx="7445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 আমাদের জাতির পিতা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F825FF5-5413-440B-8250-13A4AA7250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E11CDB4-A75A-40BA-85AF-F9F6B13CE89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80" y="1691813"/>
            <a:ext cx="4297680" cy="2926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1EDD0A-44B3-4E7E-B3C9-C73F67F576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2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0979185-74DD-47A9-84A1-EFF78359C7EF}"/>
              </a:ext>
            </a:extLst>
          </p:cNvPr>
          <p:cNvSpPr txBox="1"/>
          <p:nvPr/>
        </p:nvSpPr>
        <p:spPr>
          <a:xfrm>
            <a:off x="2757269" y="336494"/>
            <a:ext cx="4740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তাঁর ডাক নাম ছিল </a:t>
            </a:r>
            <a:r>
              <a:rPr lang="bn-IN" sz="4400" b="1" spc="-15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খোকা</a:t>
            </a:r>
            <a:r>
              <a:rPr lang="bn-IN" sz="44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A22EA0E-8A84-4269-8881-2E142B47D8A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68" y="1705709"/>
            <a:ext cx="3657600" cy="2743200"/>
          </a:xfrm>
          <a:prstGeom prst="rect">
            <a:avLst/>
          </a:prstGeom>
          <a:ln w="762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FC46BC4-383C-45B2-BB88-20041EE4B5C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0" y="1753532"/>
            <a:ext cx="3657600" cy="2743200"/>
          </a:xfrm>
          <a:prstGeom prst="rect">
            <a:avLst/>
          </a:prstGeom>
          <a:ln w="762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C2D53B-7C64-49ED-9076-8354B66676B7}"/>
              </a:ext>
            </a:extLst>
          </p:cNvPr>
          <p:cNvSpPr txBox="1"/>
          <p:nvPr/>
        </p:nvSpPr>
        <p:spPr>
          <a:xfrm>
            <a:off x="375781" y="4707868"/>
            <a:ext cx="3760119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বাবার নাম </a:t>
            </a:r>
            <a:endParaRPr lang="en-US" sz="3600" b="1" spc="-1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spc="-15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 </a:t>
            </a:r>
            <a:r>
              <a:rPr lang="bn-IN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লুৎফর রহমান  </a:t>
            </a:r>
            <a:endParaRPr lang="en-US" sz="3600" b="1" spc="-1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1751A81-5897-476C-A102-3997F3B8B259}"/>
              </a:ext>
            </a:extLst>
          </p:cNvPr>
          <p:cNvSpPr txBox="1"/>
          <p:nvPr/>
        </p:nvSpPr>
        <p:spPr>
          <a:xfrm>
            <a:off x="4979969" y="4632601"/>
            <a:ext cx="3657599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মায়ের </a:t>
            </a:r>
            <a:r>
              <a:rPr lang="bn-IN" sz="3600" b="1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3600" b="1" spc="-1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spc="-15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সায়েরা খাতুন  </a:t>
            </a:r>
            <a:endParaRPr lang="en-US" sz="3600" b="1" spc="-15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DDEE1AC-C951-4252-99FD-642938C116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A3A0C44-19FF-4E89-8701-AFBDC08D2C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8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466</Words>
  <Application>Microsoft Office PowerPoint</Application>
  <PresentationFormat>On-screen Show (4:3)</PresentationFormat>
  <Paragraphs>92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Windows User</cp:lastModifiedBy>
  <cp:revision>124</cp:revision>
  <dcterms:created xsi:type="dcterms:W3CDTF">2019-10-05T13:32:40Z</dcterms:created>
  <dcterms:modified xsi:type="dcterms:W3CDTF">2020-01-23T18:32:03Z</dcterms:modified>
</cp:coreProperties>
</file>