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72" r:id="rId7"/>
    <p:sldId id="273" r:id="rId8"/>
    <p:sldId id="261" r:id="rId9"/>
    <p:sldId id="264" r:id="rId10"/>
    <p:sldId id="265" r:id="rId11"/>
    <p:sldId id="266" r:id="rId12"/>
    <p:sldId id="267" r:id="rId13"/>
    <p:sldId id="268" r:id="rId14"/>
    <p:sldId id="269" r:id="rId15"/>
    <p:sldId id="270" r:id="rId16"/>
    <p:sldId id="271"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92" autoAdjust="0"/>
    <p:restoredTop sz="94660"/>
  </p:normalViewPr>
  <p:slideViewPr>
    <p:cSldViewPr snapToGrid="0">
      <p:cViewPr varScale="1">
        <p:scale>
          <a:sx n="68" d="100"/>
          <a:sy n="68" d="100"/>
        </p:scale>
        <p:origin x="47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20E9-C5D9-4E84-95EB-1C65225CA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F6BB5-69A4-4829-8AA9-9C6057912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F9436-7C46-444E-A7DF-349875826937}"/>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2927422E-9BFE-4F85-939D-A11D6FD3F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AC68B-C375-4A30-BE93-C2ACD86BE52C}"/>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201360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7F67-E7E9-42E1-8D03-626EE9B3D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1A01B-5073-4303-8766-211EC8CB2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32BB6-AA65-44E4-92C0-68F33B4B6C9A}"/>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CA3F11E7-8374-46BB-B8E3-14910BA28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6061A-D3AE-4611-88F9-DD794675CFC6}"/>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203039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324FD-8EEE-4861-8BC3-3E5918E13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A68A46-4A02-4E14-A8F5-E2326D4A7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FDB5F-A2D7-44BA-85B0-75BDA1A68B6F}"/>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086274D3-4E89-49FA-A77A-8F0BDF3F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63719-C65B-4776-9221-1A5FDE8AB094}"/>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291060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977E-ABAA-40BC-9612-8C3E0DF1B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53613-CAE7-407C-9862-5F24822399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3727-BE91-4F50-9D15-442B16174521}"/>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4A1C9177-DBBB-4269-8381-E76F9A712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667EC-7A18-458D-9972-73418348247F}"/>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429204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60C4-03B0-4090-A26D-6486D51B0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2EC69A-C1A2-4532-9B44-8A079C52D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330338-5F7B-488E-9140-11481E92C149}"/>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04438E99-7BBF-43EE-959A-3485B0F0F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3B4A-FB6C-4A8B-80CA-412C184DAD00}"/>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237495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750B-DD06-4D28-9024-BAD4E937D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2A2C9-FEC1-43F5-99C2-6D6C89691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8865E-15C3-493D-9C3C-E04F1CA32E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F003D5-540D-47E0-971A-CC1BF1F643C1}"/>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6" name="Footer Placeholder 5">
            <a:extLst>
              <a:ext uri="{FF2B5EF4-FFF2-40B4-BE49-F238E27FC236}">
                <a16:creationId xmlns:a16="http://schemas.microsoft.com/office/drawing/2014/main" id="{FA557F75-6F12-40EF-91F5-F80916CDB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63607-A1A1-42BA-9A53-D999D8423E68}"/>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94443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1D17-F4C1-432E-861E-A651B7C536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DDF511-0AC2-4384-8428-EA200F51E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3ADCB-F8CF-41DD-9E7A-0F97AE742A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9581A-6CF4-4DA3-B728-1E3E508E4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1E3BDD-94FE-4305-A311-A1ED158C2E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54E26-0D85-4D1C-932A-5BA5A989DD86}"/>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8" name="Footer Placeholder 7">
            <a:extLst>
              <a:ext uri="{FF2B5EF4-FFF2-40B4-BE49-F238E27FC236}">
                <a16:creationId xmlns:a16="http://schemas.microsoft.com/office/drawing/2014/main" id="{DCFDC096-1DEF-439B-BFCD-7F5E7D0052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A218FE-23D3-4639-9564-F5A9AD49A568}"/>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165390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E1B2-E6E1-42D9-B3FB-72B0CA5549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66203-C879-47A3-B774-256A23C3CAF0}"/>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4" name="Footer Placeholder 3">
            <a:extLst>
              <a:ext uri="{FF2B5EF4-FFF2-40B4-BE49-F238E27FC236}">
                <a16:creationId xmlns:a16="http://schemas.microsoft.com/office/drawing/2014/main" id="{17EE4AB7-5BA4-409A-B102-C398AA3AFC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E5D7D-57CB-4F95-B854-855B7EFB4DCC}"/>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39636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4A493-37D8-44A9-9583-3E2E2ED609A5}"/>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3" name="Footer Placeholder 2">
            <a:extLst>
              <a:ext uri="{FF2B5EF4-FFF2-40B4-BE49-F238E27FC236}">
                <a16:creationId xmlns:a16="http://schemas.microsoft.com/office/drawing/2014/main" id="{2F7AAB94-9F92-4B99-A8DE-6908ACAB88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5A908A-1F9B-4FEE-8818-37ADD02E74C9}"/>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210484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5B10-A379-42E7-83F4-E41BAC962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81D44-A528-489F-911D-8377D5EA6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79820-7955-413D-AAA1-C331212C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78F3F-3CB5-4168-A23C-274EF882569A}"/>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6" name="Footer Placeholder 5">
            <a:extLst>
              <a:ext uri="{FF2B5EF4-FFF2-40B4-BE49-F238E27FC236}">
                <a16:creationId xmlns:a16="http://schemas.microsoft.com/office/drawing/2014/main" id="{0AA5D77C-CFE4-48AD-B7A7-A27D99969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12000-E095-4C1A-9B2E-29E7EF201EBC}"/>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62099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FFA5-45AB-4636-8029-062BC77F5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E65BB-DF94-4641-8830-A25E2F32F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A4B50-F4E9-421B-BE90-8275D4446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C0099-449E-4CF2-89A9-642101C6CD09}"/>
              </a:ext>
            </a:extLst>
          </p:cNvPr>
          <p:cNvSpPr>
            <a:spLocks noGrp="1"/>
          </p:cNvSpPr>
          <p:nvPr>
            <p:ph type="dt" sz="half" idx="10"/>
          </p:nvPr>
        </p:nvSpPr>
        <p:spPr/>
        <p:txBody>
          <a:bodyPr/>
          <a:lstStyle/>
          <a:p>
            <a:fld id="{87B65FD4-FAF1-404C-B65E-12506D9A31CD}" type="datetimeFigureOut">
              <a:rPr lang="en-US" smtClean="0"/>
              <a:t>1/26/2020</a:t>
            </a:fld>
            <a:endParaRPr lang="en-US"/>
          </a:p>
        </p:txBody>
      </p:sp>
      <p:sp>
        <p:nvSpPr>
          <p:cNvPr id="6" name="Footer Placeholder 5">
            <a:extLst>
              <a:ext uri="{FF2B5EF4-FFF2-40B4-BE49-F238E27FC236}">
                <a16:creationId xmlns:a16="http://schemas.microsoft.com/office/drawing/2014/main" id="{32AF51DA-B0BE-4610-AE41-BBBB0EDFD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D0824-428D-4D46-90E0-7A7AD153B8B8}"/>
              </a:ext>
            </a:extLst>
          </p:cNvPr>
          <p:cNvSpPr>
            <a:spLocks noGrp="1"/>
          </p:cNvSpPr>
          <p:nvPr>
            <p:ph type="sldNum" sz="quarter" idx="12"/>
          </p:nvPr>
        </p:nvSpPr>
        <p:spPr/>
        <p:txBody>
          <a:bodyPr/>
          <a:lstStyle/>
          <a:p>
            <a:fld id="{0582D137-CFF7-42D2-A812-43DD65159F70}" type="slidenum">
              <a:rPr lang="en-US" smtClean="0"/>
              <a:t>‹#›</a:t>
            </a:fld>
            <a:endParaRPr lang="en-US"/>
          </a:p>
        </p:txBody>
      </p:sp>
    </p:spTree>
    <p:extLst>
      <p:ext uri="{BB962C8B-B14F-4D97-AF65-F5344CB8AC3E}">
        <p14:creationId xmlns:p14="http://schemas.microsoft.com/office/powerpoint/2010/main" val="11313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EDC4C-8CEF-4EC6-9AC6-E093C8D06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E0414-C758-4A5F-A0B3-99272A8FA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E043A-161C-48CE-B1CE-02655862F1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65FD4-FAF1-404C-B65E-12506D9A31CD}" type="datetimeFigureOut">
              <a:rPr lang="en-US" smtClean="0"/>
              <a:t>1/26/2020</a:t>
            </a:fld>
            <a:endParaRPr lang="en-US"/>
          </a:p>
        </p:txBody>
      </p:sp>
      <p:sp>
        <p:nvSpPr>
          <p:cNvPr id="5" name="Footer Placeholder 4">
            <a:extLst>
              <a:ext uri="{FF2B5EF4-FFF2-40B4-BE49-F238E27FC236}">
                <a16:creationId xmlns:a16="http://schemas.microsoft.com/office/drawing/2014/main" id="{CA98E832-7169-43E5-AE68-727073B66C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C036FA-CAE2-4020-A322-D1A233440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2D137-CFF7-42D2-A812-43DD65159F70}" type="slidenum">
              <a:rPr lang="en-US" smtClean="0"/>
              <a:t>‹#›</a:t>
            </a:fld>
            <a:endParaRPr lang="en-US"/>
          </a:p>
        </p:txBody>
      </p:sp>
    </p:spTree>
    <p:extLst>
      <p:ext uri="{BB962C8B-B14F-4D97-AF65-F5344CB8AC3E}">
        <p14:creationId xmlns:p14="http://schemas.microsoft.com/office/powerpoint/2010/main" val="376832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A3385-0A84-4738-A8BE-A2B51ABE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4" name="TextBox 3">
            <a:extLst>
              <a:ext uri="{FF2B5EF4-FFF2-40B4-BE49-F238E27FC236}">
                <a16:creationId xmlns:a16="http://schemas.microsoft.com/office/drawing/2014/main" id="{924C82B9-447E-4AA6-8D42-D8456131FD54}"/>
              </a:ext>
            </a:extLst>
          </p:cNvPr>
          <p:cNvSpPr txBox="1"/>
          <p:nvPr/>
        </p:nvSpPr>
        <p:spPr>
          <a:xfrm>
            <a:off x="3488788" y="2053883"/>
            <a:ext cx="4979963" cy="2215991"/>
          </a:xfrm>
          <a:prstGeom prst="rect">
            <a:avLst/>
          </a:prstGeom>
          <a:noFill/>
        </p:spPr>
        <p:txBody>
          <a:bodyPr wrap="square" rtlCol="0">
            <a:prstTxWarp prst="textDoubleWave1">
              <a:avLst/>
            </a:prstTxWarp>
            <a:spAutoFit/>
          </a:bodyPr>
          <a:lstStyle/>
          <a:p>
            <a:r>
              <a:rPr lang="bn-IN" sz="13800" b="1" dirty="0">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স্বাগতম</a:t>
            </a:r>
            <a:r>
              <a:rPr lang="bn-IN" sz="13800" dirty="0">
                <a:latin typeface="NikoshBAN" panose="02000000000000000000" pitchFamily="2" charset="0"/>
                <a:cs typeface="NikoshBAN" panose="02000000000000000000" pitchFamily="2" charset="0"/>
              </a:rPr>
              <a:t> </a:t>
            </a:r>
            <a:endParaRPr lang="en-US"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308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0"/>
                                        <p:tgtEl>
                                          <p:spTgt spid="4"/>
                                        </p:tgtEl>
                                        <p:attrNameLst>
                                          <p:attrName>ppt_x</p:attrName>
                                        </p:attrNameLst>
                                      </p:cBhvr>
                                      <p:tavLst>
                                        <p:tav tm="0">
                                          <p:val>
                                            <p:strVal val="#ppt_x-#ppt_w*1.125000"/>
                                          </p:val>
                                        </p:tav>
                                        <p:tav tm="100000">
                                          <p:val>
                                            <p:strVal val="#ppt_x"/>
                                          </p:val>
                                        </p:tav>
                                      </p:tavLst>
                                    </p:anim>
                                    <p:animEffect transition="in" filter="wipe(right)">
                                      <p:cBhvr>
                                        <p:cTn id="8"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8CB978-FF9A-41E1-8BD6-9AA2A8426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5" y="0"/>
            <a:ext cx="5880294" cy="6858000"/>
          </a:xfrm>
          <a:prstGeom prst="rect">
            <a:avLst/>
          </a:prstGeom>
        </p:spPr>
      </p:pic>
      <p:sp>
        <p:nvSpPr>
          <p:cNvPr id="4" name="TextBox 3">
            <a:extLst>
              <a:ext uri="{FF2B5EF4-FFF2-40B4-BE49-F238E27FC236}">
                <a16:creationId xmlns:a16="http://schemas.microsoft.com/office/drawing/2014/main" id="{9872FDA9-7E0F-4F20-8858-9D10186C1BA7}"/>
              </a:ext>
            </a:extLst>
          </p:cNvPr>
          <p:cNvSpPr txBox="1"/>
          <p:nvPr/>
        </p:nvSpPr>
        <p:spPr>
          <a:xfrm>
            <a:off x="5828713" y="357056"/>
            <a:ext cx="5997525" cy="4708981"/>
          </a:xfrm>
          <a:prstGeom prst="rect">
            <a:avLst/>
          </a:prstGeom>
          <a:noFill/>
        </p:spPr>
        <p:txBody>
          <a:bodyPr wrap="square" rtlCol="0">
            <a:spAutoFit/>
          </a:bodyPr>
          <a:lstStyle/>
          <a:p>
            <a:pPr algn="ctr"/>
            <a:r>
              <a:rPr lang="bn-IN" sz="6000" b="1" dirty="0">
                <a:solidFill>
                  <a:srgbClr val="C00000"/>
                </a:solidFill>
                <a:latin typeface="NikoshBAN" panose="02000000000000000000" pitchFamily="2" charset="0"/>
                <a:cs typeface="NikoshBAN" panose="02000000000000000000" pitchFamily="2" charset="0"/>
              </a:rPr>
              <a:t>রেলপথঃ</a:t>
            </a:r>
          </a:p>
          <a:p>
            <a:pPr algn="ctr"/>
            <a:endParaRPr lang="bn-IN" sz="4000" b="1" dirty="0">
              <a:latin typeface="NikoshBAN" panose="02000000000000000000" pitchFamily="2" charset="0"/>
              <a:cs typeface="NikoshBAN" panose="02000000000000000000" pitchFamily="2" charset="0"/>
            </a:endParaRPr>
          </a:p>
          <a:p>
            <a:pPr algn="ctr"/>
            <a:r>
              <a:rPr lang="bn-IN" sz="4000" b="1" dirty="0">
                <a:latin typeface="NikoshBAN" panose="02000000000000000000" pitchFamily="2" charset="0"/>
                <a:cs typeface="NikoshBAN" panose="02000000000000000000" pitchFamily="2" charset="0"/>
              </a:rPr>
              <a:t>সড়কপথের মতোই আমাদের দেশে রয়েছে দীর্ঘ রেলপথ।অসংখ্য মানুষ রেলগাড়িতে চলাচল করেন।রেলগারিতে সহজে অনেক মালামাল আনা-নেওয়া করা যায়।</a:t>
            </a:r>
          </a:p>
        </p:txBody>
      </p:sp>
    </p:spTree>
    <p:extLst>
      <p:ext uri="{BB962C8B-B14F-4D97-AF65-F5344CB8AC3E}">
        <p14:creationId xmlns:p14="http://schemas.microsoft.com/office/powerpoint/2010/main" val="35777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2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heel(1)">
                                      <p:cBhvr>
                                        <p:cTn id="18" dur="2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948CD-874B-4D33-A28F-72CD31A4D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32" y="309489"/>
            <a:ext cx="5345723" cy="6302326"/>
          </a:xfrm>
          <a:prstGeom prst="rect">
            <a:avLst/>
          </a:prstGeom>
        </p:spPr>
      </p:pic>
      <p:sp>
        <p:nvSpPr>
          <p:cNvPr id="5" name="TextBox 4">
            <a:extLst>
              <a:ext uri="{FF2B5EF4-FFF2-40B4-BE49-F238E27FC236}">
                <a16:creationId xmlns:a16="http://schemas.microsoft.com/office/drawing/2014/main" id="{F868FFD2-7E69-4010-8D43-75469E3A332A}"/>
              </a:ext>
            </a:extLst>
          </p:cNvPr>
          <p:cNvSpPr txBox="1"/>
          <p:nvPr/>
        </p:nvSpPr>
        <p:spPr>
          <a:xfrm>
            <a:off x="5880294" y="363951"/>
            <a:ext cx="5345723" cy="6247864"/>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আমাদের দেশে বড় বড় নদী আছে,তাই আমাদের অনেক সেতু দরকার।গ্রামে আছে ছোট ছোট বাঁশের তৈরি সাঁকো।অনেক নদীর উপর সড়ক ও রেলপথের জন্য দীর্ঘ সেতু আছে।আমাদের কয়েকটি দীর্ঘ সেতু হল বঙ্গবন্ধু সেতু,চীনমৈত্রী সেতু এবং লালন শাহ সেতু।এতে মানুষের যাতায়াতের সুবিধা রয়েছে।</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216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F5A90-8BCD-43D5-B1AA-BC277F0E6330}"/>
              </a:ext>
            </a:extLst>
          </p:cNvPr>
          <p:cNvSpPr txBox="1"/>
          <p:nvPr/>
        </p:nvSpPr>
        <p:spPr>
          <a:xfrm>
            <a:off x="792460" y="703465"/>
            <a:ext cx="10306949" cy="4832092"/>
          </a:xfrm>
          <a:prstGeom prst="rect">
            <a:avLst/>
          </a:prstGeom>
          <a:noFill/>
        </p:spPr>
        <p:txBody>
          <a:bodyPr wrap="square" rtlCol="0">
            <a:spAutoFit/>
          </a:bodyPr>
          <a:lstStyle/>
          <a:p>
            <a:r>
              <a:rPr lang="bn-IN" sz="4400" b="1" dirty="0">
                <a:solidFill>
                  <a:srgbClr val="002060"/>
                </a:solidFill>
                <a:latin typeface="NikoshBAN" panose="02000000000000000000" pitchFamily="2" charset="0"/>
                <a:cs typeface="NikoshBAN" panose="02000000000000000000" pitchFamily="2" charset="0"/>
              </a:rPr>
              <a:t>১। রাষ্ট্রীয় সম্পদ কাকে বলে?</a:t>
            </a:r>
          </a:p>
          <a:p>
            <a:r>
              <a:rPr lang="bn-IN" sz="4400" b="1" dirty="0">
                <a:solidFill>
                  <a:srgbClr val="002060"/>
                </a:solidFill>
                <a:latin typeface="NikoshBAN" panose="02000000000000000000" pitchFamily="2" charset="0"/>
                <a:cs typeface="NikoshBAN" panose="02000000000000000000" pitchFamily="2" charset="0"/>
              </a:rPr>
              <a:t>    উঃ সরকার আমাদের ব্যবহারের জন্য যা তৈরি করে তা ই  </a:t>
            </a:r>
          </a:p>
          <a:p>
            <a:r>
              <a:rPr lang="bn-IN" sz="4400" b="1" dirty="0">
                <a:solidFill>
                  <a:srgbClr val="002060"/>
                </a:solidFill>
                <a:latin typeface="NikoshBAN" panose="02000000000000000000" pitchFamily="2" charset="0"/>
                <a:cs typeface="NikoshBAN" panose="02000000000000000000" pitchFamily="2" charset="0"/>
              </a:rPr>
              <a:t>         রাষ্ট্রীয় সম্পদ।  </a:t>
            </a:r>
          </a:p>
          <a:p>
            <a:r>
              <a:rPr lang="bn-IN" sz="4400" b="1" dirty="0">
                <a:solidFill>
                  <a:srgbClr val="002060"/>
                </a:solidFill>
                <a:latin typeface="NikoshBAN" panose="02000000000000000000" pitchFamily="2" charset="0"/>
                <a:cs typeface="NikoshBAN" panose="02000000000000000000" pitchFamily="2" charset="0"/>
              </a:rPr>
              <a:t>২। কয়েকটি রাষ্ট্রীয় সম্পদ এর নাম বল।</a:t>
            </a:r>
          </a:p>
          <a:p>
            <a:r>
              <a:rPr lang="bn-IN" sz="4400" b="1" dirty="0">
                <a:solidFill>
                  <a:srgbClr val="002060"/>
                </a:solidFill>
                <a:latin typeface="NikoshBAN" panose="02000000000000000000" pitchFamily="2" charset="0"/>
                <a:cs typeface="NikoshBAN" panose="02000000000000000000" pitchFamily="2" charset="0"/>
              </a:rPr>
              <a:t>     উঃ সড়ক, রেলপথ, সেতু। </a:t>
            </a:r>
          </a:p>
          <a:p>
            <a:r>
              <a:rPr lang="bn-IN" sz="4400" b="1" dirty="0">
                <a:solidFill>
                  <a:srgbClr val="002060"/>
                </a:solidFill>
                <a:latin typeface="NikoshBAN" panose="02000000000000000000" pitchFamily="2" charset="0"/>
                <a:cs typeface="NikoshBAN" panose="02000000000000000000" pitchFamily="2" charset="0"/>
              </a:rPr>
              <a:t>৩। কতোগুলো সেতুর নাম বল</a:t>
            </a:r>
            <a:r>
              <a:rPr lang="bn-IN" sz="3600" b="1" dirty="0">
                <a:solidFill>
                  <a:srgbClr val="002060"/>
                </a:solidFill>
                <a:latin typeface="NikoshBAN" panose="02000000000000000000" pitchFamily="2" charset="0"/>
                <a:cs typeface="NikoshBAN" panose="02000000000000000000" pitchFamily="2" charset="0"/>
              </a:rPr>
              <a:t>।</a:t>
            </a:r>
          </a:p>
          <a:p>
            <a:r>
              <a:rPr lang="bn-IN" sz="4400" b="1" dirty="0">
                <a:solidFill>
                  <a:srgbClr val="002060"/>
                </a:solidFill>
                <a:latin typeface="NikoshBAN" panose="02000000000000000000" pitchFamily="2" charset="0"/>
                <a:cs typeface="NikoshBAN" panose="02000000000000000000" pitchFamily="2" charset="0"/>
              </a:rPr>
              <a:t>     উঃ বঙ্গবন্ধু সেতু, চীনমৈত্রী সেতু, লালন-শাহ সেতু। </a:t>
            </a:r>
            <a:endParaRPr lang="en-US" sz="4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52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CCC33A-71D4-4876-AD7D-A363544DEE21}"/>
              </a:ext>
            </a:extLst>
          </p:cNvPr>
          <p:cNvSpPr txBox="1"/>
          <p:nvPr/>
        </p:nvSpPr>
        <p:spPr>
          <a:xfrm>
            <a:off x="286406" y="1261005"/>
            <a:ext cx="11619187" cy="3416320"/>
          </a:xfrm>
          <a:prstGeom prst="rect">
            <a:avLst/>
          </a:prstGeom>
          <a:noFill/>
        </p:spPr>
        <p:txBody>
          <a:bodyPr wrap="square" rtlCol="0">
            <a:spAutoFit/>
          </a:bodyPr>
          <a:lstStyle/>
          <a:p>
            <a:pPr algn="ctr"/>
            <a:r>
              <a:rPr lang="bn-IN" sz="5400" b="1" dirty="0">
                <a:solidFill>
                  <a:srgbClr val="C00000"/>
                </a:solidFill>
                <a:latin typeface="NikoshBAN" panose="02000000000000000000" pitchFamily="2" charset="0"/>
                <a:cs typeface="NikoshBAN" panose="02000000000000000000" pitchFamily="2" charset="0"/>
              </a:rPr>
              <a:t>দলঃ১</a:t>
            </a:r>
          </a:p>
          <a:p>
            <a:pPr algn="ctr"/>
            <a:r>
              <a:rPr lang="bn-IN" sz="5400" b="1" dirty="0">
                <a:solidFill>
                  <a:schemeClr val="tx2"/>
                </a:solidFill>
                <a:latin typeface="NikoshBAN" panose="02000000000000000000" pitchFamily="2" charset="0"/>
                <a:cs typeface="NikoshBAN" panose="02000000000000000000" pitchFamily="2" charset="0"/>
              </a:rPr>
              <a:t>রাষ্ট্রী</a:t>
            </a:r>
            <a:r>
              <a:rPr lang="bn-IN" sz="5400" b="1" dirty="0">
                <a:solidFill>
                  <a:srgbClr val="002060"/>
                </a:solidFill>
                <a:latin typeface="NikoshBAN" panose="02000000000000000000" pitchFamily="2" charset="0"/>
                <a:cs typeface="NikoshBAN" panose="02000000000000000000" pitchFamily="2" charset="0"/>
              </a:rPr>
              <a:t>য় সম্পদ এর সড়ক সম্পর্কে আলোচনা করে বলবে।</a:t>
            </a:r>
          </a:p>
          <a:p>
            <a:pPr algn="ctr"/>
            <a:r>
              <a:rPr lang="bn-IN" sz="5400" dirty="0">
                <a:solidFill>
                  <a:srgbClr val="C00000"/>
                </a:solidFill>
                <a:latin typeface="NikoshBAN" panose="02000000000000000000" pitchFamily="2" charset="0"/>
                <a:cs typeface="NikoshBAN" panose="02000000000000000000" pitchFamily="2" charset="0"/>
              </a:rPr>
              <a:t>দলঃ২</a:t>
            </a:r>
          </a:p>
          <a:p>
            <a:pPr algn="ctr"/>
            <a:r>
              <a:rPr lang="bn-IN" sz="5400" b="1" dirty="0">
                <a:solidFill>
                  <a:srgbClr val="002060"/>
                </a:solidFill>
                <a:latin typeface="NikoshBAN" panose="02000000000000000000" pitchFamily="2" charset="0"/>
                <a:cs typeface="NikoshBAN" panose="02000000000000000000" pitchFamily="2" charset="0"/>
              </a:rPr>
              <a:t>রাষ্ট্রীয় সম্পদ এর সেতু সম্পর্কে আলোচনা করে বলবে।  </a:t>
            </a:r>
            <a:endParaRPr lang="en-US" sz="5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81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2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2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2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2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2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4F0B8-0E60-41E9-8F75-C4EE1F511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794" y="759654"/>
            <a:ext cx="3868615" cy="5134709"/>
          </a:xfrm>
          <a:prstGeom prst="rect">
            <a:avLst/>
          </a:prstGeom>
        </p:spPr>
      </p:pic>
      <p:sp>
        <p:nvSpPr>
          <p:cNvPr id="4" name="TextBox 3">
            <a:extLst>
              <a:ext uri="{FF2B5EF4-FFF2-40B4-BE49-F238E27FC236}">
                <a16:creationId xmlns:a16="http://schemas.microsoft.com/office/drawing/2014/main" id="{4EF7113D-1DFF-4583-8DE3-D6BC21F6CAD8}"/>
              </a:ext>
            </a:extLst>
          </p:cNvPr>
          <p:cNvSpPr txBox="1"/>
          <p:nvPr/>
        </p:nvSpPr>
        <p:spPr>
          <a:xfrm>
            <a:off x="576775" y="1483529"/>
            <a:ext cx="5908431" cy="2308324"/>
          </a:xfrm>
          <a:prstGeom prst="rect">
            <a:avLst/>
          </a:prstGeom>
          <a:noFill/>
        </p:spPr>
        <p:txBody>
          <a:bodyPr wrap="square" rtlCol="0">
            <a:spAutoFit/>
          </a:bodyPr>
          <a:lstStyle/>
          <a:p>
            <a:pPr algn="ctr"/>
            <a:r>
              <a:rPr lang="bn-IN" sz="7200" b="1" dirty="0">
                <a:solidFill>
                  <a:srgbClr val="002060"/>
                </a:solidFill>
                <a:latin typeface="NikoshBAN" panose="02000000000000000000" pitchFamily="2" charset="0"/>
                <a:cs typeface="NikoshBAN" panose="02000000000000000000" pitchFamily="2" charset="0"/>
              </a:rPr>
              <a:t>পাঠ্য বইয়ের ৪০পৃষ্ঠা খোল এবং পড়। </a:t>
            </a:r>
            <a:endParaRPr lang="en-US" sz="7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595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2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B19970-FDC1-429B-BA48-FDD80B2C03F8}"/>
              </a:ext>
            </a:extLst>
          </p:cNvPr>
          <p:cNvSpPr txBox="1"/>
          <p:nvPr/>
        </p:nvSpPr>
        <p:spPr>
          <a:xfrm>
            <a:off x="701040" y="361019"/>
            <a:ext cx="10789920" cy="3847207"/>
          </a:xfrm>
          <a:prstGeom prst="rect">
            <a:avLst/>
          </a:prstGeom>
          <a:noFill/>
        </p:spPr>
        <p:txBody>
          <a:bodyPr wrap="square" rtlCol="0">
            <a:spAutoFit/>
          </a:bodyPr>
          <a:lstStyle/>
          <a:p>
            <a:r>
              <a:rPr lang="bn-IN" sz="4000" b="1" dirty="0">
                <a:solidFill>
                  <a:srgbClr val="C00000"/>
                </a:solidFill>
                <a:latin typeface="NikoshBAN" panose="02000000000000000000" pitchFamily="2" charset="0"/>
                <a:cs typeface="NikoshBAN" panose="02000000000000000000" pitchFamily="2" charset="0"/>
              </a:rPr>
              <a:t>                           মুখে মুখে উত্তর বলি</a:t>
            </a:r>
          </a:p>
          <a:p>
            <a:r>
              <a:rPr lang="bn-IN" sz="4000" b="1" dirty="0">
                <a:solidFill>
                  <a:srgbClr val="C00000"/>
                </a:solidFill>
                <a:latin typeface="NikoshBAN" panose="02000000000000000000" pitchFamily="2" charset="0"/>
                <a:cs typeface="NikoshBAN" panose="02000000000000000000" pitchFamily="2" charset="0"/>
              </a:rPr>
              <a:t>১।</a:t>
            </a:r>
            <a:r>
              <a:rPr lang="bn-IN" sz="4000" dirty="0">
                <a:solidFill>
                  <a:srgbClr val="002060"/>
                </a:solidFill>
                <a:latin typeface="NikoshBAN" panose="02000000000000000000" pitchFamily="2" charset="0"/>
                <a:cs typeface="NikoshBAN" panose="02000000000000000000" pitchFamily="2" charset="0"/>
              </a:rPr>
              <a:t>সড়কপথ আমাদের কি কাজে লাগে</a:t>
            </a:r>
            <a:r>
              <a:rPr lang="bn-IN" sz="4000" dirty="0">
                <a:latin typeface="NikoshBAN" panose="02000000000000000000" pitchFamily="2" charset="0"/>
                <a:cs typeface="NikoshBAN" panose="02000000000000000000" pitchFamily="2" charset="0"/>
              </a:rPr>
              <a:t>?</a:t>
            </a:r>
          </a:p>
          <a:p>
            <a:r>
              <a:rPr lang="bn-IN" sz="4400" b="1" dirty="0">
                <a:solidFill>
                  <a:srgbClr val="C00000"/>
                </a:solidFill>
                <a:latin typeface="NikoshBAN" panose="02000000000000000000" pitchFamily="2" charset="0"/>
                <a:cs typeface="NikoshBAN" panose="02000000000000000000" pitchFamily="2" charset="0"/>
              </a:rPr>
              <a:t>২</a:t>
            </a:r>
            <a:r>
              <a:rPr lang="bn-IN" sz="4400" dirty="0">
                <a:solidFill>
                  <a:srgbClr val="C0000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রেলপথ আমাদের কি কাজে লাগে?</a:t>
            </a:r>
          </a:p>
          <a:p>
            <a:r>
              <a:rPr lang="bn-IN" sz="4000" b="1" dirty="0">
                <a:solidFill>
                  <a:srgbClr val="C00000"/>
                </a:solidFill>
                <a:latin typeface="NikoshBAN" panose="02000000000000000000" pitchFamily="2" charset="0"/>
                <a:cs typeface="NikoshBAN" panose="02000000000000000000" pitchFamily="2" charset="0"/>
              </a:rPr>
              <a:t>৩।</a:t>
            </a:r>
            <a:r>
              <a:rPr lang="bn-IN" sz="4000" dirty="0">
                <a:solidFill>
                  <a:srgbClr val="002060"/>
                </a:solidFill>
                <a:latin typeface="NikoshBAN" panose="02000000000000000000" pitchFamily="2" charset="0"/>
                <a:cs typeface="NikoshBAN" panose="02000000000000000000" pitchFamily="2" charset="0"/>
              </a:rPr>
              <a:t>সেতু আমাদের কি কাজে লাগে?</a:t>
            </a:r>
          </a:p>
          <a:p>
            <a:r>
              <a:rPr lang="bn-IN" sz="4000" b="1" dirty="0">
                <a:solidFill>
                  <a:srgbClr val="C00000"/>
                </a:solidFill>
                <a:latin typeface="NikoshBAN" panose="02000000000000000000" pitchFamily="2" charset="0"/>
                <a:cs typeface="NikoshBAN" panose="02000000000000000000" pitchFamily="2" charset="0"/>
              </a:rPr>
              <a:t>৪।</a:t>
            </a:r>
            <a:r>
              <a:rPr lang="bn-IN" sz="4000" dirty="0">
                <a:solidFill>
                  <a:srgbClr val="002060"/>
                </a:solidFill>
                <a:latin typeface="NikoshBAN" panose="02000000000000000000" pitchFamily="2" charset="0"/>
                <a:cs typeface="NikoshBAN" panose="02000000000000000000" pitchFamily="2" charset="0"/>
              </a:rPr>
              <a:t>কয়েকটি সেতুর নাম বল।</a:t>
            </a:r>
          </a:p>
          <a:p>
            <a:r>
              <a:rPr lang="bn-IN" sz="4000" b="1" dirty="0">
                <a:solidFill>
                  <a:srgbClr val="C00000"/>
                </a:solidFill>
                <a:latin typeface="NikoshBAN" panose="02000000000000000000" pitchFamily="2" charset="0"/>
                <a:cs typeface="NikoshBAN" panose="02000000000000000000" pitchFamily="2" charset="0"/>
              </a:rPr>
              <a:t>৫</a:t>
            </a:r>
            <a:r>
              <a:rPr lang="bn-IN" sz="4000" dirty="0">
                <a:solidFill>
                  <a:srgbClr val="C0000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বাংলাদেশের দীর্ঘ সেতুর নাম কি?</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98EF271-293C-4096-B11A-7EB1D43A6506}"/>
              </a:ext>
            </a:extLst>
          </p:cNvPr>
          <p:cNvSpPr txBox="1"/>
          <p:nvPr/>
        </p:nvSpPr>
        <p:spPr>
          <a:xfrm>
            <a:off x="1109004" y="4707935"/>
            <a:ext cx="8653975" cy="707886"/>
          </a:xfrm>
          <a:prstGeom prst="rect">
            <a:avLst/>
          </a:prstGeom>
          <a:noFill/>
        </p:spPr>
        <p:txBody>
          <a:bodyPr wrap="square" rtlCol="0">
            <a:spAutoFit/>
          </a:bodyPr>
          <a:lstStyle/>
          <a:p>
            <a:r>
              <a:rPr lang="bn-IN" sz="4000" b="1" dirty="0">
                <a:solidFill>
                  <a:srgbClr val="C00000"/>
                </a:solidFill>
                <a:latin typeface="NikoshBAN" panose="02000000000000000000" pitchFamily="2" charset="0"/>
                <a:cs typeface="NikoshBAN" panose="02000000000000000000" pitchFamily="2" charset="0"/>
              </a:rPr>
              <a:t>যেকোন একটি রাষ্ট্রীয় সম্পদ সম্পর্কে পাঁচটি বাক্য লিখ</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15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A41AA-3C2B-45CB-B7A1-F91571DE180A}"/>
              </a:ext>
            </a:extLst>
          </p:cNvPr>
          <p:cNvSpPr txBox="1"/>
          <p:nvPr/>
        </p:nvSpPr>
        <p:spPr>
          <a:xfrm>
            <a:off x="214411" y="1295926"/>
            <a:ext cx="11278651" cy="3231654"/>
          </a:xfrm>
          <a:prstGeom prst="rect">
            <a:avLst/>
          </a:prstGeom>
          <a:noFill/>
        </p:spPr>
        <p:txBody>
          <a:bodyPr wrap="square" rtlCol="0">
            <a:spAutoFit/>
          </a:bodyPr>
          <a:lstStyle/>
          <a:p>
            <a:r>
              <a:rPr lang="bn-IN" sz="6000" b="1" dirty="0">
                <a:solidFill>
                  <a:srgbClr val="C00000"/>
                </a:solidFill>
                <a:latin typeface="NikoshBAN" panose="02000000000000000000" pitchFamily="2" charset="0"/>
                <a:cs typeface="NikoshBAN" panose="02000000000000000000" pitchFamily="2" charset="0"/>
              </a:rPr>
              <a:t>                   বাড়ির কাজ</a:t>
            </a:r>
          </a:p>
          <a:p>
            <a:r>
              <a:rPr lang="bn-IN" sz="4800" dirty="0">
                <a:solidFill>
                  <a:srgbClr val="002060"/>
                </a:solidFill>
                <a:latin typeface="NikoshBAN" panose="02000000000000000000" pitchFamily="2" charset="0"/>
                <a:cs typeface="NikoshBAN" panose="02000000000000000000" pitchFamily="2" charset="0"/>
              </a:rPr>
              <a:t>১।তোমার বাড়ির কাছে সবচেয়ে বড় সড়ক কোনটি?</a:t>
            </a:r>
          </a:p>
          <a:p>
            <a:r>
              <a:rPr lang="bn-IN" sz="4800" dirty="0">
                <a:solidFill>
                  <a:srgbClr val="002060"/>
                </a:solidFill>
                <a:latin typeface="NikoshBAN" panose="02000000000000000000" pitchFamily="2" charset="0"/>
                <a:cs typeface="NikoshBAN" panose="02000000000000000000" pitchFamily="2" charset="0"/>
              </a:rPr>
              <a:t>২।তোমার বাড়ির সবচেয়ে কাছের রেলস্টেশন কোনটি?</a:t>
            </a:r>
          </a:p>
          <a:p>
            <a:r>
              <a:rPr lang="bn-IN" sz="4800" dirty="0">
                <a:solidFill>
                  <a:srgbClr val="002060"/>
                </a:solidFill>
                <a:latin typeface="NikoshBAN" panose="02000000000000000000" pitchFamily="2" charset="0"/>
                <a:cs typeface="NikoshBAN" panose="02000000000000000000" pitchFamily="2" charset="0"/>
              </a:rPr>
              <a:t>                     </a:t>
            </a:r>
            <a:r>
              <a:rPr lang="bn-IN" sz="4800" dirty="0">
                <a:solidFill>
                  <a:srgbClr val="C00000"/>
                </a:solidFill>
                <a:latin typeface="NikoshBAN" panose="02000000000000000000" pitchFamily="2" charset="0"/>
                <a:cs typeface="NikoshBAN" panose="02000000000000000000" pitchFamily="2" charset="0"/>
              </a:rPr>
              <a:t>বাড়ি থেকে লিখে আনবে </a:t>
            </a:r>
            <a:endParaRPr lang="en-US" sz="48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76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2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2500"/>
                                        <p:tgtEl>
                                          <p:spTgt spid="2">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2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8" dur="2500"/>
                                        <p:tgtEl>
                                          <p:spTgt spid="2">
                                            <p:txEl>
                                              <p:pRg st="2" end="2"/>
                                            </p:txEl>
                                          </p:spTgt>
                                        </p:tgtEl>
                                      </p:cBhvr>
                                    </p:animEffect>
                                  </p:childTnLst>
                                </p:cTn>
                              </p:par>
                              <p:par>
                                <p:cTn id="19" presetID="12" presetClass="entr" presetSubtype="8"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25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2" dur="2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8261C8-94AC-496C-82F8-3AAA8F307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3" y="0"/>
            <a:ext cx="12192000" cy="7258928"/>
          </a:xfrm>
          <a:prstGeom prst="rect">
            <a:avLst/>
          </a:prstGeom>
        </p:spPr>
      </p:pic>
      <p:sp>
        <p:nvSpPr>
          <p:cNvPr id="8" name="TextBox 7">
            <a:extLst>
              <a:ext uri="{FF2B5EF4-FFF2-40B4-BE49-F238E27FC236}">
                <a16:creationId xmlns:a16="http://schemas.microsoft.com/office/drawing/2014/main" id="{0EFFC0ED-F28F-48FD-9B1B-B3C174397E44}"/>
              </a:ext>
            </a:extLst>
          </p:cNvPr>
          <p:cNvSpPr txBox="1"/>
          <p:nvPr/>
        </p:nvSpPr>
        <p:spPr>
          <a:xfrm>
            <a:off x="2222695" y="2194560"/>
            <a:ext cx="7061982" cy="3358722"/>
          </a:xfrm>
          <a:prstGeom prst="rect">
            <a:avLst/>
          </a:prstGeom>
          <a:noFill/>
        </p:spPr>
        <p:txBody>
          <a:bodyPr wrap="square" rtlCol="0">
            <a:prstTxWarp prst="textChevronInverted">
              <a:avLst/>
            </a:prstTxWarp>
            <a:spAutoFit/>
          </a:bodyPr>
          <a:lstStyle/>
          <a:p>
            <a:endParaRPr lang="en-US" sz="49600" b="1" dirty="0">
              <a:ln>
                <a:solidFill>
                  <a:srgbClr val="FFFF00"/>
                </a:solidFill>
              </a:ln>
              <a:solidFill>
                <a:sysClr val="windowText" lastClr="0000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758B3B1C-88D9-4A2D-A472-E3BC81AE4017}"/>
              </a:ext>
            </a:extLst>
          </p:cNvPr>
          <p:cNvSpPr txBox="1"/>
          <p:nvPr/>
        </p:nvSpPr>
        <p:spPr>
          <a:xfrm>
            <a:off x="1355188" y="1017309"/>
            <a:ext cx="10100603" cy="5386090"/>
          </a:xfrm>
          <a:prstGeom prst="rect">
            <a:avLst/>
          </a:prstGeom>
          <a:noFill/>
        </p:spPr>
        <p:txBody>
          <a:bodyPr wrap="square" rtlCol="0">
            <a:prstTxWarp prst="textDoubleWave1">
              <a:avLst/>
            </a:prstTxWarp>
            <a:spAutoFit/>
            <a:scene3d>
              <a:camera prst="isometricOffAxis1Right"/>
              <a:lightRig rig="threePt" dir="t"/>
            </a:scene3d>
          </a:bodyPr>
          <a:lstStyle/>
          <a:p>
            <a:pPr algn="ctr"/>
            <a:r>
              <a:rPr lang="bn-IN" sz="23900" b="1" dirty="0">
                <a:ln w="3810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ধন্যবাদ</a:t>
            </a:r>
            <a:r>
              <a:rPr lang="bn-IN" sz="16600" dirty="0">
                <a:ln w="3810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 </a:t>
            </a:r>
            <a:endParaRPr lang="en-US" sz="16600" dirty="0">
              <a:ln w="38100">
                <a:solidFill>
                  <a:srgbClr val="FFFF0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91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p:tgtEl>
                                          <p:spTgt spid="8"/>
                                        </p:tgtEl>
                                        <p:attrNameLst>
                                          <p:attrName>ppt_y</p:attrName>
                                        </p:attrNameLst>
                                      </p:cBhvr>
                                      <p:tavLst>
                                        <p:tav tm="0">
                                          <p:val>
                                            <p:strVal val="#ppt_y+#ppt_h*1.125000"/>
                                          </p:val>
                                        </p:tav>
                                        <p:tav tm="100000">
                                          <p:val>
                                            <p:strVal val="#ppt_y"/>
                                          </p:val>
                                        </p:tav>
                                      </p:tavLst>
                                    </p:anim>
                                    <p:animEffect transition="in" filter="wipe(up)">
                                      <p:cBhvr>
                                        <p:cTn id="8" dur="2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500"/>
                                        <p:tgtEl>
                                          <p:spTgt spid="11"/>
                                        </p:tgtEl>
                                        <p:attrNameLst>
                                          <p:attrName>ppt_y</p:attrName>
                                        </p:attrNameLst>
                                      </p:cBhvr>
                                      <p:tavLst>
                                        <p:tav tm="0">
                                          <p:val>
                                            <p:strVal val="#ppt_y+#ppt_h*1.125000"/>
                                          </p:val>
                                        </p:tav>
                                        <p:tav tm="100000">
                                          <p:val>
                                            <p:strVal val="#ppt_y"/>
                                          </p:val>
                                        </p:tav>
                                      </p:tavLst>
                                    </p:anim>
                                    <p:animEffect transition="in" filter="wipe(up)">
                                      <p:cBhvr>
                                        <p:cTn id="14"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6B7584-8AB6-4D00-A052-D2B2A418FBF7}"/>
              </a:ext>
            </a:extLst>
          </p:cNvPr>
          <p:cNvSpPr txBox="1"/>
          <p:nvPr/>
        </p:nvSpPr>
        <p:spPr>
          <a:xfrm>
            <a:off x="4000074" y="651688"/>
            <a:ext cx="3995549" cy="1015663"/>
          </a:xfrm>
          <a:prstGeom prst="rect">
            <a:avLst/>
          </a:prstGeom>
          <a:noFill/>
        </p:spPr>
        <p:txBody>
          <a:bodyPr wrap="square" rtlCol="0">
            <a:spAutoFit/>
          </a:bodyPr>
          <a:lstStyle/>
          <a:p>
            <a:r>
              <a:rPr lang="bn-IN" sz="6000" b="1" dirty="0">
                <a:solidFill>
                  <a:srgbClr val="C00000"/>
                </a:solidFill>
                <a:latin typeface="NikoshBAN" panose="02000000000000000000" pitchFamily="2" charset="0"/>
                <a:cs typeface="NikoshBAN" panose="02000000000000000000" pitchFamily="2" charset="0"/>
              </a:rPr>
              <a:t>মৌসুমি</a:t>
            </a:r>
            <a:r>
              <a:rPr lang="bn-IN" sz="3200" b="1" dirty="0">
                <a:solidFill>
                  <a:srgbClr val="C00000"/>
                </a:solidFill>
                <a:latin typeface="NikoshBAN" panose="02000000000000000000" pitchFamily="2" charset="0"/>
                <a:cs typeface="NikoshBAN" panose="02000000000000000000" pitchFamily="2" charset="0"/>
              </a:rPr>
              <a:t> </a:t>
            </a:r>
            <a:r>
              <a:rPr lang="bn-IN" sz="6000" b="1" dirty="0">
                <a:solidFill>
                  <a:srgbClr val="C00000"/>
                </a:solidFill>
                <a:latin typeface="NikoshBAN" panose="02000000000000000000" pitchFamily="2" charset="0"/>
                <a:cs typeface="NikoshBAN" panose="02000000000000000000" pitchFamily="2" charset="0"/>
              </a:rPr>
              <a:t>আক্তার</a:t>
            </a:r>
            <a:r>
              <a:rPr lang="bn-IN" sz="3200" b="1" dirty="0">
                <a:solidFill>
                  <a:srgbClr val="C00000"/>
                </a:solidFill>
                <a:latin typeface="NikoshBAN" panose="02000000000000000000" pitchFamily="2" charset="0"/>
                <a:cs typeface="NikoshBAN" panose="02000000000000000000" pitchFamily="2" charset="0"/>
              </a:rPr>
              <a:t> </a:t>
            </a:r>
            <a:endParaRPr lang="en-US" sz="3200" b="1" dirty="0">
              <a:solidFill>
                <a:srgbClr val="C0000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4FD2C040-42F4-4A7E-B481-31D5051EC9AC}"/>
              </a:ext>
            </a:extLst>
          </p:cNvPr>
          <p:cNvSpPr txBox="1"/>
          <p:nvPr/>
        </p:nvSpPr>
        <p:spPr>
          <a:xfrm>
            <a:off x="3901922" y="1667351"/>
            <a:ext cx="4191851" cy="923330"/>
          </a:xfrm>
          <a:prstGeom prst="rect">
            <a:avLst/>
          </a:prstGeom>
          <a:noFill/>
        </p:spPr>
        <p:txBody>
          <a:bodyPr wrap="square" rtlCol="0">
            <a:spAutoFit/>
          </a:bodyPr>
          <a:lstStyle/>
          <a:p>
            <a:pPr algn="ctr"/>
            <a:r>
              <a:rPr lang="bn-IN" sz="5400" b="1" dirty="0">
                <a:solidFill>
                  <a:srgbClr val="C00000"/>
                </a:solidFill>
                <a:latin typeface="NikoshBAN" panose="02000000000000000000" pitchFamily="2" charset="0"/>
                <a:cs typeface="NikoshBAN" panose="02000000000000000000" pitchFamily="2" charset="0"/>
              </a:rPr>
              <a:t>সহকারি</a:t>
            </a:r>
            <a:r>
              <a:rPr lang="bn-IN" sz="4400" b="1" dirty="0">
                <a:solidFill>
                  <a:srgbClr val="C00000"/>
                </a:solidFill>
                <a:latin typeface="NikoshBAN" panose="02000000000000000000" pitchFamily="2" charset="0"/>
                <a:cs typeface="NikoshBAN" panose="02000000000000000000" pitchFamily="2" charset="0"/>
              </a:rPr>
              <a:t> </a:t>
            </a:r>
            <a:r>
              <a:rPr lang="bn-IN" sz="4800" b="1" dirty="0">
                <a:solidFill>
                  <a:srgbClr val="C00000"/>
                </a:solidFill>
                <a:latin typeface="NikoshBAN" panose="02000000000000000000" pitchFamily="2" charset="0"/>
                <a:cs typeface="NikoshBAN" panose="02000000000000000000" pitchFamily="2" charset="0"/>
              </a:rPr>
              <a:t>শিক্ষক</a:t>
            </a:r>
            <a:r>
              <a:rPr lang="bn-IN" sz="2400" b="1" dirty="0">
                <a:solidFill>
                  <a:srgbClr val="C00000"/>
                </a:solidFill>
                <a:latin typeface="NikoshBAN" panose="02000000000000000000" pitchFamily="2" charset="0"/>
                <a:cs typeface="NikoshBAN" panose="02000000000000000000" pitchFamily="2" charset="0"/>
              </a:rPr>
              <a:t> </a:t>
            </a:r>
            <a:endParaRPr lang="en-US" sz="2400" b="1" dirty="0">
              <a:solidFill>
                <a:srgbClr val="C000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2C46899D-6EC0-422F-93D0-384CED3C28EA}"/>
              </a:ext>
            </a:extLst>
          </p:cNvPr>
          <p:cNvSpPr txBox="1"/>
          <p:nvPr/>
        </p:nvSpPr>
        <p:spPr>
          <a:xfrm>
            <a:off x="1454216" y="2614901"/>
            <a:ext cx="9530864" cy="1569660"/>
          </a:xfrm>
          <a:prstGeom prst="rect">
            <a:avLst/>
          </a:prstGeom>
          <a:noFill/>
        </p:spPr>
        <p:txBody>
          <a:bodyPr wrap="square" rtlCol="0">
            <a:spAutoFit/>
          </a:bodyPr>
          <a:lstStyle/>
          <a:p>
            <a:pPr algn="ctr"/>
            <a:r>
              <a:rPr lang="bn-IN" sz="4800" b="1" dirty="0">
                <a:solidFill>
                  <a:srgbClr val="C00000"/>
                </a:solidFill>
                <a:latin typeface="NikoshBAN" panose="02000000000000000000" pitchFamily="2" charset="0"/>
                <a:cs typeface="NikoshBAN" panose="02000000000000000000" pitchFamily="2" charset="0"/>
              </a:rPr>
              <a:t>ডোমরাকান্দি উত্তর সরকারি প্রাথমিক বিদ্যালয় </a:t>
            </a:r>
            <a:endParaRPr lang="en-US" sz="4800" b="1" dirty="0">
              <a:solidFill>
                <a:srgbClr val="C00000"/>
              </a:solidFill>
              <a:latin typeface="NikoshBAN" panose="02000000000000000000" pitchFamily="2" charset="0"/>
              <a:cs typeface="NikoshBAN" panose="02000000000000000000" pitchFamily="2" charset="0"/>
            </a:endParaRPr>
          </a:p>
          <a:p>
            <a:pPr algn="ctr"/>
            <a:r>
              <a:rPr lang="en-US" sz="4800" b="1" dirty="0" err="1">
                <a:solidFill>
                  <a:srgbClr val="C00000"/>
                </a:solidFill>
                <a:latin typeface="NikoshBAN" panose="02000000000000000000" pitchFamily="2" charset="0"/>
                <a:cs typeface="NikoshBAN" panose="02000000000000000000" pitchFamily="2" charset="0"/>
              </a:rPr>
              <a:t>বাঞ্ছারামপুর,ব্রাহ্মণবাড়িয়া</a:t>
            </a:r>
            <a:endParaRPr lang="en-US" sz="44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06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p:tgtEl>
                                          <p:spTgt spid="8"/>
                                        </p:tgtEl>
                                        <p:attrNameLst>
                                          <p:attrName>ppt_x</p:attrName>
                                        </p:attrNameLst>
                                      </p:cBhvr>
                                      <p:tavLst>
                                        <p:tav tm="0">
                                          <p:val>
                                            <p:strVal val="#ppt_x-#ppt_w*1.125000"/>
                                          </p:val>
                                        </p:tav>
                                        <p:tav tm="100000">
                                          <p:val>
                                            <p:strVal val="#ppt_x"/>
                                          </p:val>
                                        </p:tav>
                                      </p:tavLst>
                                    </p:anim>
                                    <p:animEffect transition="in" filter="wipe(right)">
                                      <p:cBhvr>
                                        <p:cTn id="8" dur="2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0"/>
                                        <p:tgtEl>
                                          <p:spTgt spid="10"/>
                                        </p:tgtEl>
                                        <p:attrNameLst>
                                          <p:attrName>ppt_x</p:attrName>
                                        </p:attrNameLst>
                                      </p:cBhvr>
                                      <p:tavLst>
                                        <p:tav tm="0">
                                          <p:val>
                                            <p:strVal val="#ppt_x-#ppt_w*1.125000"/>
                                          </p:val>
                                        </p:tav>
                                        <p:tav tm="100000">
                                          <p:val>
                                            <p:strVal val="#ppt_x"/>
                                          </p:val>
                                        </p:tav>
                                      </p:tavLst>
                                    </p:anim>
                                    <p:animEffect transition="in" filter="wipe(right)">
                                      <p:cBhvr>
                                        <p:cTn id="14" dur="2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0"/>
                                        <p:tgtEl>
                                          <p:spTgt spid="11"/>
                                        </p:tgtEl>
                                        <p:attrNameLst>
                                          <p:attrName>ppt_x</p:attrName>
                                        </p:attrNameLst>
                                      </p:cBhvr>
                                      <p:tavLst>
                                        <p:tav tm="0">
                                          <p:val>
                                            <p:strVal val="#ppt_x-#ppt_w*1.125000"/>
                                          </p:val>
                                        </p:tav>
                                        <p:tav tm="100000">
                                          <p:val>
                                            <p:strVal val="#ppt_x"/>
                                          </p:val>
                                        </p:tav>
                                      </p:tavLst>
                                    </p:anim>
                                    <p:animEffect transition="in" filter="wipe(right)">
                                      <p:cBhvr>
                                        <p:cTn id="20"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8967F-993D-4CE0-B609-83353EAB5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064" y="866837"/>
            <a:ext cx="4708045" cy="5635991"/>
          </a:xfrm>
          <a:prstGeom prst="rect">
            <a:avLst/>
          </a:prstGeom>
        </p:spPr>
      </p:pic>
      <p:sp>
        <p:nvSpPr>
          <p:cNvPr id="4" name="TextBox 3">
            <a:extLst>
              <a:ext uri="{FF2B5EF4-FFF2-40B4-BE49-F238E27FC236}">
                <a16:creationId xmlns:a16="http://schemas.microsoft.com/office/drawing/2014/main" id="{ADD8215B-0414-4892-A5AB-396357BD38B7}"/>
              </a:ext>
            </a:extLst>
          </p:cNvPr>
          <p:cNvSpPr txBox="1"/>
          <p:nvPr/>
        </p:nvSpPr>
        <p:spPr>
          <a:xfrm>
            <a:off x="1308295" y="703385"/>
            <a:ext cx="6077243" cy="1015663"/>
          </a:xfrm>
          <a:prstGeom prst="rect">
            <a:avLst/>
          </a:prstGeom>
          <a:noFill/>
        </p:spPr>
        <p:txBody>
          <a:bodyPr wrap="square" rtlCol="0">
            <a:spAutoFit/>
          </a:bodyPr>
          <a:lstStyle/>
          <a:p>
            <a:pPr algn="ctr"/>
            <a:r>
              <a:rPr lang="bn-IN" sz="6000" dirty="0">
                <a:solidFill>
                  <a:srgbClr val="C00000"/>
                </a:solidFill>
                <a:latin typeface="NikoshBAN" panose="02000000000000000000" pitchFamily="2" charset="0"/>
                <a:cs typeface="NikoshBAN" panose="02000000000000000000" pitchFamily="2" charset="0"/>
              </a:rPr>
              <a:t>পাঠ পরিচিতি</a:t>
            </a:r>
            <a:endParaRPr lang="en-US" sz="6000" dirty="0">
              <a:solidFill>
                <a:srgbClr val="C0000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5EA7418-A3C5-49BA-917A-0479C9C2D48B}"/>
              </a:ext>
            </a:extLst>
          </p:cNvPr>
          <p:cNvSpPr txBox="1"/>
          <p:nvPr/>
        </p:nvSpPr>
        <p:spPr>
          <a:xfrm>
            <a:off x="577891" y="1792006"/>
            <a:ext cx="6077243" cy="3785652"/>
          </a:xfrm>
          <a:prstGeom prst="rect">
            <a:avLst/>
          </a:prstGeom>
          <a:noFill/>
        </p:spPr>
        <p:txBody>
          <a:bodyPr wrap="square" rtlCol="0">
            <a:spAutoFit/>
          </a:bodyPr>
          <a:lstStyle/>
          <a:p>
            <a:pPr algn="ctr"/>
            <a:r>
              <a:rPr lang="bn-IN" sz="4000" b="1" dirty="0">
                <a:solidFill>
                  <a:srgbClr val="002060"/>
                </a:solidFill>
                <a:latin typeface="NikoshBAN" panose="02000000000000000000" pitchFamily="2" charset="0"/>
                <a:cs typeface="NikoshBAN" panose="02000000000000000000" pitchFamily="2" charset="0"/>
              </a:rPr>
              <a:t>চতুর্থ শ্রেণী</a:t>
            </a:r>
          </a:p>
          <a:p>
            <a:pPr algn="ctr"/>
            <a:r>
              <a:rPr lang="bn-IN" sz="4000" b="1" dirty="0">
                <a:solidFill>
                  <a:srgbClr val="7030A0"/>
                </a:solidFill>
                <a:latin typeface="NikoshBAN" panose="02000000000000000000" pitchFamily="2" charset="0"/>
                <a:cs typeface="NikoshBAN" panose="02000000000000000000" pitchFamily="2" charset="0"/>
              </a:rPr>
              <a:t>বাংলাদেশ ও বিশ্বপরিচয়</a:t>
            </a:r>
            <a:endParaRPr lang="bn-IN" sz="4000" b="1" i="1" dirty="0">
              <a:solidFill>
                <a:srgbClr val="7030A0"/>
              </a:solidFill>
              <a:latin typeface="NikoshBAN" panose="02000000000000000000" pitchFamily="2" charset="0"/>
              <a:cs typeface="NikoshBAN" panose="02000000000000000000" pitchFamily="2" charset="0"/>
            </a:endParaRPr>
          </a:p>
          <a:p>
            <a:pPr algn="ctr"/>
            <a:r>
              <a:rPr lang="bn-IN" sz="4000" b="1" i="1" dirty="0">
                <a:solidFill>
                  <a:srgbClr val="C00000"/>
                </a:solidFill>
                <a:latin typeface="NikoshBAN" panose="02000000000000000000" pitchFamily="2" charset="0"/>
                <a:cs typeface="NikoshBAN" panose="02000000000000000000" pitchFamily="2" charset="0"/>
              </a:rPr>
              <a:t>পাঠঃ</a:t>
            </a:r>
            <a:r>
              <a:rPr lang="bn-IN" sz="4000" b="1" i="1" dirty="0">
                <a:latin typeface="NikoshBAN" panose="02000000000000000000" pitchFamily="2" charset="0"/>
                <a:cs typeface="NikoshBAN" panose="02000000000000000000" pitchFamily="2" charset="0"/>
              </a:rPr>
              <a:t>রাষ্ট্রীয় সম্পদ</a:t>
            </a:r>
          </a:p>
          <a:p>
            <a:pPr algn="ctr"/>
            <a:r>
              <a:rPr lang="bn-IN" sz="4000" b="1" dirty="0">
                <a:latin typeface="NikoshBAN" panose="02000000000000000000" pitchFamily="2" charset="0"/>
                <a:cs typeface="NikoshBAN" panose="02000000000000000000" pitchFamily="2" charset="0"/>
              </a:rPr>
              <a:t>আজকের পাঠঃসড়ক ও রেলপথ</a:t>
            </a:r>
          </a:p>
          <a:p>
            <a:pPr algn="ctr"/>
            <a:r>
              <a:rPr lang="bn-IN" sz="4000" b="1" dirty="0">
                <a:solidFill>
                  <a:srgbClr val="C00000"/>
                </a:solidFill>
                <a:latin typeface="NikoshBAN" panose="02000000000000000000" pitchFamily="2" charset="0"/>
                <a:cs typeface="NikoshBAN" panose="02000000000000000000" pitchFamily="2" charset="0"/>
              </a:rPr>
              <a:t>সময়ঃ৩৫ মিনিট</a:t>
            </a:r>
          </a:p>
          <a:p>
            <a:pPr algn="ctr"/>
            <a:r>
              <a:rPr lang="bn-IN" sz="4000" b="1" dirty="0">
                <a:solidFill>
                  <a:srgbClr val="C00000"/>
                </a:solidFill>
                <a:latin typeface="NikoshBAN" panose="02000000000000000000" pitchFamily="2" charset="0"/>
                <a:cs typeface="NikoshBAN" panose="02000000000000000000" pitchFamily="2" charset="0"/>
              </a:rPr>
              <a:t>তারিখঃ২৫-০১-২০২০ </a:t>
            </a:r>
          </a:p>
        </p:txBody>
      </p:sp>
    </p:spTree>
    <p:extLst>
      <p:ext uri="{BB962C8B-B14F-4D97-AF65-F5344CB8AC3E}">
        <p14:creationId xmlns:p14="http://schemas.microsoft.com/office/powerpoint/2010/main" val="35213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0"/>
                                        <p:tgtEl>
                                          <p:spTgt spid="4"/>
                                        </p:tgtEl>
                                        <p:attrNameLst>
                                          <p:attrName>ppt_x</p:attrName>
                                        </p:attrNameLst>
                                      </p:cBhvr>
                                      <p:tavLst>
                                        <p:tav tm="0">
                                          <p:val>
                                            <p:strVal val="#ppt_x-#ppt_w*1.125000"/>
                                          </p:val>
                                        </p:tav>
                                        <p:tav tm="100000">
                                          <p:val>
                                            <p:strVal val="#ppt_x"/>
                                          </p:val>
                                        </p:tav>
                                      </p:tavLst>
                                    </p:anim>
                                    <p:animEffect transition="in" filter="wipe(right)">
                                      <p:cBhvr>
                                        <p:cTn id="13" dur="2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0"/>
                                        <p:tgtEl>
                                          <p:spTgt spid="5"/>
                                        </p:tgtEl>
                                        <p:attrNameLst>
                                          <p:attrName>ppt_x</p:attrName>
                                        </p:attrNameLst>
                                      </p:cBhvr>
                                      <p:tavLst>
                                        <p:tav tm="0">
                                          <p:val>
                                            <p:strVal val="#ppt_x-#ppt_w*1.125000"/>
                                          </p:val>
                                        </p:tav>
                                        <p:tav tm="100000">
                                          <p:val>
                                            <p:strVal val="#ppt_x"/>
                                          </p:val>
                                        </p:tav>
                                      </p:tavLst>
                                    </p:anim>
                                    <p:animEffect transition="in" filter="wipe(right)">
                                      <p:cBhvr>
                                        <p:cTn id="19"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E948-3C9D-476C-98A4-B4563D176807}"/>
              </a:ext>
            </a:extLst>
          </p:cNvPr>
          <p:cNvSpPr txBox="1"/>
          <p:nvPr/>
        </p:nvSpPr>
        <p:spPr>
          <a:xfrm>
            <a:off x="2785402" y="872197"/>
            <a:ext cx="6808763" cy="1107996"/>
          </a:xfrm>
          <a:prstGeom prst="rect">
            <a:avLst/>
          </a:prstGeom>
          <a:noFill/>
        </p:spPr>
        <p:txBody>
          <a:bodyPr wrap="square" rtlCol="0">
            <a:spAutoFit/>
          </a:bodyPr>
          <a:lstStyle/>
          <a:p>
            <a:pPr algn="ctr"/>
            <a:r>
              <a:rPr lang="bn-IN" sz="6600" b="1" dirty="0">
                <a:solidFill>
                  <a:srgbClr val="C00000"/>
                </a:solidFill>
                <a:latin typeface="NikoshBAN" panose="02000000000000000000" pitchFamily="2" charset="0"/>
                <a:cs typeface="NikoshBAN" panose="02000000000000000000" pitchFamily="2" charset="0"/>
              </a:rPr>
              <a:t>শিখনফল</a:t>
            </a:r>
            <a:endParaRPr lang="en-US" sz="6600" b="1" dirty="0">
              <a:solidFill>
                <a:srgbClr val="C0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CD929C8-3863-4522-A70B-DF7D440996B5}"/>
              </a:ext>
            </a:extLst>
          </p:cNvPr>
          <p:cNvSpPr txBox="1"/>
          <p:nvPr/>
        </p:nvSpPr>
        <p:spPr>
          <a:xfrm>
            <a:off x="4614203" y="1392702"/>
            <a:ext cx="184731" cy="707886"/>
          </a:xfrm>
          <a:prstGeom prst="rect">
            <a:avLst/>
          </a:prstGeom>
          <a:noFill/>
        </p:spPr>
        <p:txBody>
          <a:bodyPr wrap="none" rtlCol="0">
            <a:spAutoFit/>
          </a:bodyPr>
          <a:lstStyle/>
          <a:p>
            <a:pPr algn="l"/>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33669089-F84A-46DA-86C4-F20267CA6D60}"/>
              </a:ext>
            </a:extLst>
          </p:cNvPr>
          <p:cNvSpPr txBox="1"/>
          <p:nvPr/>
        </p:nvSpPr>
        <p:spPr>
          <a:xfrm>
            <a:off x="1209820" y="2621093"/>
            <a:ext cx="9326881" cy="2031325"/>
          </a:xfrm>
          <a:prstGeom prst="rect">
            <a:avLst/>
          </a:prstGeom>
          <a:noFill/>
        </p:spPr>
        <p:txBody>
          <a:bodyPr wrap="square" rtlCol="0">
            <a:spAutoFit/>
          </a:bodyPr>
          <a:lstStyle/>
          <a:p>
            <a:pPr algn="ctr"/>
            <a:r>
              <a:rPr lang="bn-IN" sz="6600" b="1" dirty="0">
                <a:solidFill>
                  <a:srgbClr val="C00000"/>
                </a:solidFill>
                <a:latin typeface="NikoshBAN" panose="02000000000000000000" pitchFamily="2" charset="0"/>
                <a:cs typeface="NikoshBAN" panose="02000000000000000000" pitchFamily="2" charset="0"/>
              </a:rPr>
              <a:t>৫.১.১.</a:t>
            </a:r>
            <a:r>
              <a:rPr lang="en-US" sz="6600" b="1" dirty="0">
                <a:solidFill>
                  <a:srgbClr val="C00000"/>
                </a:solidFill>
                <a:latin typeface="NikoshBAN" panose="02000000000000000000" pitchFamily="2" charset="0"/>
                <a:cs typeface="NikoshBAN" panose="02000000000000000000" pitchFamily="2" charset="0"/>
              </a:rPr>
              <a:t> </a:t>
            </a:r>
            <a:r>
              <a:rPr lang="en-US" sz="6000" b="1" dirty="0" err="1">
                <a:solidFill>
                  <a:srgbClr val="002060"/>
                </a:solidFill>
                <a:latin typeface="NikoshBAN" panose="02000000000000000000" pitchFamily="2" charset="0"/>
                <a:cs typeface="NikoshBAN" panose="02000000000000000000" pitchFamily="2" charset="0"/>
              </a:rPr>
              <a:t>সামাজিক</a:t>
            </a:r>
            <a:r>
              <a:rPr lang="en-US" sz="6000" b="1" dirty="0">
                <a:solidFill>
                  <a:srgbClr val="002060"/>
                </a:solidFill>
                <a:latin typeface="NikoshBAN" panose="02000000000000000000" pitchFamily="2" charset="0"/>
                <a:cs typeface="NikoshBAN" panose="02000000000000000000" pitchFamily="2" charset="0"/>
              </a:rPr>
              <a:t> ও </a:t>
            </a:r>
            <a:r>
              <a:rPr lang="en-US" sz="6000" b="1" dirty="0" err="1">
                <a:solidFill>
                  <a:srgbClr val="002060"/>
                </a:solidFill>
                <a:latin typeface="NikoshBAN" panose="02000000000000000000" pitchFamily="2" charset="0"/>
                <a:cs typeface="NikoshBAN" panose="02000000000000000000" pitchFamily="2" charset="0"/>
              </a:rPr>
              <a:t>রা</a:t>
            </a:r>
            <a:r>
              <a:rPr lang="as-IN" sz="6000" b="1" dirty="0">
                <a:solidFill>
                  <a:srgbClr val="002060"/>
                </a:solidFill>
                <a:latin typeface="NikoshBAN" panose="02000000000000000000" pitchFamily="2" charset="0"/>
                <a:cs typeface="NikoshBAN" panose="02000000000000000000" pitchFamily="2" charset="0"/>
              </a:rPr>
              <a:t>ষ</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ট</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র</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য়</a:t>
            </a:r>
            <a:r>
              <a:rPr lang="en-US" sz="6000" b="1" dirty="0">
                <a:solidFill>
                  <a:srgbClr val="002060"/>
                </a:solidFill>
                <a:latin typeface="NikoshBAN" panose="02000000000000000000" pitchFamily="2" charset="0"/>
                <a:cs typeface="NikoshBAN" panose="02000000000000000000" pitchFamily="2" charset="0"/>
              </a:rPr>
              <a:t> </a:t>
            </a:r>
            <a:r>
              <a:rPr lang="as-IN" sz="6000" b="1" dirty="0">
                <a:solidFill>
                  <a:srgbClr val="002060"/>
                </a:solidFill>
                <a:latin typeface="NikoshBAN" panose="02000000000000000000" pitchFamily="2" charset="0"/>
                <a:cs typeface="NikoshBAN" panose="02000000000000000000" pitchFamily="2" charset="0"/>
              </a:rPr>
              <a:t>স</a:t>
            </a:r>
            <a:r>
              <a:rPr lang="en-US" sz="6000" b="1" dirty="0">
                <a:solidFill>
                  <a:srgbClr val="002060"/>
                </a:solidFill>
                <a:latin typeface="NikoshBAN" panose="02000000000000000000" pitchFamily="2" charset="0"/>
                <a:cs typeface="NikoshBAN" panose="02000000000000000000" pitchFamily="2" charset="0"/>
              </a:rPr>
              <a:t>ম</a:t>
            </a:r>
            <a:r>
              <a:rPr lang="as-IN" sz="6000" b="1" dirty="0">
                <a:solidFill>
                  <a:srgbClr val="002060"/>
                </a:solidFill>
                <a:latin typeface="NikoshBAN" panose="02000000000000000000" pitchFamily="2" charset="0"/>
                <a:cs typeface="NikoshBAN" panose="02000000000000000000" pitchFamily="2" charset="0"/>
              </a:rPr>
              <a:t>্</a:t>
            </a:r>
            <a:r>
              <a:rPr lang="en-US" sz="6000" b="1" dirty="0">
                <a:solidFill>
                  <a:srgbClr val="002060"/>
                </a:solidFill>
                <a:latin typeface="NikoshBAN" panose="02000000000000000000" pitchFamily="2" charset="0"/>
                <a:cs typeface="NikoshBAN" panose="02000000000000000000" pitchFamily="2" charset="0"/>
              </a:rPr>
              <a:t>প</a:t>
            </a:r>
            <a:r>
              <a:rPr lang="as-IN" sz="6000" b="1" dirty="0">
                <a:solidFill>
                  <a:srgbClr val="002060"/>
                </a:solidFill>
                <a:latin typeface="NikoshBAN" panose="02000000000000000000" pitchFamily="2" charset="0"/>
                <a:cs typeface="NikoshBAN" panose="02000000000000000000" pitchFamily="2" charset="0"/>
              </a:rPr>
              <a:t>দ</a:t>
            </a:r>
            <a:r>
              <a:rPr lang="en-US" sz="6000" b="1" dirty="0">
                <a:solidFill>
                  <a:srgbClr val="002060"/>
                </a:solidFill>
                <a:latin typeface="NikoshBAN" panose="02000000000000000000" pitchFamily="2" charset="0"/>
                <a:cs typeface="NikoshBAN" panose="02000000000000000000" pitchFamily="2" charset="0"/>
              </a:rPr>
              <a:t>  </a:t>
            </a:r>
          </a:p>
          <a:p>
            <a:pPr algn="ctr"/>
            <a:r>
              <a:rPr lang="en-US" sz="6000" b="1" dirty="0">
                <a:solidFill>
                  <a:srgbClr val="002060"/>
                </a:solidFill>
                <a:latin typeface="NikoshBAN" panose="02000000000000000000" pitchFamily="2" charset="0"/>
                <a:cs typeface="NikoshBAN" panose="02000000000000000000" pitchFamily="2" charset="0"/>
              </a:rPr>
              <a:t>          </a:t>
            </a:r>
            <a:r>
              <a:rPr lang="as-IN" sz="6000" b="1" dirty="0">
                <a:solidFill>
                  <a:srgbClr val="002060"/>
                </a:solidFill>
                <a:latin typeface="NikoshBAN" panose="02000000000000000000" pitchFamily="2" charset="0"/>
                <a:cs typeface="NikoshBAN" panose="02000000000000000000" pitchFamily="2" charset="0"/>
              </a:rPr>
              <a:t>ক</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ক</a:t>
            </a:r>
            <a:r>
              <a:rPr lang="en-US" sz="6000" b="1" dirty="0">
                <a:solidFill>
                  <a:srgbClr val="002060"/>
                </a:solidFill>
                <a:latin typeface="NikoshBAN" panose="02000000000000000000" pitchFamily="2" charset="0"/>
                <a:cs typeface="NikoshBAN" panose="02000000000000000000" pitchFamily="2" charset="0"/>
              </a:rPr>
              <a:t>ে </a:t>
            </a:r>
            <a:r>
              <a:rPr lang="as-IN" sz="6000" b="1" dirty="0">
                <a:solidFill>
                  <a:srgbClr val="002060"/>
                </a:solidFill>
                <a:latin typeface="NikoshBAN" panose="02000000000000000000" pitchFamily="2" charset="0"/>
                <a:cs typeface="NikoshBAN" panose="02000000000000000000" pitchFamily="2" charset="0"/>
              </a:rPr>
              <a:t>ব</a:t>
            </a:r>
            <a:r>
              <a:rPr lang="en-US" sz="6000" b="1" dirty="0">
                <a:solidFill>
                  <a:srgbClr val="002060"/>
                </a:solidFill>
                <a:latin typeface="NikoshBAN" panose="02000000000000000000" pitchFamily="2" charset="0"/>
                <a:cs typeface="NikoshBAN" panose="02000000000000000000" pitchFamily="2" charset="0"/>
              </a:rPr>
              <a:t>ল</a:t>
            </a:r>
            <a:r>
              <a:rPr lang="as-IN" sz="6000" b="1" dirty="0">
                <a:solidFill>
                  <a:srgbClr val="002060"/>
                </a:solidFill>
                <a:latin typeface="NikoshBAN" panose="02000000000000000000" pitchFamily="2" charset="0"/>
                <a:cs typeface="NikoshBAN" panose="02000000000000000000" pitchFamily="2" charset="0"/>
              </a:rPr>
              <a:t>ে</a:t>
            </a:r>
            <a:r>
              <a:rPr lang="en-US" sz="6000" b="1" dirty="0">
                <a:solidFill>
                  <a:srgbClr val="002060"/>
                </a:solidFill>
                <a:latin typeface="NikoshBAN" panose="02000000000000000000" pitchFamily="2" charset="0"/>
                <a:cs typeface="NikoshBAN" panose="02000000000000000000" pitchFamily="2" charset="0"/>
              </a:rPr>
              <a:t> </a:t>
            </a:r>
            <a:r>
              <a:rPr lang="as-IN" sz="6000" b="1" dirty="0">
                <a:solidFill>
                  <a:srgbClr val="002060"/>
                </a:solidFill>
                <a:latin typeface="NikoshBAN" panose="02000000000000000000" pitchFamily="2" charset="0"/>
                <a:cs typeface="NikoshBAN" panose="02000000000000000000" pitchFamily="2" charset="0"/>
              </a:rPr>
              <a:t>ব</a:t>
            </a:r>
            <a:r>
              <a:rPr lang="en-US" sz="6000" b="1" dirty="0">
                <a:solidFill>
                  <a:srgbClr val="002060"/>
                </a:solidFill>
                <a:latin typeface="NikoshBAN" panose="02000000000000000000" pitchFamily="2" charset="0"/>
                <a:cs typeface="NikoshBAN" panose="02000000000000000000" pitchFamily="2" charset="0"/>
              </a:rPr>
              <a:t>ল</a:t>
            </a:r>
            <a:r>
              <a:rPr lang="as-IN" sz="6000" b="1" dirty="0">
                <a:solidFill>
                  <a:srgbClr val="002060"/>
                </a:solidFill>
                <a:latin typeface="NikoshBAN" panose="02000000000000000000" pitchFamily="2" charset="0"/>
                <a:cs typeface="NikoshBAN" panose="02000000000000000000" pitchFamily="2" charset="0"/>
              </a:rPr>
              <a:t>ত</a:t>
            </a:r>
            <a:r>
              <a:rPr lang="en-US" sz="6000" b="1" dirty="0">
                <a:solidFill>
                  <a:srgbClr val="002060"/>
                </a:solidFill>
                <a:latin typeface="NikoshBAN" panose="02000000000000000000" pitchFamily="2" charset="0"/>
                <a:cs typeface="NikoshBAN" panose="02000000000000000000" pitchFamily="2" charset="0"/>
              </a:rPr>
              <a:t>ে </a:t>
            </a:r>
            <a:r>
              <a:rPr lang="as-IN" sz="6000" b="1" dirty="0">
                <a:solidFill>
                  <a:srgbClr val="002060"/>
                </a:solidFill>
                <a:latin typeface="NikoshBAN" panose="02000000000000000000" pitchFamily="2" charset="0"/>
                <a:cs typeface="NikoshBAN" panose="02000000000000000000" pitchFamily="2" charset="0"/>
              </a:rPr>
              <a:t>প</a:t>
            </a:r>
            <a:r>
              <a:rPr lang="en-US" sz="6000" b="1" dirty="0">
                <a:solidFill>
                  <a:srgbClr val="002060"/>
                </a:solidFill>
                <a:latin typeface="NikoshBAN" panose="02000000000000000000" pitchFamily="2" charset="0"/>
                <a:cs typeface="NikoshBAN" panose="02000000000000000000" pitchFamily="2" charset="0"/>
              </a:rPr>
              <a:t>া</a:t>
            </a:r>
            <a:r>
              <a:rPr lang="as-IN" sz="6000" b="1" dirty="0">
                <a:solidFill>
                  <a:srgbClr val="002060"/>
                </a:solidFill>
                <a:latin typeface="NikoshBAN" panose="02000000000000000000" pitchFamily="2" charset="0"/>
                <a:cs typeface="NikoshBAN" panose="02000000000000000000" pitchFamily="2" charset="0"/>
              </a:rPr>
              <a:t>র</a:t>
            </a:r>
            <a:r>
              <a:rPr lang="en-US" sz="6000" b="1" dirty="0">
                <a:solidFill>
                  <a:srgbClr val="002060"/>
                </a:solidFill>
                <a:latin typeface="NikoshBAN" panose="02000000000000000000" pitchFamily="2" charset="0"/>
                <a:cs typeface="NikoshBAN" panose="02000000000000000000" pitchFamily="2" charset="0"/>
              </a:rPr>
              <a:t>ব</a:t>
            </a:r>
            <a:r>
              <a:rPr lang="as-IN" sz="6000" b="1" dirty="0">
                <a:solidFill>
                  <a:srgbClr val="002060"/>
                </a:solidFill>
                <a:latin typeface="NikoshBAN" panose="02000000000000000000" pitchFamily="2" charset="0"/>
                <a:cs typeface="NikoshBAN" panose="02000000000000000000" pitchFamily="2" charset="0"/>
              </a:rPr>
              <a:t>ে</a:t>
            </a:r>
            <a:r>
              <a:rPr lang="en-US" sz="6000" b="1" dirty="0">
                <a:solidFill>
                  <a:srgbClr val="002060"/>
                </a:solidFill>
                <a:latin typeface="NikoshBAN" panose="02000000000000000000" pitchFamily="2" charset="0"/>
                <a:cs typeface="NikoshBAN" panose="02000000000000000000" pitchFamily="2" charset="0"/>
              </a:rPr>
              <a:t>।</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20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47E87D-0F00-40B8-A25B-445D53E2BC22}"/>
              </a:ext>
            </a:extLst>
          </p:cNvPr>
          <p:cNvSpPr txBox="1"/>
          <p:nvPr/>
        </p:nvSpPr>
        <p:spPr>
          <a:xfrm>
            <a:off x="-133382" y="2321004"/>
            <a:ext cx="11192669" cy="1107996"/>
          </a:xfrm>
          <a:prstGeom prst="rect">
            <a:avLst/>
          </a:prstGeom>
          <a:noFill/>
        </p:spPr>
        <p:txBody>
          <a:bodyPr wrap="square" rtlCol="0">
            <a:spAutoFit/>
          </a:bodyPr>
          <a:lstStyle/>
          <a:p>
            <a:pPr algn="ctr"/>
            <a:r>
              <a:rPr lang="bn-IN" sz="6600" b="1" dirty="0">
                <a:solidFill>
                  <a:srgbClr val="C00000"/>
                </a:solidFill>
                <a:latin typeface="NikoshBAN" panose="02000000000000000000" pitchFamily="2" charset="0"/>
                <a:cs typeface="NikoshBAN" panose="02000000000000000000" pitchFamily="2" charset="0"/>
              </a:rPr>
              <a:t>চল</a:t>
            </a:r>
            <a:r>
              <a:rPr lang="bn-IN" sz="6000" b="1" dirty="0">
                <a:solidFill>
                  <a:srgbClr val="C00000"/>
                </a:solidFill>
                <a:latin typeface="NikoshBAN" panose="02000000000000000000" pitchFamily="2" charset="0"/>
                <a:cs typeface="NikoshBAN" panose="02000000000000000000" pitchFamily="2" charset="0"/>
              </a:rPr>
              <a:t> সবাই মিলে একটি </a:t>
            </a:r>
            <a:r>
              <a:rPr lang="bn-IN" sz="6600" b="1" dirty="0">
                <a:solidFill>
                  <a:srgbClr val="C00000"/>
                </a:solidFill>
                <a:latin typeface="NikoshBAN" panose="02000000000000000000" pitchFamily="2" charset="0"/>
                <a:cs typeface="NikoshBAN" panose="02000000000000000000" pitchFamily="2" charset="0"/>
              </a:rPr>
              <a:t>গান</a:t>
            </a:r>
            <a:r>
              <a:rPr lang="bn-IN" sz="6000" b="1" dirty="0">
                <a:solidFill>
                  <a:srgbClr val="C00000"/>
                </a:solidFill>
                <a:latin typeface="NikoshBAN" panose="02000000000000000000" pitchFamily="2" charset="0"/>
                <a:cs typeface="NikoshBAN" panose="02000000000000000000" pitchFamily="2" charset="0"/>
              </a:rPr>
              <a:t> </a:t>
            </a:r>
            <a:r>
              <a:rPr lang="bn-IN" sz="6600" b="1" dirty="0">
                <a:solidFill>
                  <a:srgbClr val="C00000"/>
                </a:solidFill>
                <a:latin typeface="NikoshBAN" panose="02000000000000000000" pitchFamily="2" charset="0"/>
                <a:cs typeface="NikoshBAN" panose="02000000000000000000" pitchFamily="2" charset="0"/>
              </a:rPr>
              <a:t>করি</a:t>
            </a:r>
            <a:r>
              <a:rPr lang="en-US" sz="6600" b="1" dirty="0">
                <a:solidFill>
                  <a:srgbClr val="C00000"/>
                </a:solidFill>
                <a:latin typeface="NikoshBAN" panose="02000000000000000000" pitchFamily="2" charset="0"/>
                <a:cs typeface="NikoshBAN" panose="02000000000000000000" pitchFamily="2" charset="0"/>
              </a:rPr>
              <a:t>…।</a:t>
            </a:r>
            <a:r>
              <a:rPr lang="bn-IN" sz="6600" b="1" dirty="0">
                <a:solidFill>
                  <a:srgbClr val="C00000"/>
                </a:solidFill>
                <a:latin typeface="NikoshBAN" panose="02000000000000000000" pitchFamily="2" charset="0"/>
                <a:cs typeface="NikoshBAN" panose="02000000000000000000" pitchFamily="2" charset="0"/>
              </a:rPr>
              <a:t> </a:t>
            </a:r>
            <a:endParaRPr lang="en-US" sz="48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25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0"/>
                                        <p:tgtEl>
                                          <p:spTgt spid="4"/>
                                        </p:tgtEl>
                                        <p:attrNameLst>
                                          <p:attrName>ppt_x</p:attrName>
                                        </p:attrNameLst>
                                      </p:cBhvr>
                                      <p:tavLst>
                                        <p:tav tm="0">
                                          <p:val>
                                            <p:strVal val="#ppt_x-#ppt_w*1.125000"/>
                                          </p:val>
                                        </p:tav>
                                        <p:tav tm="100000">
                                          <p:val>
                                            <p:strVal val="#ppt_x"/>
                                          </p:val>
                                        </p:tav>
                                      </p:tavLst>
                                    </p:anim>
                                    <p:animEffect transition="in" filter="wipe(right)">
                                      <p:cBhvr>
                                        <p:cTn id="8"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BA97D0-9045-44CD-846A-793ECB68C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253218"/>
            <a:ext cx="6414868" cy="5950634"/>
          </a:xfrm>
          <a:prstGeom prst="rect">
            <a:avLst/>
          </a:prstGeom>
        </p:spPr>
      </p:pic>
      <p:pic>
        <p:nvPicPr>
          <p:cNvPr id="4" name="Picture 3">
            <a:extLst>
              <a:ext uri="{FF2B5EF4-FFF2-40B4-BE49-F238E27FC236}">
                <a16:creationId xmlns:a16="http://schemas.microsoft.com/office/drawing/2014/main" id="{9206E5F9-2F1F-4A31-8D3C-88CFB3E0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0" y="253219"/>
            <a:ext cx="5439508" cy="5950634"/>
          </a:xfrm>
          <a:prstGeom prst="rect">
            <a:avLst/>
          </a:prstGeom>
        </p:spPr>
      </p:pic>
    </p:spTree>
    <p:extLst>
      <p:ext uri="{BB962C8B-B14F-4D97-AF65-F5344CB8AC3E}">
        <p14:creationId xmlns:p14="http://schemas.microsoft.com/office/powerpoint/2010/main" val="30435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E27CE2-5A8B-4780-A407-91BE92B23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33" y="284053"/>
            <a:ext cx="5393180" cy="6289894"/>
          </a:xfrm>
          <a:prstGeom prst="rect">
            <a:avLst/>
          </a:prstGeom>
        </p:spPr>
      </p:pic>
      <p:pic>
        <p:nvPicPr>
          <p:cNvPr id="3" name="Picture 2">
            <a:extLst>
              <a:ext uri="{FF2B5EF4-FFF2-40B4-BE49-F238E27FC236}">
                <a16:creationId xmlns:a16="http://schemas.microsoft.com/office/drawing/2014/main" id="{4B679146-21FE-4604-95F9-965FCC308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71621"/>
            <a:ext cx="5345723" cy="6302326"/>
          </a:xfrm>
          <a:prstGeom prst="rect">
            <a:avLst/>
          </a:prstGeom>
        </p:spPr>
      </p:pic>
    </p:spTree>
    <p:extLst>
      <p:ext uri="{BB962C8B-B14F-4D97-AF65-F5344CB8AC3E}">
        <p14:creationId xmlns:p14="http://schemas.microsoft.com/office/powerpoint/2010/main" val="39606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2C40F-5478-4A84-A90E-4C4BB692CDCC}"/>
              </a:ext>
            </a:extLst>
          </p:cNvPr>
          <p:cNvSpPr txBox="1"/>
          <p:nvPr/>
        </p:nvSpPr>
        <p:spPr>
          <a:xfrm>
            <a:off x="1493318" y="1504516"/>
            <a:ext cx="8811468" cy="2308324"/>
          </a:xfrm>
          <a:prstGeom prst="rect">
            <a:avLst/>
          </a:prstGeom>
          <a:noFill/>
        </p:spPr>
        <p:txBody>
          <a:bodyPr wrap="square" rtlCol="0">
            <a:spAutoFit/>
          </a:bodyPr>
          <a:lstStyle/>
          <a:p>
            <a:pPr algn="ctr"/>
            <a:r>
              <a:rPr lang="en-US" sz="7200" b="1" dirty="0" err="1">
                <a:latin typeface="NikoshBAN" panose="02000000000000000000" pitchFamily="2" charset="0"/>
                <a:cs typeface="NikoshBAN" panose="02000000000000000000" pitchFamily="2" charset="0"/>
              </a:rPr>
              <a:t>সামাজিক</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এবং</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রাষ্ট্রীয়</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সম্পদ</a:t>
            </a:r>
            <a:endParaRPr lang="en-US" sz="7200" b="1" dirty="0">
              <a:latin typeface="NikoshBAN" panose="02000000000000000000" pitchFamily="2" charset="0"/>
              <a:cs typeface="NikoshBAN" panose="02000000000000000000" pitchFamily="2" charset="0"/>
            </a:endParaRPr>
          </a:p>
          <a:p>
            <a:pPr algn="ctr"/>
            <a:r>
              <a:rPr lang="en-US" sz="7200" b="1" dirty="0">
                <a:solidFill>
                  <a:srgbClr val="FF0000"/>
                </a:solidFill>
                <a:latin typeface="NikoshBAN" panose="02000000000000000000" pitchFamily="2" charset="0"/>
                <a:cs typeface="NikoshBAN" panose="02000000000000000000" pitchFamily="2" charset="0"/>
              </a:rPr>
              <a:t>(</a:t>
            </a:r>
            <a:r>
              <a:rPr lang="bn-IN" sz="7200" b="1" dirty="0">
                <a:solidFill>
                  <a:srgbClr val="FF0000"/>
                </a:solidFill>
                <a:latin typeface="NikoshBAN" panose="02000000000000000000" pitchFamily="2" charset="0"/>
                <a:cs typeface="NikoshBAN" panose="02000000000000000000" pitchFamily="2" charset="0"/>
              </a:rPr>
              <a:t>রাষ্ট্রীয় সম্পদ</a:t>
            </a:r>
            <a:r>
              <a:rPr lang="en-US" sz="7200" b="1" dirty="0">
                <a:solidFill>
                  <a:srgbClr val="FF00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098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81FBE3-7857-4745-B214-686649DC7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168812"/>
            <a:ext cx="5804077" cy="6309420"/>
          </a:xfrm>
          <a:prstGeom prst="rect">
            <a:avLst/>
          </a:prstGeom>
        </p:spPr>
      </p:pic>
      <p:sp>
        <p:nvSpPr>
          <p:cNvPr id="4" name="TextBox 3">
            <a:extLst>
              <a:ext uri="{FF2B5EF4-FFF2-40B4-BE49-F238E27FC236}">
                <a16:creationId xmlns:a16="http://schemas.microsoft.com/office/drawing/2014/main" id="{62F60A9F-0082-47F2-B230-61CE5AE1676F}"/>
              </a:ext>
            </a:extLst>
          </p:cNvPr>
          <p:cNvSpPr txBox="1"/>
          <p:nvPr/>
        </p:nvSpPr>
        <p:spPr>
          <a:xfrm>
            <a:off x="6219113" y="323557"/>
            <a:ext cx="5608320" cy="5755422"/>
          </a:xfrm>
          <a:prstGeom prst="rect">
            <a:avLst/>
          </a:prstGeom>
          <a:noFill/>
        </p:spPr>
        <p:txBody>
          <a:bodyPr wrap="square" rtlCol="0">
            <a:spAutoFit/>
          </a:bodyPr>
          <a:lstStyle/>
          <a:p>
            <a:pPr algn="ctr"/>
            <a:r>
              <a:rPr lang="bn-IN" sz="4400" b="1" dirty="0">
                <a:solidFill>
                  <a:srgbClr val="FF0000"/>
                </a:solidFill>
                <a:latin typeface="NikoshBAN" panose="02000000000000000000" pitchFamily="2" charset="0"/>
                <a:cs typeface="NikoshBAN" panose="02000000000000000000" pitchFamily="2" charset="0"/>
              </a:rPr>
              <a:t>সড়ক</a:t>
            </a:r>
          </a:p>
          <a:p>
            <a:pPr algn="ctr"/>
            <a:r>
              <a:rPr lang="bn-IN" sz="3200" b="1" dirty="0">
                <a:latin typeface="NikoshBAN" panose="02000000000000000000" pitchFamily="2" charset="0"/>
                <a:cs typeface="NikoshBAN" panose="02000000000000000000" pitchFamily="2" charset="0"/>
              </a:rPr>
              <a:t>সরকার আমাদের চলাচলের সুবিধার জন্য সড়ক বা রাস্তা তৈরি করে এবংপ্রয়োজনে এগুলো মেরামত করে।আমাদের শহরগুলোতে আছে বড় পাকা রাস্তা এবং গ্রামগুলোতে আছে কাঁচা রাস্তা।আমরা একস্থান থেকে অন্যস্থানে যাতায়াত এবংমালামাল আনা নেওয়ার কাজে সড়ক ব্যবহার করি।এছারা সড়ক পথে রাষ্টীয় ব্যবস্থাপনায় যে যানবাহনগুলো চলে তা আমরা সকলেই ব্যবহার</a:t>
            </a:r>
            <a:r>
              <a:rPr lang="bn-IN" sz="2800" b="1" dirty="0">
                <a:latin typeface="NikoshBAN" panose="02000000000000000000" pitchFamily="2" charset="0"/>
                <a:cs typeface="NikoshBAN" panose="02000000000000000000" pitchFamily="2" charset="0"/>
              </a:rPr>
              <a:t>করতে পারি</a:t>
            </a:r>
            <a:r>
              <a:rPr lang="bn-IN" sz="3200" b="1" dirty="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780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dirty="0"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375</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taslima begum</cp:lastModifiedBy>
  <cp:revision>69</cp:revision>
  <dcterms:created xsi:type="dcterms:W3CDTF">2020-01-25T06:14:35Z</dcterms:created>
  <dcterms:modified xsi:type="dcterms:W3CDTF">2020-01-26T06:36:42Z</dcterms:modified>
</cp:coreProperties>
</file>