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1"/>
  </p:notesMasterIdLst>
  <p:sldIdLst>
    <p:sldId id="372" r:id="rId2"/>
    <p:sldId id="330" r:id="rId3"/>
    <p:sldId id="374" r:id="rId4"/>
    <p:sldId id="385" r:id="rId5"/>
    <p:sldId id="378" r:id="rId6"/>
    <p:sldId id="356" r:id="rId7"/>
    <p:sldId id="357" r:id="rId8"/>
    <p:sldId id="383" r:id="rId9"/>
    <p:sldId id="384" r:id="rId10"/>
    <p:sldId id="299" r:id="rId11"/>
    <p:sldId id="389" r:id="rId12"/>
    <p:sldId id="376" r:id="rId13"/>
    <p:sldId id="311" r:id="rId14"/>
    <p:sldId id="334" r:id="rId15"/>
    <p:sldId id="339" r:id="rId16"/>
    <p:sldId id="337" r:id="rId17"/>
    <p:sldId id="348" r:id="rId18"/>
    <p:sldId id="380" r:id="rId19"/>
    <p:sldId id="360" r:id="rId20"/>
    <p:sldId id="362" r:id="rId21"/>
    <p:sldId id="377" r:id="rId22"/>
    <p:sldId id="350" r:id="rId23"/>
    <p:sldId id="351" r:id="rId24"/>
    <p:sldId id="391" r:id="rId25"/>
    <p:sldId id="367" r:id="rId26"/>
    <p:sldId id="364" r:id="rId27"/>
    <p:sldId id="390" r:id="rId28"/>
    <p:sldId id="345" r:id="rId29"/>
    <p:sldId id="33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48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81B7B8-27FD-44BB-BEB7-AC059C8E9189}" type="doc">
      <dgm:prSet loTypeId="urn:microsoft.com/office/officeart/2008/layout/RadialCluster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019BA8A-C3F0-4382-B0CC-A763A7846BD5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AC4736C5-777C-471A-8F27-247197A12600}" type="parTrans" cxnId="{9816CFDE-C6EF-4B8D-996F-14BA7691CFE5}">
      <dgm:prSet/>
      <dgm:spPr/>
      <dgm:t>
        <a:bodyPr/>
        <a:lstStyle/>
        <a:p>
          <a:endParaRPr lang="en-US"/>
        </a:p>
      </dgm:t>
    </dgm:pt>
    <dgm:pt modelId="{82C15D2A-F2D5-4751-A49A-B255A5982C24}" type="sibTrans" cxnId="{9816CFDE-C6EF-4B8D-996F-14BA7691CFE5}">
      <dgm:prSet/>
      <dgm:spPr/>
      <dgm:t>
        <a:bodyPr/>
        <a:lstStyle/>
        <a:p>
          <a:endParaRPr lang="en-US"/>
        </a:p>
      </dgm:t>
    </dgm:pt>
    <dgm:pt modelId="{45B87008-5B6C-4E6B-89A0-2C071898D201}">
      <dgm:prSet phldrT="[Text]"/>
      <dgm:spPr/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জন্ম:১৯১৭ সালে পিরোজপুর জেলার শংকর পাশা গ্রামে।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6873122-1810-433A-AF4F-36169D18B0C8}" type="parTrans" cxnId="{352F9B02-E01B-478A-A260-E0AB5EE806EA}">
      <dgm:prSet/>
      <dgm:spPr/>
      <dgm:t>
        <a:bodyPr/>
        <a:lstStyle/>
        <a:p>
          <a:endParaRPr lang="en-US"/>
        </a:p>
      </dgm:t>
    </dgm:pt>
    <dgm:pt modelId="{A82EAF87-10DC-476C-B0D6-2FA2E6804EAF}" type="sibTrans" cxnId="{352F9B02-E01B-478A-A260-E0AB5EE806EA}">
      <dgm:prSet/>
      <dgm:spPr/>
      <dgm:t>
        <a:bodyPr/>
        <a:lstStyle/>
        <a:p>
          <a:endParaRPr lang="en-US"/>
        </a:p>
      </dgm:t>
    </dgm:pt>
    <dgm:pt modelId="{8C47F4E3-44E8-4BD9-AF79-7DFA37695F7B}">
      <dgm:prSet phldrT="[Text]"/>
      <dgm:spPr/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সাহিত্য কর্ম: ‘রাত্রি শেষ’,’ছায়া হরিণ’, ‘সারা দুপুর’,  ‘মেঘ বলে চৈত্রে যাব’, ‘দু’হাতে দুই আদিম পাথর’, ‘বিদীর্ণ দর্পণে মুখ’, ইত্যাদি।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54AC0B4-111F-43A1-A026-6627A9DD796F}" type="parTrans" cxnId="{39D9347A-364D-4ECA-94A7-210367387076}">
      <dgm:prSet/>
      <dgm:spPr/>
      <dgm:t>
        <a:bodyPr/>
        <a:lstStyle/>
        <a:p>
          <a:endParaRPr lang="en-US"/>
        </a:p>
      </dgm:t>
    </dgm:pt>
    <dgm:pt modelId="{11E81EF1-E25A-4A20-8032-EB2B0809F8E3}" type="sibTrans" cxnId="{39D9347A-364D-4ECA-94A7-210367387076}">
      <dgm:prSet/>
      <dgm:spPr/>
      <dgm:t>
        <a:bodyPr/>
        <a:lstStyle/>
        <a:p>
          <a:endParaRPr lang="en-US"/>
        </a:p>
      </dgm:t>
    </dgm:pt>
    <dgm:pt modelId="{FAB618FC-78F0-4521-B3F9-E417F3E53E57}">
      <dgm:prSet phldrT="[Text]"/>
      <dgm:spPr/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মৃত্যু: ১৯৮৫ সালের ১৪ই জুলাই তিনি মৃত্যু বরণ করেন।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BC21380-99A0-4BDB-BBF3-8CDBFAD6179C}" type="parTrans" cxnId="{70424EB9-071E-49B9-BF4A-A074A001F559}">
      <dgm:prSet/>
      <dgm:spPr/>
      <dgm:t>
        <a:bodyPr/>
        <a:lstStyle/>
        <a:p>
          <a:endParaRPr lang="en-US"/>
        </a:p>
      </dgm:t>
    </dgm:pt>
    <dgm:pt modelId="{85355D11-714A-42A4-99C1-6106FE950862}" type="sibTrans" cxnId="{70424EB9-071E-49B9-BF4A-A074A001F559}">
      <dgm:prSet/>
      <dgm:spPr/>
      <dgm:t>
        <a:bodyPr/>
        <a:lstStyle/>
        <a:p>
          <a:endParaRPr lang="en-US"/>
        </a:p>
      </dgm:t>
    </dgm:pt>
    <dgm:pt modelId="{BA102660-CDF5-4CEE-A901-6BE66E207425}">
      <dgm:prSet/>
      <dgm:spPr/>
      <dgm:t>
        <a:bodyPr/>
        <a:lstStyle/>
        <a:p>
          <a:r>
            <a:rPr lang="bn-IN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১৯৬৪ সালে তিনি যোগ দেন “দৈনিক বাংলা” পত্রিকার সাহিত্য সম্পাদক হিসাবে। আমৃত্যু এই পত্রিকার সঙ্গেই তিনি যুক্ত ছিলেন।</a:t>
          </a:r>
          <a:endParaRPr lang="en-US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4F349AA-0DE9-4A7B-BD6C-2E35EE0484BF}" type="parTrans" cxnId="{DA6B6D41-8243-49D1-A787-4E9FCD9C5AFB}">
      <dgm:prSet/>
      <dgm:spPr/>
      <dgm:t>
        <a:bodyPr/>
        <a:lstStyle/>
        <a:p>
          <a:endParaRPr lang="en-US"/>
        </a:p>
      </dgm:t>
    </dgm:pt>
    <dgm:pt modelId="{23771723-F8CD-43D6-BF6E-6ED73301AEC7}" type="sibTrans" cxnId="{DA6B6D41-8243-49D1-A787-4E9FCD9C5AFB}">
      <dgm:prSet/>
      <dgm:spPr/>
      <dgm:t>
        <a:bodyPr/>
        <a:lstStyle/>
        <a:p>
          <a:endParaRPr lang="en-US"/>
        </a:p>
      </dgm:t>
    </dgm:pt>
    <dgm:pt modelId="{77420752-3143-4F99-BB47-6CB6EB25ACA6}">
      <dgm:prSet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পেশা: পত্রিকা, রেডিও, প্রকাশনা ইত্যাদি। তবে শেষ পর্যন্ত সাংবাদিকতাকেই পেশা হিসেবে গ্রহণ করেন।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990A578-7C26-4EB9-B863-47AE35E6F77C}" type="parTrans" cxnId="{E9C890C0-782C-42B9-8ED6-5690EFA7198C}">
      <dgm:prSet/>
      <dgm:spPr/>
      <dgm:t>
        <a:bodyPr/>
        <a:lstStyle/>
        <a:p>
          <a:endParaRPr lang="en-US"/>
        </a:p>
      </dgm:t>
    </dgm:pt>
    <dgm:pt modelId="{646919D8-D49D-4913-BCEE-2F6EDF898760}" type="sibTrans" cxnId="{E9C890C0-782C-42B9-8ED6-5690EFA7198C}">
      <dgm:prSet/>
      <dgm:spPr/>
      <dgm:t>
        <a:bodyPr/>
        <a:lstStyle/>
        <a:p>
          <a:endParaRPr lang="en-US"/>
        </a:p>
      </dgm:t>
    </dgm:pt>
    <dgm:pt modelId="{C7473FF2-CE34-4304-9B5A-CB6153B24C2A}">
      <dgm:prSet/>
      <dgm:spPr/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শিক্ষা:বরিশালের ব্রজমহন কলেজ। স্কুল জীবনেই তাঁর কবিতা লেখার হাতে খড়ি।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6FA0185-6456-44ED-8991-0E44705DDDC3}" type="parTrans" cxnId="{B298FAE0-B290-4C1E-886D-D2CB980BF0AA}">
      <dgm:prSet/>
      <dgm:spPr/>
      <dgm:t>
        <a:bodyPr/>
        <a:lstStyle/>
        <a:p>
          <a:endParaRPr lang="en-US"/>
        </a:p>
      </dgm:t>
    </dgm:pt>
    <dgm:pt modelId="{65D2586B-5959-4930-A586-93DE8B49E4A5}" type="sibTrans" cxnId="{B298FAE0-B290-4C1E-886D-D2CB980BF0AA}">
      <dgm:prSet/>
      <dgm:spPr/>
      <dgm:t>
        <a:bodyPr/>
        <a:lstStyle/>
        <a:p>
          <a:endParaRPr lang="en-US"/>
        </a:p>
      </dgm:t>
    </dgm:pt>
    <dgm:pt modelId="{A7CE9CDA-38B1-43CF-A92F-93CFFC720751}">
      <dgm:prSet/>
      <dgm:spPr/>
      <dgm:t>
        <a:bodyPr/>
        <a:lstStyle/>
        <a:p>
          <a:r>
            <a:rPr lang="bn-IN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পুরুস্কার: ১৯৬১ সালে বাংলা একাডেমি ও ১৯৭৮ সালে একুশে পদক।</a:t>
          </a:r>
          <a:endParaRPr lang="en-US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1465702-6396-42D8-B4DC-D5890C9C985A}" type="parTrans" cxnId="{B0A7A522-FA35-4841-B4D7-8423F68DCC48}">
      <dgm:prSet/>
      <dgm:spPr/>
      <dgm:t>
        <a:bodyPr/>
        <a:lstStyle/>
        <a:p>
          <a:endParaRPr lang="en-US"/>
        </a:p>
      </dgm:t>
    </dgm:pt>
    <dgm:pt modelId="{6C68A4FC-116C-4961-9ADC-EDDA6D137174}" type="sibTrans" cxnId="{B0A7A522-FA35-4841-B4D7-8423F68DCC48}">
      <dgm:prSet/>
      <dgm:spPr/>
      <dgm:t>
        <a:bodyPr/>
        <a:lstStyle/>
        <a:p>
          <a:endParaRPr lang="en-US"/>
        </a:p>
      </dgm:t>
    </dgm:pt>
    <dgm:pt modelId="{68394DC0-2939-424C-8966-2A26FA73FB9D}" type="pres">
      <dgm:prSet presAssocID="{5281B7B8-27FD-44BB-BEB7-AC059C8E918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78CB3FE-15B3-41D4-A152-E213F38238C2}" type="pres">
      <dgm:prSet presAssocID="{7019BA8A-C3F0-4382-B0CC-A763A7846BD5}" presName="singleCycle" presStyleCnt="0"/>
      <dgm:spPr/>
    </dgm:pt>
    <dgm:pt modelId="{18D0CDB2-8A70-4850-9D3D-8ED96D1B2F41}" type="pres">
      <dgm:prSet presAssocID="{7019BA8A-C3F0-4382-B0CC-A763A7846BD5}" presName="singleCenter" presStyleLbl="node1" presStyleIdx="0" presStyleCnt="8" custLinFactNeighborX="1601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9B4B786C-AC8A-4C37-8935-665670F2674C}" type="pres">
      <dgm:prSet presAssocID="{76873122-1810-433A-AF4F-36169D18B0C8}" presName="Name56" presStyleLbl="parChTrans1D2" presStyleIdx="0" presStyleCnt="7"/>
      <dgm:spPr/>
      <dgm:t>
        <a:bodyPr/>
        <a:lstStyle/>
        <a:p>
          <a:endParaRPr lang="en-US"/>
        </a:p>
      </dgm:t>
    </dgm:pt>
    <dgm:pt modelId="{740C023E-0C8B-4046-B93C-452E0CFE605F}" type="pres">
      <dgm:prSet presAssocID="{45B87008-5B6C-4E6B-89A0-2C071898D201}" presName="text0" presStyleLbl="node1" presStyleIdx="1" presStyleCnt="8" custScaleX="182869" custScaleY="82604" custRadScaleRad="78606" custRadScaleInc="136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C9C686-A434-4D12-B857-0EB30DFCE3DC}" type="pres">
      <dgm:prSet presAssocID="{86FA0185-6456-44ED-8991-0E44705DDDC3}" presName="Name56" presStyleLbl="parChTrans1D2" presStyleIdx="1" presStyleCnt="7"/>
      <dgm:spPr/>
      <dgm:t>
        <a:bodyPr/>
        <a:lstStyle/>
        <a:p>
          <a:endParaRPr lang="en-US"/>
        </a:p>
      </dgm:t>
    </dgm:pt>
    <dgm:pt modelId="{63C4A776-6C76-4AC3-BDB6-328B0D5729A0}" type="pres">
      <dgm:prSet presAssocID="{C7473FF2-CE34-4304-9B5A-CB6153B24C2A}" presName="text0" presStyleLbl="node1" presStyleIdx="2" presStyleCnt="8" custScaleX="192857" custRadScaleRad="146870" custRadScaleInc="333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FA5ED2-C268-46B5-AF4C-AF2170021E0D}" type="pres">
      <dgm:prSet presAssocID="{F990A578-7C26-4EB9-B863-47AE35E6F77C}" presName="Name56" presStyleLbl="parChTrans1D2" presStyleIdx="2" presStyleCnt="7"/>
      <dgm:spPr/>
      <dgm:t>
        <a:bodyPr/>
        <a:lstStyle/>
        <a:p>
          <a:endParaRPr lang="en-US"/>
        </a:p>
      </dgm:t>
    </dgm:pt>
    <dgm:pt modelId="{070FC7DF-5E2A-4DB3-92F0-A310E13D6945}" type="pres">
      <dgm:prSet presAssocID="{77420752-3143-4F99-BB47-6CB6EB25ACA6}" presName="text0" presStyleLbl="node1" presStyleIdx="3" presStyleCnt="8" custScaleX="198211" custScaleY="104648" custRadScaleRad="131768" custRadScaleInc="-526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06A55B-BC65-4451-B85B-18651DBCF810}" type="pres">
      <dgm:prSet presAssocID="{F4F349AA-0DE9-4A7B-BD6C-2E35EE0484BF}" presName="Name56" presStyleLbl="parChTrans1D2" presStyleIdx="3" presStyleCnt="7"/>
      <dgm:spPr/>
      <dgm:t>
        <a:bodyPr/>
        <a:lstStyle/>
        <a:p>
          <a:endParaRPr lang="en-US"/>
        </a:p>
      </dgm:t>
    </dgm:pt>
    <dgm:pt modelId="{3ED1D60F-8AD9-49FA-A19D-71DEABA64110}" type="pres">
      <dgm:prSet presAssocID="{BA102660-CDF5-4CEE-A901-6BE66E207425}" presName="text0" presStyleLbl="node1" presStyleIdx="4" presStyleCnt="8" custScaleX="298516" custScaleY="101723" custRadScaleRad="128428" custRadScaleInc="-1114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634E91-105B-4D05-A27E-3D01492CB9D6}" type="pres">
      <dgm:prSet presAssocID="{D54AC0B4-111F-43A1-A026-6627A9DD796F}" presName="Name56" presStyleLbl="parChTrans1D2" presStyleIdx="4" presStyleCnt="7"/>
      <dgm:spPr/>
      <dgm:t>
        <a:bodyPr/>
        <a:lstStyle/>
        <a:p>
          <a:endParaRPr lang="en-US"/>
        </a:p>
      </dgm:t>
    </dgm:pt>
    <dgm:pt modelId="{58B44522-F333-4429-935C-47DBB2416C6F}" type="pres">
      <dgm:prSet presAssocID="{8C47F4E3-44E8-4BD9-AF79-7DFA37695F7B}" presName="text0" presStyleLbl="node1" presStyleIdx="5" presStyleCnt="8" custScaleX="322397" custRadScaleRad="124956" custRadScaleInc="1097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A0EA1D-AFCD-4EBE-A310-ED1AEDC13C6C}" type="pres">
      <dgm:prSet presAssocID="{F1465702-6396-42D8-B4DC-D5890C9C985A}" presName="Name56" presStyleLbl="parChTrans1D2" presStyleIdx="5" presStyleCnt="7"/>
      <dgm:spPr/>
      <dgm:t>
        <a:bodyPr/>
        <a:lstStyle/>
        <a:p>
          <a:endParaRPr lang="en-US"/>
        </a:p>
      </dgm:t>
    </dgm:pt>
    <dgm:pt modelId="{132D8713-DD23-42C1-9B02-CA6A11B60C57}" type="pres">
      <dgm:prSet presAssocID="{A7CE9CDA-38B1-43CF-A92F-93CFFC720751}" presName="text0" presStyleLbl="node1" presStyleIdx="6" presStyleCnt="8" custScaleX="215259" custRadScaleRad="122535" custRadScaleInc="512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2EF626-2746-4B67-9DBD-31895EAA36AB}" type="pres">
      <dgm:prSet presAssocID="{0BC21380-99A0-4BDB-BBF3-8CDBFAD6179C}" presName="Name56" presStyleLbl="parChTrans1D2" presStyleIdx="6" presStyleCnt="7"/>
      <dgm:spPr/>
      <dgm:t>
        <a:bodyPr/>
        <a:lstStyle/>
        <a:p>
          <a:endParaRPr lang="en-US"/>
        </a:p>
      </dgm:t>
    </dgm:pt>
    <dgm:pt modelId="{24D9A93F-0DE2-4813-AC8E-46FBEDC4516E}" type="pres">
      <dgm:prSet presAssocID="{FAB618FC-78F0-4521-B3F9-E417F3E53E57}" presName="text0" presStyleLbl="node1" presStyleIdx="7" presStyleCnt="8" custScaleX="228739" custRadScaleRad="135297" custRadScaleInc="-226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A7A522-FA35-4841-B4D7-8423F68DCC48}" srcId="{7019BA8A-C3F0-4382-B0CC-A763A7846BD5}" destId="{A7CE9CDA-38B1-43CF-A92F-93CFFC720751}" srcOrd="5" destOrd="0" parTransId="{F1465702-6396-42D8-B4DC-D5890C9C985A}" sibTransId="{6C68A4FC-116C-4961-9ADC-EDDA6D137174}"/>
    <dgm:cxn modelId="{0A65520A-7257-4A70-A8E5-A353C97F73C2}" type="presOf" srcId="{5281B7B8-27FD-44BB-BEB7-AC059C8E9189}" destId="{68394DC0-2939-424C-8966-2A26FA73FB9D}" srcOrd="0" destOrd="0" presId="urn:microsoft.com/office/officeart/2008/layout/RadialCluster"/>
    <dgm:cxn modelId="{39D9347A-364D-4ECA-94A7-210367387076}" srcId="{7019BA8A-C3F0-4382-B0CC-A763A7846BD5}" destId="{8C47F4E3-44E8-4BD9-AF79-7DFA37695F7B}" srcOrd="4" destOrd="0" parTransId="{D54AC0B4-111F-43A1-A026-6627A9DD796F}" sibTransId="{11E81EF1-E25A-4A20-8032-EB2B0809F8E3}"/>
    <dgm:cxn modelId="{9DE7977D-7B85-4D99-921E-BE280FB1BD6C}" type="presOf" srcId="{D54AC0B4-111F-43A1-A026-6627A9DD796F}" destId="{ED634E91-105B-4D05-A27E-3D01492CB9D6}" srcOrd="0" destOrd="0" presId="urn:microsoft.com/office/officeart/2008/layout/RadialCluster"/>
    <dgm:cxn modelId="{FE9F54E4-EEE5-40E4-860A-03FDE16AED2C}" type="presOf" srcId="{FAB618FC-78F0-4521-B3F9-E417F3E53E57}" destId="{24D9A93F-0DE2-4813-AC8E-46FBEDC4516E}" srcOrd="0" destOrd="0" presId="urn:microsoft.com/office/officeart/2008/layout/RadialCluster"/>
    <dgm:cxn modelId="{76562720-B052-464F-9803-A29D469939DD}" type="presOf" srcId="{F1465702-6396-42D8-B4DC-D5890C9C985A}" destId="{C3A0EA1D-AFCD-4EBE-A310-ED1AEDC13C6C}" srcOrd="0" destOrd="0" presId="urn:microsoft.com/office/officeart/2008/layout/RadialCluster"/>
    <dgm:cxn modelId="{F387A7CB-EAEF-4B0D-AE90-159BAC471F0E}" type="presOf" srcId="{77420752-3143-4F99-BB47-6CB6EB25ACA6}" destId="{070FC7DF-5E2A-4DB3-92F0-A310E13D6945}" srcOrd="0" destOrd="0" presId="urn:microsoft.com/office/officeart/2008/layout/RadialCluster"/>
    <dgm:cxn modelId="{1BFA9467-9924-49B8-8038-9F45D91E76C8}" type="presOf" srcId="{86FA0185-6456-44ED-8991-0E44705DDDC3}" destId="{16C9C686-A434-4D12-B857-0EB30DFCE3DC}" srcOrd="0" destOrd="0" presId="urn:microsoft.com/office/officeart/2008/layout/RadialCluster"/>
    <dgm:cxn modelId="{BB3F54F5-D9EC-4BC5-8659-251F4560BE33}" type="presOf" srcId="{BA102660-CDF5-4CEE-A901-6BE66E207425}" destId="{3ED1D60F-8AD9-49FA-A19D-71DEABA64110}" srcOrd="0" destOrd="0" presId="urn:microsoft.com/office/officeart/2008/layout/RadialCluster"/>
    <dgm:cxn modelId="{352F9B02-E01B-478A-A260-E0AB5EE806EA}" srcId="{7019BA8A-C3F0-4382-B0CC-A763A7846BD5}" destId="{45B87008-5B6C-4E6B-89A0-2C071898D201}" srcOrd="0" destOrd="0" parTransId="{76873122-1810-433A-AF4F-36169D18B0C8}" sibTransId="{A82EAF87-10DC-476C-B0D6-2FA2E6804EAF}"/>
    <dgm:cxn modelId="{70424EB9-071E-49B9-BF4A-A074A001F559}" srcId="{7019BA8A-C3F0-4382-B0CC-A763A7846BD5}" destId="{FAB618FC-78F0-4521-B3F9-E417F3E53E57}" srcOrd="6" destOrd="0" parTransId="{0BC21380-99A0-4BDB-BBF3-8CDBFAD6179C}" sibTransId="{85355D11-714A-42A4-99C1-6106FE950862}"/>
    <dgm:cxn modelId="{B4BC0A2B-52FD-4F40-BD15-B57A3B84B342}" type="presOf" srcId="{0BC21380-99A0-4BDB-BBF3-8CDBFAD6179C}" destId="{022EF626-2746-4B67-9DBD-31895EAA36AB}" srcOrd="0" destOrd="0" presId="urn:microsoft.com/office/officeart/2008/layout/RadialCluster"/>
    <dgm:cxn modelId="{C9EC04AF-E4A5-438E-85FA-52C959D3BC5F}" type="presOf" srcId="{7019BA8A-C3F0-4382-B0CC-A763A7846BD5}" destId="{18D0CDB2-8A70-4850-9D3D-8ED96D1B2F41}" srcOrd="0" destOrd="0" presId="urn:microsoft.com/office/officeart/2008/layout/RadialCluster"/>
    <dgm:cxn modelId="{003F085D-9625-48AE-8258-EC64CCE84288}" type="presOf" srcId="{8C47F4E3-44E8-4BD9-AF79-7DFA37695F7B}" destId="{58B44522-F333-4429-935C-47DBB2416C6F}" srcOrd="0" destOrd="0" presId="urn:microsoft.com/office/officeart/2008/layout/RadialCluster"/>
    <dgm:cxn modelId="{D4D6E08E-FD46-4F9B-9E61-E6D9A78F5F8A}" type="presOf" srcId="{F990A578-7C26-4EB9-B863-47AE35E6F77C}" destId="{00FA5ED2-C268-46B5-AF4C-AF2170021E0D}" srcOrd="0" destOrd="0" presId="urn:microsoft.com/office/officeart/2008/layout/RadialCluster"/>
    <dgm:cxn modelId="{DA6B6D41-8243-49D1-A787-4E9FCD9C5AFB}" srcId="{7019BA8A-C3F0-4382-B0CC-A763A7846BD5}" destId="{BA102660-CDF5-4CEE-A901-6BE66E207425}" srcOrd="3" destOrd="0" parTransId="{F4F349AA-0DE9-4A7B-BD6C-2E35EE0484BF}" sibTransId="{23771723-F8CD-43D6-BF6E-6ED73301AEC7}"/>
    <dgm:cxn modelId="{B298FAE0-B290-4C1E-886D-D2CB980BF0AA}" srcId="{7019BA8A-C3F0-4382-B0CC-A763A7846BD5}" destId="{C7473FF2-CE34-4304-9B5A-CB6153B24C2A}" srcOrd="1" destOrd="0" parTransId="{86FA0185-6456-44ED-8991-0E44705DDDC3}" sibTransId="{65D2586B-5959-4930-A586-93DE8B49E4A5}"/>
    <dgm:cxn modelId="{E8D719BB-45C6-4B81-ACB3-08B33173C7A5}" type="presOf" srcId="{C7473FF2-CE34-4304-9B5A-CB6153B24C2A}" destId="{63C4A776-6C76-4AC3-BDB6-328B0D5729A0}" srcOrd="0" destOrd="0" presId="urn:microsoft.com/office/officeart/2008/layout/RadialCluster"/>
    <dgm:cxn modelId="{69216B99-BE66-4D86-BCE8-D5FB2DAEE369}" type="presOf" srcId="{45B87008-5B6C-4E6B-89A0-2C071898D201}" destId="{740C023E-0C8B-4046-B93C-452E0CFE605F}" srcOrd="0" destOrd="0" presId="urn:microsoft.com/office/officeart/2008/layout/RadialCluster"/>
    <dgm:cxn modelId="{4260BB93-5C8B-4DB5-A50F-9CE147CA71CA}" type="presOf" srcId="{A7CE9CDA-38B1-43CF-A92F-93CFFC720751}" destId="{132D8713-DD23-42C1-9B02-CA6A11B60C57}" srcOrd="0" destOrd="0" presId="urn:microsoft.com/office/officeart/2008/layout/RadialCluster"/>
    <dgm:cxn modelId="{987D51B3-E174-4FAF-BA59-7EEC03372E07}" type="presOf" srcId="{F4F349AA-0DE9-4A7B-BD6C-2E35EE0484BF}" destId="{4E06A55B-BC65-4451-B85B-18651DBCF810}" srcOrd="0" destOrd="0" presId="urn:microsoft.com/office/officeart/2008/layout/RadialCluster"/>
    <dgm:cxn modelId="{9816CFDE-C6EF-4B8D-996F-14BA7691CFE5}" srcId="{5281B7B8-27FD-44BB-BEB7-AC059C8E9189}" destId="{7019BA8A-C3F0-4382-B0CC-A763A7846BD5}" srcOrd="0" destOrd="0" parTransId="{AC4736C5-777C-471A-8F27-247197A12600}" sibTransId="{82C15D2A-F2D5-4751-A49A-B255A5982C24}"/>
    <dgm:cxn modelId="{ED832D78-8D50-4AE5-8E50-1932780873BB}" type="presOf" srcId="{76873122-1810-433A-AF4F-36169D18B0C8}" destId="{9B4B786C-AC8A-4C37-8935-665670F2674C}" srcOrd="0" destOrd="0" presId="urn:microsoft.com/office/officeart/2008/layout/RadialCluster"/>
    <dgm:cxn modelId="{E9C890C0-782C-42B9-8ED6-5690EFA7198C}" srcId="{7019BA8A-C3F0-4382-B0CC-A763A7846BD5}" destId="{77420752-3143-4F99-BB47-6CB6EB25ACA6}" srcOrd="2" destOrd="0" parTransId="{F990A578-7C26-4EB9-B863-47AE35E6F77C}" sibTransId="{646919D8-D49D-4913-BCEE-2F6EDF898760}"/>
    <dgm:cxn modelId="{B0497DBF-19F0-46B3-854C-96E0BB99ECED}" type="presParOf" srcId="{68394DC0-2939-424C-8966-2A26FA73FB9D}" destId="{578CB3FE-15B3-41D4-A152-E213F38238C2}" srcOrd="0" destOrd="0" presId="urn:microsoft.com/office/officeart/2008/layout/RadialCluster"/>
    <dgm:cxn modelId="{DC9B96D3-7288-470F-9B81-938F531AC691}" type="presParOf" srcId="{578CB3FE-15B3-41D4-A152-E213F38238C2}" destId="{18D0CDB2-8A70-4850-9D3D-8ED96D1B2F41}" srcOrd="0" destOrd="0" presId="urn:microsoft.com/office/officeart/2008/layout/RadialCluster"/>
    <dgm:cxn modelId="{5FA4453E-930E-4409-B708-7109DED06FD5}" type="presParOf" srcId="{578CB3FE-15B3-41D4-A152-E213F38238C2}" destId="{9B4B786C-AC8A-4C37-8935-665670F2674C}" srcOrd="1" destOrd="0" presId="urn:microsoft.com/office/officeart/2008/layout/RadialCluster"/>
    <dgm:cxn modelId="{77BD59A0-CA00-4561-BF8F-09426F3E88A2}" type="presParOf" srcId="{578CB3FE-15B3-41D4-A152-E213F38238C2}" destId="{740C023E-0C8B-4046-B93C-452E0CFE605F}" srcOrd="2" destOrd="0" presId="urn:microsoft.com/office/officeart/2008/layout/RadialCluster"/>
    <dgm:cxn modelId="{712919E5-9D19-4687-9091-EF55B9605766}" type="presParOf" srcId="{578CB3FE-15B3-41D4-A152-E213F38238C2}" destId="{16C9C686-A434-4D12-B857-0EB30DFCE3DC}" srcOrd="3" destOrd="0" presId="urn:microsoft.com/office/officeart/2008/layout/RadialCluster"/>
    <dgm:cxn modelId="{EA6BBC08-B993-49A0-94C1-BEDFADEDEF02}" type="presParOf" srcId="{578CB3FE-15B3-41D4-A152-E213F38238C2}" destId="{63C4A776-6C76-4AC3-BDB6-328B0D5729A0}" srcOrd="4" destOrd="0" presId="urn:microsoft.com/office/officeart/2008/layout/RadialCluster"/>
    <dgm:cxn modelId="{6485E8B5-8884-4068-9FC4-41490B0FD8A9}" type="presParOf" srcId="{578CB3FE-15B3-41D4-A152-E213F38238C2}" destId="{00FA5ED2-C268-46B5-AF4C-AF2170021E0D}" srcOrd="5" destOrd="0" presId="urn:microsoft.com/office/officeart/2008/layout/RadialCluster"/>
    <dgm:cxn modelId="{CBECB1C4-B795-499D-B981-6B4B9DD92812}" type="presParOf" srcId="{578CB3FE-15B3-41D4-A152-E213F38238C2}" destId="{070FC7DF-5E2A-4DB3-92F0-A310E13D6945}" srcOrd="6" destOrd="0" presId="urn:microsoft.com/office/officeart/2008/layout/RadialCluster"/>
    <dgm:cxn modelId="{82C2064A-FB99-4AA9-94C5-6882C72B2458}" type="presParOf" srcId="{578CB3FE-15B3-41D4-A152-E213F38238C2}" destId="{4E06A55B-BC65-4451-B85B-18651DBCF810}" srcOrd="7" destOrd="0" presId="urn:microsoft.com/office/officeart/2008/layout/RadialCluster"/>
    <dgm:cxn modelId="{CBDDC270-7462-4CF2-ACD1-5E9A96319049}" type="presParOf" srcId="{578CB3FE-15B3-41D4-A152-E213F38238C2}" destId="{3ED1D60F-8AD9-49FA-A19D-71DEABA64110}" srcOrd="8" destOrd="0" presId="urn:microsoft.com/office/officeart/2008/layout/RadialCluster"/>
    <dgm:cxn modelId="{62B4593F-D64A-4F35-8615-8E47413DB4D0}" type="presParOf" srcId="{578CB3FE-15B3-41D4-A152-E213F38238C2}" destId="{ED634E91-105B-4D05-A27E-3D01492CB9D6}" srcOrd="9" destOrd="0" presId="urn:microsoft.com/office/officeart/2008/layout/RadialCluster"/>
    <dgm:cxn modelId="{CB779E53-40A9-4D13-95C3-44E4CC2C71BF}" type="presParOf" srcId="{578CB3FE-15B3-41D4-A152-E213F38238C2}" destId="{58B44522-F333-4429-935C-47DBB2416C6F}" srcOrd="10" destOrd="0" presId="urn:microsoft.com/office/officeart/2008/layout/RadialCluster"/>
    <dgm:cxn modelId="{D553026E-C243-4583-9666-8BAB1E18E4FF}" type="presParOf" srcId="{578CB3FE-15B3-41D4-A152-E213F38238C2}" destId="{C3A0EA1D-AFCD-4EBE-A310-ED1AEDC13C6C}" srcOrd="11" destOrd="0" presId="urn:microsoft.com/office/officeart/2008/layout/RadialCluster"/>
    <dgm:cxn modelId="{56296773-8D0C-49AC-9E53-B1760374ECC6}" type="presParOf" srcId="{578CB3FE-15B3-41D4-A152-E213F38238C2}" destId="{132D8713-DD23-42C1-9B02-CA6A11B60C57}" srcOrd="12" destOrd="0" presId="urn:microsoft.com/office/officeart/2008/layout/RadialCluster"/>
    <dgm:cxn modelId="{F353A87C-1BCB-4E3E-95FD-A085F9CA1221}" type="presParOf" srcId="{578CB3FE-15B3-41D4-A152-E213F38238C2}" destId="{022EF626-2746-4B67-9DBD-31895EAA36AB}" srcOrd="13" destOrd="0" presId="urn:microsoft.com/office/officeart/2008/layout/RadialCluster"/>
    <dgm:cxn modelId="{0AA20E4D-08F1-4C25-89A6-AE714C582A85}" type="presParOf" srcId="{578CB3FE-15B3-41D4-A152-E213F38238C2}" destId="{24D9A93F-0DE2-4813-AC8E-46FBEDC4516E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F8321-6FC4-44A6-B8F1-06F8F7DB3C08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563F5-0F8B-48F1-9765-850CAD0D4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16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9AED6-4B48-4DB7-A04F-DE5872F60F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719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563F5-0F8B-48F1-9765-850CAD0D47D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03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563F5-0F8B-48F1-9765-850CAD0D47D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30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9AED6-4B48-4DB7-A04F-DE5872F60F8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924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279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697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482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076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818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00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51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89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53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428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912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289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31.jpg"/><Relationship Id="rId4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6478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6161" y="5486400"/>
            <a:ext cx="90403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আশা করি তোমরা সবাই ভালো আছ।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9921" y="1823507"/>
            <a:ext cx="856687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921" y="381000"/>
            <a:ext cx="90240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8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8698"/>
            <a:ext cx="9144000" cy="67793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" y="1600200"/>
            <a:ext cx="8763000" cy="19543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405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প্রশ্নঃ-</a:t>
            </a:r>
            <a:r>
              <a:rPr lang="bn-IN" sz="405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কবি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আহসান হাবীব কি দরদি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শিল্পী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ছিলেন এবং তাঁর কাব্য প্রতিভার মুল সুর কি ছিল?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bn-IN" sz="405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0500" y="3962400"/>
            <a:ext cx="8763000" cy="28007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কবি আহসান হাবীব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মানব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দরদি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শি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ল্পী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ছিলেন এবং তাঁর কাব্য প্রতিভার মুল সুর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ব্যক্তিগত অনুভুতি,অভিজ্ঞতা,যুক্তিবিচারের আলোকে এক সুগভীর জীবনঘনিষ্ট আশাবাদী চেতনা।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858000" y="78698"/>
            <a:ext cx="1752600" cy="9906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895600" y="93977"/>
            <a:ext cx="2789865" cy="990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99594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Box 1"/>
          <p:cNvSpPr txBox="1"/>
          <p:nvPr/>
        </p:nvSpPr>
        <p:spPr>
          <a:xfrm>
            <a:off x="-1" y="4030354"/>
            <a:ext cx="9038230" cy="14196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625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ছবির মাধ্যমে আলোচনা</a:t>
            </a:r>
            <a:endParaRPr lang="en-US" sz="6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72202"/>
            <a:ext cx="9038230" cy="21236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এসো, এবার আমরা পাঠ সংশ্লিষ্ট ছবির মাধ্যমে পাঠ আলোচনা করি।</a:t>
            </a:r>
            <a:endParaRPr lang="en-US" sz="6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99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7010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49100"/>
            <a:ext cx="3886200" cy="23377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0" t="9207" r="15910" b="14306"/>
          <a:stretch/>
        </p:blipFill>
        <p:spPr>
          <a:xfrm>
            <a:off x="4724400" y="355052"/>
            <a:ext cx="3657600" cy="24318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53535"/>
            <a:ext cx="3886200" cy="24310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870258"/>
            <a:ext cx="3657600" cy="24143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54107" y="-66658"/>
            <a:ext cx="3130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 মাধ্যমে আলোচনা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5181600"/>
            <a:ext cx="7696200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অস্ত্র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ফিরিয়ে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প্রতিশ্রুতি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অমোঘ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অনন্য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অস্ত্র</a:t>
            </a:r>
            <a:endParaRPr lang="bn-IN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আমাকে ফিরিয়ে দাও।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429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06507" y="0"/>
            <a:ext cx="3130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 মাধ্যমে আলোচনা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38"/>
          <a:stretch/>
        </p:blipFill>
        <p:spPr>
          <a:xfrm>
            <a:off x="366320" y="3011407"/>
            <a:ext cx="4134163" cy="24615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089" y="448414"/>
            <a:ext cx="4204117" cy="25516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20" y="448414"/>
            <a:ext cx="4127917" cy="25402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524" y="3036178"/>
            <a:ext cx="4237681" cy="240070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66320" y="5473005"/>
            <a:ext cx="8402926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সেই অস্ত্র আমাকে ফিরিয়ে দাও</a:t>
            </a:r>
          </a:p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অস্ত্র উত্তলিত হলে 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যাবতীয় অস্ত্র হবে আনত  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41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43200" y="-14288"/>
            <a:ext cx="4028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 মাধ্যমে আলোচনা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88" y="466309"/>
            <a:ext cx="4286212" cy="2362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72893"/>
            <a:ext cx="4286213" cy="23556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r="31701" b="12000"/>
          <a:stretch/>
        </p:blipFill>
        <p:spPr>
          <a:xfrm>
            <a:off x="332281" y="2828509"/>
            <a:ext cx="4239717" cy="21349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2835093"/>
            <a:ext cx="4286213" cy="2133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2281" y="4963420"/>
            <a:ext cx="8525931" cy="18158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অস্ত্র উত্তোলিত হলে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অরণ্য হবে আরও সবুজ</a:t>
            </a:r>
          </a:p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নদী আরও কল্লোলিত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পাখিরা নীড়ে ঘুমোবে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39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63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09800" y="-152400"/>
            <a:ext cx="3952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 মাধ্যমে আলোচনা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67" y="3038622"/>
            <a:ext cx="4152715" cy="23560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708" y="355831"/>
            <a:ext cx="4152716" cy="26621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708" y="3065488"/>
            <a:ext cx="4172077" cy="23292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b="11111"/>
          <a:stretch/>
        </p:blipFill>
        <p:spPr>
          <a:xfrm>
            <a:off x="446767" y="340841"/>
            <a:ext cx="4152715" cy="26557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9286" y="5436779"/>
            <a:ext cx="8415137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অস্ত্র উত্তোলিত হলে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ফসলের মাঠে আগুন জ্বলবে না 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খাঁ খাঁ করবেনা গৃহস্থালি।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73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91304" y="-76200"/>
            <a:ext cx="3130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ছবির মাধ্যমে আলোচনা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92" y="381000"/>
            <a:ext cx="4133408" cy="25957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88" y="380999"/>
            <a:ext cx="4223172" cy="26238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48" y="3041414"/>
            <a:ext cx="4142152" cy="23669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87" y="3041414"/>
            <a:ext cx="4200453" cy="236694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63510" y="5473005"/>
            <a:ext cx="8475690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সেই অস্ত্র আমাকে ফিরিয়ে দাও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অস্ত্র ব্যাপ্ত হলে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নক্ষত্রখচিত আকাশ থেকে আগুন ঝরবেনা।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8" t="18273" r="4598" b="38331"/>
          <a:stretch/>
        </p:blipFill>
        <p:spPr>
          <a:xfrm>
            <a:off x="6934200" y="5411810"/>
            <a:ext cx="2209800" cy="144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89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09800" y="-152400"/>
            <a:ext cx="3952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 মাধ্যমে আলোচনা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5017134"/>
            <a:ext cx="8393474" cy="18158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মানব বসতির বুকে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মুহূর্তের অগ্ন্যুৎপাত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লক্ষ লক্ষ মানুষকে করবেনা পঙ্গু- বিকৃতি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চেতনা জুড়ে তারা করবেনা আর্তনাদ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4114800" cy="2438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4445"/>
          <a:stretch/>
        </p:blipFill>
        <p:spPr>
          <a:xfrm>
            <a:off x="4572001" y="304800"/>
            <a:ext cx="4202474" cy="2438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249" y="2824453"/>
            <a:ext cx="4201225" cy="22343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37" b="24537"/>
          <a:stretch/>
        </p:blipFill>
        <p:spPr>
          <a:xfrm>
            <a:off x="381001" y="2706309"/>
            <a:ext cx="4114800" cy="231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26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89802" y="-30106"/>
            <a:ext cx="31357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 মাধ্যমে আলোচনা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4814" y="5857828"/>
            <a:ext cx="8561872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সেই অস্ত্র যে অস্ত্র উত্তোলিত হলে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বার বার বিধ্বস্ত হবেনা ট্রয়নগরী।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94" y="433922"/>
            <a:ext cx="4232556" cy="29295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532" y="433921"/>
            <a:ext cx="4199716" cy="2971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38"/>
          <a:stretch/>
        </p:blipFill>
        <p:spPr>
          <a:xfrm>
            <a:off x="343194" y="3438196"/>
            <a:ext cx="4258624" cy="24196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220" y="3438196"/>
            <a:ext cx="4207688" cy="242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30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05566" y="0"/>
            <a:ext cx="34948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ছবির মাধ্যমে আলোচনা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170" y="2966524"/>
            <a:ext cx="4225384" cy="23321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170" y="457200"/>
            <a:ext cx="4225384" cy="25255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2982763"/>
            <a:ext cx="4150501" cy="24902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96" y="457200"/>
            <a:ext cx="4093504" cy="25081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0998" y="5473005"/>
            <a:ext cx="8482556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 সেই অবিনাশী অস্ত্রের প্রত্যাশী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ঘৃণা বিদ্বেষ অহংকার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 জাত্যভিমা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নকে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করে বার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পরাজিত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4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315200" y="3942413"/>
            <a:ext cx="45719" cy="8901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067800" cy="6629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362200" y="0"/>
            <a:ext cx="3962400" cy="64465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13" t="14549" r="-1" b="10117"/>
          <a:stretch/>
        </p:blipFill>
        <p:spPr>
          <a:xfrm>
            <a:off x="3505200" y="801411"/>
            <a:ext cx="2040826" cy="20179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 descr="C:\Users\oCs\Pictures\IMG_44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285" y="848218"/>
            <a:ext cx="1714500" cy="23920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C:\Users\oCs\Pictures\IMG_44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30" y="801411"/>
            <a:ext cx="1703540" cy="23920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Horizontal Scroll 15"/>
          <p:cNvSpPr/>
          <p:nvPr/>
        </p:nvSpPr>
        <p:spPr>
          <a:xfrm>
            <a:off x="0" y="2667001"/>
            <a:ext cx="4419600" cy="4194132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ea typeface="Microsoft YaHei" panose="020B0503020204020204" pitchFamily="34" charset="-122"/>
                <a:cs typeface="NikoshBAN" panose="02000000000000000000" pitchFamily="2" charset="0"/>
              </a:rPr>
              <a:t>মোঃ আনোয়ার হোসেন</a:t>
            </a:r>
          </a:p>
          <a:p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ea typeface="Microsoft YaHei" panose="020B0503020204020204" pitchFamily="34" charset="-122"/>
                <a:cs typeface="NikoshBAN" panose="02000000000000000000" pitchFamily="2" charset="0"/>
              </a:rPr>
              <a:t>প্রভাষক বাংলা</a:t>
            </a:r>
          </a:p>
          <a:p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ea typeface="Microsoft YaHei" panose="020B0503020204020204" pitchFamily="34" charset="-122"/>
                <a:cs typeface="NikoshBAN" panose="02000000000000000000" pitchFamily="2" charset="0"/>
              </a:rPr>
              <a:t>চৌরা কশবা নেছারিয়া আলিম মাদ্রাসা</a:t>
            </a:r>
          </a:p>
          <a:p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ea typeface="Microsoft YaHei" panose="020B0503020204020204" pitchFamily="34" charset="-122"/>
                <a:cs typeface="NikoshBAN" panose="02000000000000000000" pitchFamily="2" charset="0"/>
              </a:rPr>
              <a:t>নিয়ামতপুর, নওগাঁ।</a:t>
            </a:r>
          </a:p>
          <a:p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ea typeface="Microsoft YaHei" panose="020B0503020204020204" pitchFamily="34" charset="-122"/>
                <a:cs typeface="NikoshBAN" panose="02000000000000000000" pitchFamily="2" charset="0"/>
              </a:rPr>
              <a:t>মোবাঃ ০১৭৩৬৭৫৩০৫০</a:t>
            </a:r>
          </a:p>
          <a:p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ea typeface="Microsoft YaHei" panose="020B0503020204020204" pitchFamily="34" charset="-122"/>
                <a:cs typeface="NikoshBAN" panose="02000000000000000000" pitchFamily="2" charset="0"/>
              </a:rPr>
              <a:t>ই-মেইল 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ea typeface="Microsoft YaHei" panose="020B0503020204020204" pitchFamily="34" charset="-122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ikoshBAN" panose="02000000000000000000" pitchFamily="2" charset="0"/>
                <a:ea typeface="Microsoft YaHei" panose="020B0503020204020204" pitchFamily="34" charset="-122"/>
                <a:cs typeface="NikoshBAN" panose="02000000000000000000" pitchFamily="2" charset="0"/>
              </a:rPr>
              <a:t>anwarhossainmm</a:t>
            </a:r>
            <a:r>
              <a:rPr lang="en-US" sz="1600" dirty="0">
                <a:solidFill>
                  <a:schemeClr val="tx1"/>
                </a:solidFill>
                <a:latin typeface="NikoshBAN" panose="02000000000000000000" pitchFamily="2" charset="0"/>
                <a:ea typeface="Microsoft YaHei" panose="020B0503020204020204" pitchFamily="34" charset="-122"/>
                <a:cs typeface="NikoshBAN" panose="02000000000000000000" pitchFamily="2" charset="0"/>
              </a:rPr>
              <a:t>@,gmail.com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24400" y="3443793"/>
            <a:ext cx="4038600" cy="2862322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ণিঃ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আলিম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কবিতা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৫০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25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/০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/২০</a:t>
            </a:r>
            <a:r>
              <a:rPr lang="en-US" sz="36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20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25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05566" y="0"/>
            <a:ext cx="34948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ছবির মাধ্যমে আলোচনা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5473005"/>
            <a:ext cx="8229600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অস্ত্র আধিপত্যের লোভকে করে নিশ্চিহ্ন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অস্ত্র মানুষকে বিচ্ছিন্ন করে না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 সমাবিষ্ট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6"/>
          <a:stretch/>
        </p:blipFill>
        <p:spPr>
          <a:xfrm>
            <a:off x="4572001" y="432563"/>
            <a:ext cx="4114799" cy="25933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2563"/>
            <a:ext cx="4039143" cy="26371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3093456"/>
            <a:ext cx="4114800" cy="23795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093456"/>
            <a:ext cx="4054436" cy="237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27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05566" y="0"/>
            <a:ext cx="34948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ছবির মাধ্যমে আলোচনা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5105400"/>
            <a:ext cx="6019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সেই অমোঘ অস্ত্র -ভালোবাসা </a:t>
            </a:r>
          </a:p>
          <a:p>
            <a:pPr algn="ctr"/>
            <a:r>
              <a:rPr lang="bn-IN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পৃথিবীতে ব্যাপ্ত করো।</a:t>
            </a:r>
          </a:p>
        </p:txBody>
      </p:sp>
    </p:spTree>
    <p:extLst>
      <p:ext uri="{BB962C8B-B14F-4D97-AF65-F5344CB8AC3E}">
        <p14:creationId xmlns:p14="http://schemas.microsoft.com/office/powerpoint/2010/main" val="474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ছবিটির প্রতি লক্ষ্য করি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40" y="762000"/>
            <a:ext cx="4394960" cy="2667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962" y="762000"/>
            <a:ext cx="4262438" cy="266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202"/>
          <a:stretch/>
        </p:blipFill>
        <p:spPr>
          <a:xfrm>
            <a:off x="177040" y="3497055"/>
            <a:ext cx="4394960" cy="33609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3"/>
          <a:stretch/>
        </p:blipFill>
        <p:spPr>
          <a:xfrm>
            <a:off x="4679195" y="3497055"/>
            <a:ext cx="4236205" cy="336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20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6100"/>
            <a:ext cx="9144000" cy="68218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66700" y="1346559"/>
            <a:ext cx="876300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প্রশ্নঃ-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হিংসা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স্বার্থপ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কেবল ভালোবাসাই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মানবতাকে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পারে ব্যাখ্যা কর।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3733800"/>
            <a:ext cx="8877300" cy="23083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মানুষ যদি অপর মানুষের হিংসা,স্বার্থপরতা,লোভ,ঈর্ষা থেকে মুক্ত থাকে তবে পৃথিবীতে বিরাজ করবে শান্তি;পৃথিবী এগিয়ে যাবে সুখ সমৃদ্ধির দিকে। রক্ষা হবে মানবতা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 কবির ধারণা  এটি সম্ভব এক মাত্র ভালোবাসার দ্বারা।</a:t>
            </a:r>
            <a:endParaRPr lang="en-US" sz="3600" dirty="0"/>
          </a:p>
        </p:txBody>
      </p:sp>
      <p:sp>
        <p:nvSpPr>
          <p:cNvPr id="4" name="Oval 3"/>
          <p:cNvSpPr/>
          <p:nvPr/>
        </p:nvSpPr>
        <p:spPr>
          <a:xfrm>
            <a:off x="2933700" y="36101"/>
            <a:ext cx="3276600" cy="1143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010400" y="-12492"/>
            <a:ext cx="2133600" cy="11430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মিনিট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20682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ছবিটির প্রতি লক্ষ্য করি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87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476" y="34505"/>
            <a:ext cx="9106524" cy="68046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3276600" y="34505"/>
            <a:ext cx="2514600" cy="843197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476" y="4161473"/>
            <a:ext cx="4590738" cy="2677656"/>
          </a:xfrm>
          <a:custGeom>
            <a:avLst/>
            <a:gdLst>
              <a:gd name="connsiteX0" fmla="*/ 0 w 4422099"/>
              <a:gd name="connsiteY0" fmla="*/ 0 h 1631216"/>
              <a:gd name="connsiteX1" fmla="*/ 4422099 w 4422099"/>
              <a:gd name="connsiteY1" fmla="*/ 0 h 1631216"/>
              <a:gd name="connsiteX2" fmla="*/ 4422099 w 4422099"/>
              <a:gd name="connsiteY2" fmla="*/ 1631216 h 1631216"/>
              <a:gd name="connsiteX3" fmla="*/ 0 w 4422099"/>
              <a:gd name="connsiteY3" fmla="*/ 1631216 h 1631216"/>
              <a:gd name="connsiteX4" fmla="*/ 0 w 4422099"/>
              <a:gd name="connsiteY4" fmla="*/ 0 h 1631216"/>
              <a:gd name="connsiteX0" fmla="*/ 0 w 4422099"/>
              <a:gd name="connsiteY0" fmla="*/ 0 h 1631216"/>
              <a:gd name="connsiteX1" fmla="*/ 4422099 w 4422099"/>
              <a:gd name="connsiteY1" fmla="*/ 0 h 1631216"/>
              <a:gd name="connsiteX2" fmla="*/ 4332158 w 4422099"/>
              <a:gd name="connsiteY2" fmla="*/ 1601235 h 1631216"/>
              <a:gd name="connsiteX3" fmla="*/ 0 w 4422099"/>
              <a:gd name="connsiteY3" fmla="*/ 1631216 h 1631216"/>
              <a:gd name="connsiteX4" fmla="*/ 0 w 4422099"/>
              <a:gd name="connsiteY4" fmla="*/ 0 h 1631216"/>
              <a:gd name="connsiteX0" fmla="*/ 209862 w 4422099"/>
              <a:gd name="connsiteY0" fmla="*/ 0 h 1646206"/>
              <a:gd name="connsiteX1" fmla="*/ 4422099 w 4422099"/>
              <a:gd name="connsiteY1" fmla="*/ 14990 h 1646206"/>
              <a:gd name="connsiteX2" fmla="*/ 4332158 w 4422099"/>
              <a:gd name="connsiteY2" fmla="*/ 1616225 h 1646206"/>
              <a:gd name="connsiteX3" fmla="*/ 0 w 4422099"/>
              <a:gd name="connsiteY3" fmla="*/ 1646206 h 1646206"/>
              <a:gd name="connsiteX4" fmla="*/ 209862 w 4422099"/>
              <a:gd name="connsiteY4" fmla="*/ 0 h 1646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22099" h="1646206">
                <a:moveTo>
                  <a:pt x="209862" y="0"/>
                </a:moveTo>
                <a:lnTo>
                  <a:pt x="4422099" y="14990"/>
                </a:lnTo>
                <a:lnTo>
                  <a:pt x="4332158" y="1616225"/>
                </a:lnTo>
                <a:lnTo>
                  <a:pt x="0" y="1646206"/>
                </a:lnTo>
                <a:lnTo>
                  <a:pt x="209862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দল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“সেই অস্ত্র”  কবিতায় কবির প্রত্যাশিত কোন অস্ত্র উত্তোলিত হলে  আমাদের চেতনা জুড়ে তারা আর্তনাদ করবে না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315200" y="-6718"/>
            <a:ext cx="1292902" cy="86568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মিনিট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38" y="1064160"/>
            <a:ext cx="4572000" cy="2616101"/>
          </a:xfrm>
          <a:custGeom>
            <a:avLst/>
            <a:gdLst>
              <a:gd name="connsiteX0" fmla="*/ 0 w 4422099"/>
              <a:gd name="connsiteY0" fmla="*/ 0 h 1631216"/>
              <a:gd name="connsiteX1" fmla="*/ 4422099 w 4422099"/>
              <a:gd name="connsiteY1" fmla="*/ 0 h 1631216"/>
              <a:gd name="connsiteX2" fmla="*/ 4422099 w 4422099"/>
              <a:gd name="connsiteY2" fmla="*/ 1631216 h 1631216"/>
              <a:gd name="connsiteX3" fmla="*/ 0 w 4422099"/>
              <a:gd name="connsiteY3" fmla="*/ 1631216 h 1631216"/>
              <a:gd name="connsiteX4" fmla="*/ 0 w 4422099"/>
              <a:gd name="connsiteY4" fmla="*/ 0 h 1631216"/>
              <a:gd name="connsiteX0" fmla="*/ 0 w 4422099"/>
              <a:gd name="connsiteY0" fmla="*/ 0 h 1631216"/>
              <a:gd name="connsiteX1" fmla="*/ 4422099 w 4422099"/>
              <a:gd name="connsiteY1" fmla="*/ 0 h 1631216"/>
              <a:gd name="connsiteX2" fmla="*/ 4332158 w 4422099"/>
              <a:gd name="connsiteY2" fmla="*/ 1601235 h 1631216"/>
              <a:gd name="connsiteX3" fmla="*/ 0 w 4422099"/>
              <a:gd name="connsiteY3" fmla="*/ 1631216 h 1631216"/>
              <a:gd name="connsiteX4" fmla="*/ 0 w 4422099"/>
              <a:gd name="connsiteY4" fmla="*/ 0 h 1631216"/>
              <a:gd name="connsiteX0" fmla="*/ 209862 w 4422099"/>
              <a:gd name="connsiteY0" fmla="*/ 0 h 1646206"/>
              <a:gd name="connsiteX1" fmla="*/ 4422099 w 4422099"/>
              <a:gd name="connsiteY1" fmla="*/ 14990 h 1646206"/>
              <a:gd name="connsiteX2" fmla="*/ 4332158 w 4422099"/>
              <a:gd name="connsiteY2" fmla="*/ 1616225 h 1646206"/>
              <a:gd name="connsiteX3" fmla="*/ 0 w 4422099"/>
              <a:gd name="connsiteY3" fmla="*/ 1646206 h 1646206"/>
              <a:gd name="connsiteX4" fmla="*/ 209862 w 4422099"/>
              <a:gd name="connsiteY4" fmla="*/ 0 h 1646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22099" h="1646206">
                <a:moveTo>
                  <a:pt x="209862" y="0"/>
                </a:moveTo>
                <a:lnTo>
                  <a:pt x="4422099" y="14990"/>
                </a:lnTo>
                <a:lnTo>
                  <a:pt x="4332158" y="1616225"/>
                </a:lnTo>
                <a:lnTo>
                  <a:pt x="0" y="1646206"/>
                </a:lnTo>
                <a:lnTo>
                  <a:pt x="209862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দল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সেই অস্ত্র’ কবিতায় কবির প্রত্যাশিত অস্ত্র উত্তোলিত হলে আরণ্য, নদী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পাখিদের মধ্যে কি পরিবর্তন লক্ষ্য করা যাবে?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0738" y="1068572"/>
            <a:ext cx="4572000" cy="2616101"/>
          </a:xfrm>
          <a:custGeom>
            <a:avLst/>
            <a:gdLst>
              <a:gd name="connsiteX0" fmla="*/ 0 w 4422099"/>
              <a:gd name="connsiteY0" fmla="*/ 0 h 1631216"/>
              <a:gd name="connsiteX1" fmla="*/ 4422099 w 4422099"/>
              <a:gd name="connsiteY1" fmla="*/ 0 h 1631216"/>
              <a:gd name="connsiteX2" fmla="*/ 4422099 w 4422099"/>
              <a:gd name="connsiteY2" fmla="*/ 1631216 h 1631216"/>
              <a:gd name="connsiteX3" fmla="*/ 0 w 4422099"/>
              <a:gd name="connsiteY3" fmla="*/ 1631216 h 1631216"/>
              <a:gd name="connsiteX4" fmla="*/ 0 w 4422099"/>
              <a:gd name="connsiteY4" fmla="*/ 0 h 1631216"/>
              <a:gd name="connsiteX0" fmla="*/ 0 w 4422099"/>
              <a:gd name="connsiteY0" fmla="*/ 0 h 1631216"/>
              <a:gd name="connsiteX1" fmla="*/ 4422099 w 4422099"/>
              <a:gd name="connsiteY1" fmla="*/ 0 h 1631216"/>
              <a:gd name="connsiteX2" fmla="*/ 4332158 w 4422099"/>
              <a:gd name="connsiteY2" fmla="*/ 1601235 h 1631216"/>
              <a:gd name="connsiteX3" fmla="*/ 0 w 4422099"/>
              <a:gd name="connsiteY3" fmla="*/ 1631216 h 1631216"/>
              <a:gd name="connsiteX4" fmla="*/ 0 w 4422099"/>
              <a:gd name="connsiteY4" fmla="*/ 0 h 1631216"/>
              <a:gd name="connsiteX0" fmla="*/ 209862 w 4422099"/>
              <a:gd name="connsiteY0" fmla="*/ 0 h 1646206"/>
              <a:gd name="connsiteX1" fmla="*/ 4422099 w 4422099"/>
              <a:gd name="connsiteY1" fmla="*/ 14990 h 1646206"/>
              <a:gd name="connsiteX2" fmla="*/ 4332158 w 4422099"/>
              <a:gd name="connsiteY2" fmla="*/ 1616225 h 1646206"/>
              <a:gd name="connsiteX3" fmla="*/ 0 w 4422099"/>
              <a:gd name="connsiteY3" fmla="*/ 1646206 h 1646206"/>
              <a:gd name="connsiteX4" fmla="*/ 209862 w 4422099"/>
              <a:gd name="connsiteY4" fmla="*/ 0 h 1646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22099" h="1646206">
                <a:moveTo>
                  <a:pt x="209862" y="0"/>
                </a:moveTo>
                <a:lnTo>
                  <a:pt x="4422099" y="14990"/>
                </a:lnTo>
                <a:lnTo>
                  <a:pt x="4332158" y="1616225"/>
                </a:lnTo>
                <a:lnTo>
                  <a:pt x="0" y="1646206"/>
                </a:lnTo>
                <a:lnTo>
                  <a:pt x="209862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সেই অস্ত্র’ কবিতায় কবির প্রত্যাশিত অস্ত্র উত্তোলিত হলে ফসলের মাঠে, গৃহস্থালিতে ও  আকাশে কি পরিবর্তন লক্ষ্য করা যাবে?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28214" y="4161473"/>
            <a:ext cx="4400862" cy="2677656"/>
          </a:xfrm>
          <a:custGeom>
            <a:avLst/>
            <a:gdLst>
              <a:gd name="connsiteX0" fmla="*/ 0 w 4422099"/>
              <a:gd name="connsiteY0" fmla="*/ 0 h 1631216"/>
              <a:gd name="connsiteX1" fmla="*/ 4422099 w 4422099"/>
              <a:gd name="connsiteY1" fmla="*/ 0 h 1631216"/>
              <a:gd name="connsiteX2" fmla="*/ 4422099 w 4422099"/>
              <a:gd name="connsiteY2" fmla="*/ 1631216 h 1631216"/>
              <a:gd name="connsiteX3" fmla="*/ 0 w 4422099"/>
              <a:gd name="connsiteY3" fmla="*/ 1631216 h 1631216"/>
              <a:gd name="connsiteX4" fmla="*/ 0 w 4422099"/>
              <a:gd name="connsiteY4" fmla="*/ 0 h 1631216"/>
              <a:gd name="connsiteX0" fmla="*/ 0 w 4422099"/>
              <a:gd name="connsiteY0" fmla="*/ 0 h 1631216"/>
              <a:gd name="connsiteX1" fmla="*/ 4422099 w 4422099"/>
              <a:gd name="connsiteY1" fmla="*/ 0 h 1631216"/>
              <a:gd name="connsiteX2" fmla="*/ 4332158 w 4422099"/>
              <a:gd name="connsiteY2" fmla="*/ 1601235 h 1631216"/>
              <a:gd name="connsiteX3" fmla="*/ 0 w 4422099"/>
              <a:gd name="connsiteY3" fmla="*/ 1631216 h 1631216"/>
              <a:gd name="connsiteX4" fmla="*/ 0 w 4422099"/>
              <a:gd name="connsiteY4" fmla="*/ 0 h 1631216"/>
              <a:gd name="connsiteX0" fmla="*/ 209862 w 4422099"/>
              <a:gd name="connsiteY0" fmla="*/ 0 h 1646206"/>
              <a:gd name="connsiteX1" fmla="*/ 4422099 w 4422099"/>
              <a:gd name="connsiteY1" fmla="*/ 14990 h 1646206"/>
              <a:gd name="connsiteX2" fmla="*/ 4332158 w 4422099"/>
              <a:gd name="connsiteY2" fmla="*/ 1616225 h 1646206"/>
              <a:gd name="connsiteX3" fmla="*/ 0 w 4422099"/>
              <a:gd name="connsiteY3" fmla="*/ 1646206 h 1646206"/>
              <a:gd name="connsiteX4" fmla="*/ 209862 w 4422099"/>
              <a:gd name="connsiteY4" fmla="*/ 0 h 1646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22099" h="1646206">
                <a:moveTo>
                  <a:pt x="209862" y="0"/>
                </a:moveTo>
                <a:lnTo>
                  <a:pt x="4422099" y="14990"/>
                </a:lnTo>
                <a:lnTo>
                  <a:pt x="4332158" y="1616225"/>
                </a:lnTo>
                <a:lnTo>
                  <a:pt x="0" y="1646206"/>
                </a:lnTo>
                <a:lnTo>
                  <a:pt x="209862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সেই অস্ত্র’ কবিতায় কবির প্রত্যাশিত অস্ত্র কোন কোন বিষয় গুলোকে বার বার পরাজিত করে যা কবি ব্যাপ্ত করতে বলেছেন?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37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58" y="-27940"/>
            <a:ext cx="9151134" cy="6885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136106" y="-36367"/>
            <a:ext cx="2871787" cy="8520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0999" y="1419666"/>
            <a:ext cx="8382000" cy="5078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১ । </a:t>
            </a:r>
            <a:r>
              <a:rPr lang="bn-IN" sz="2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“সেই অস্ত্র” কবিতাটি কবি আহসান হাবীবের কোন গ্রন্থ থেকে নেয়া হয়েছে </a:t>
            </a:r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1186252" y="2266470"/>
            <a:ext cx="2857500" cy="5715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7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রাত্রি শেষ</a:t>
            </a:r>
            <a:endParaRPr lang="en-US" sz="27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86252" y="3218301"/>
            <a:ext cx="2857500" cy="5715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7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বিদীর্ণ দর্পণে মুখ</a:t>
            </a:r>
            <a:endParaRPr lang="en-US" sz="27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86351" y="3242467"/>
            <a:ext cx="2734768" cy="5715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7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সারা দুপুর</a:t>
            </a:r>
            <a:endParaRPr lang="en-US" sz="27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86351" y="2229994"/>
            <a:ext cx="2734768" cy="6286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7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ছায়া হরিণ</a:t>
            </a:r>
            <a:endParaRPr lang="en-US" sz="27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86351" y="4916348"/>
            <a:ext cx="2739452" cy="5715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7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নক্ষত্রখচিত আকাশে</a:t>
            </a:r>
            <a:endParaRPr lang="en-US" sz="27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86252" y="4916348"/>
            <a:ext cx="2857500" cy="5715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7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7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7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ফসলের মাঠে</a:t>
            </a:r>
            <a:endParaRPr lang="en-US" sz="27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86252" y="5767803"/>
            <a:ext cx="2902002" cy="5715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7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 অরণ্যে</a:t>
            </a:r>
            <a:endParaRPr lang="en-US" sz="27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86351" y="5797577"/>
            <a:ext cx="2734768" cy="5715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7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7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কল্লোলিত নদীতে </a:t>
            </a:r>
            <a:endParaRPr lang="en-US" sz="27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1374" y="4103742"/>
            <a:ext cx="8382000" cy="5078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bn-IN" sz="2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।” সেই অস্ত্র”  কবিতায়  সেই অস্ত্র উত্তোলিত হলে কোথায় আগুন ঝরবেনা?</a:t>
            </a:r>
            <a:endParaRPr lang="bn-IN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7391400" y="-36367"/>
            <a:ext cx="1752600" cy="111706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 ক্লিক কর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7034444" y="1877811"/>
            <a:ext cx="2133601" cy="2053866"/>
          </a:xfrm>
          <a:prstGeom prst="cloud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দুঃখিত! তোমার উত্তর সঠিক হয়নি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7042127" y="1873219"/>
            <a:ext cx="2133601" cy="2053866"/>
          </a:xfrm>
          <a:prstGeom prst="cloud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দুঃখিত! তোমার উত্তর সঠিক হয়নি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82835" y="2204521"/>
            <a:ext cx="2133601" cy="2053866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দুঃখিত! তোমার উত্তর সঠিক হয়নি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Cloud Callout 18"/>
          <p:cNvSpPr/>
          <p:nvPr/>
        </p:nvSpPr>
        <p:spPr>
          <a:xfrm>
            <a:off x="7022236" y="1857315"/>
            <a:ext cx="2133601" cy="2053866"/>
          </a:xfrm>
          <a:prstGeom prst="cloud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দুঃখিত! তোমার উত্তর সঠিক হয়নি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Cloud Callout 19"/>
          <p:cNvSpPr/>
          <p:nvPr/>
        </p:nvSpPr>
        <p:spPr>
          <a:xfrm>
            <a:off x="90561" y="2215534"/>
            <a:ext cx="2133601" cy="2053866"/>
          </a:xfrm>
          <a:prstGeom prst="cloud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দুঃখিত! তোমার উত্তর সঠিক হয়নি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Cloud Callout 20"/>
          <p:cNvSpPr/>
          <p:nvPr/>
        </p:nvSpPr>
        <p:spPr>
          <a:xfrm>
            <a:off x="90561" y="2191368"/>
            <a:ext cx="2133601" cy="2053866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দুঃখিত! তোমার উত্তর সঠিক হয়নি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Cloud Callout 21"/>
          <p:cNvSpPr/>
          <p:nvPr/>
        </p:nvSpPr>
        <p:spPr>
          <a:xfrm>
            <a:off x="7034444" y="1852723"/>
            <a:ext cx="2133601" cy="2053866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অভিনন্দন! তোমার উত্তর সঠিক হয়েছে।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Cloud Callout 22"/>
          <p:cNvSpPr/>
          <p:nvPr/>
        </p:nvSpPr>
        <p:spPr>
          <a:xfrm>
            <a:off x="75109" y="2215534"/>
            <a:ext cx="2133601" cy="2053866"/>
          </a:xfrm>
          <a:prstGeom prst="cloud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অভিনন্দন! তোমার উত্তর সঠিক হয়েছে।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27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350" dirty="0"/>
              <a:t> </a:t>
            </a:r>
            <a:endParaRPr lang="en-US" sz="1350" dirty="0"/>
          </a:p>
        </p:txBody>
      </p:sp>
      <p:sp>
        <p:nvSpPr>
          <p:cNvPr id="2" name="Rectangle 1"/>
          <p:cNvSpPr/>
          <p:nvPr/>
        </p:nvSpPr>
        <p:spPr>
          <a:xfrm>
            <a:off x="3090572" y="-35472"/>
            <a:ext cx="2495862" cy="50972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103" y="753453"/>
            <a:ext cx="8195872" cy="4039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025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en-US" sz="202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25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202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025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2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অস্ত্র</a:t>
            </a:r>
            <a:r>
              <a:rPr lang="en-US" sz="2025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202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r>
              <a:rPr lang="en-US" sz="2025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02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bn-IN" sz="2025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2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025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2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প্রতিশ্রূতি</a:t>
            </a:r>
            <a:r>
              <a:rPr lang="en-US" sz="2025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02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025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2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বোঝানো</a:t>
            </a:r>
            <a:r>
              <a:rPr lang="en-US" sz="2025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2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025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IN" sz="202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74073" y="1749020"/>
            <a:ext cx="2032998" cy="4286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2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2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02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25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নগর</a:t>
            </a:r>
            <a:r>
              <a:rPr lang="en-US" sz="2025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25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endParaRPr lang="en-US" sz="2025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74074" y="2282943"/>
            <a:ext cx="2032997" cy="4286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2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02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02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2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25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2025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25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চেতনা</a:t>
            </a:r>
            <a:r>
              <a:rPr lang="en-US" sz="2025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25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57764" y="2359834"/>
            <a:ext cx="2023906" cy="4286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2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02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02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25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2025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25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মনস্কতা</a:t>
            </a:r>
            <a:r>
              <a:rPr lang="bn-IN" sz="2025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25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22463" y="1767063"/>
            <a:ext cx="2058884" cy="4714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2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02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02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25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2025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25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অরণ্য</a:t>
            </a:r>
            <a:r>
              <a:rPr lang="bn-IN" sz="2025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25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57764" y="5035914"/>
            <a:ext cx="2003203" cy="38237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48650" y="5084674"/>
            <a:ext cx="2058421" cy="3560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1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endParaRPr lang="en-US" sz="2025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49848" y="5553947"/>
            <a:ext cx="2057223" cy="4044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en-US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1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IN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ও </a:t>
            </a:r>
            <a:r>
              <a:rPr lang="en-US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982908" y="5541612"/>
            <a:ext cx="1990631" cy="4084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 </a:t>
            </a:r>
            <a:r>
              <a:rPr lang="en-US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IN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bn-IN" sz="202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bn-IN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2367" y="2762480"/>
            <a:ext cx="8195872" cy="4039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025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bn-IN" sz="2025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025" dirty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2025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02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25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অস্ত্র</a:t>
            </a:r>
            <a:r>
              <a:rPr lang="en-US" sz="2025" dirty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2025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r>
              <a:rPr lang="en-US" sz="202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2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ট্রয়</a:t>
            </a:r>
            <a:r>
              <a:rPr lang="en-US" sz="2025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2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নগরী</a:t>
            </a:r>
            <a:r>
              <a:rPr lang="en-US" sz="2025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2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025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2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2025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25" dirty="0" smtClean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endParaRPr lang="bn-IN" sz="202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7409824" y="-10086"/>
            <a:ext cx="1734176" cy="73651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1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 ক্লিক কর</a:t>
            </a:r>
            <a:endParaRPr lang="en-US" sz="21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6968775" y="2218304"/>
            <a:ext cx="1600201" cy="1540400"/>
          </a:xfrm>
          <a:prstGeom prst="cloud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দুঃখিত! তোমার উত্তর সঠিক হয়নি</a:t>
            </a:r>
            <a:endParaRPr lang="en-US" sz="21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6973539" y="2154103"/>
            <a:ext cx="1600201" cy="1540400"/>
          </a:xfrm>
          <a:prstGeom prst="cloud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দুঃখিত! তোমার উত্তর সঠিক হয়নি</a:t>
            </a:r>
            <a:endParaRPr lang="en-US" sz="21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416542" y="3057826"/>
            <a:ext cx="1600201" cy="1540400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দুঃখিত! তোমার উত্তর সঠিক হয়নি</a:t>
            </a:r>
            <a:endParaRPr lang="en-US" sz="21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Cloud Callout 18"/>
          <p:cNvSpPr/>
          <p:nvPr/>
        </p:nvSpPr>
        <p:spPr>
          <a:xfrm>
            <a:off x="6968774" y="2164223"/>
            <a:ext cx="1600201" cy="1540400"/>
          </a:xfrm>
          <a:prstGeom prst="cloud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দুঃখিত! তোমার উত্তর সঠিক হয়নি</a:t>
            </a:r>
            <a:endParaRPr lang="en-US" sz="21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Cloud Callout 19"/>
          <p:cNvSpPr/>
          <p:nvPr/>
        </p:nvSpPr>
        <p:spPr>
          <a:xfrm>
            <a:off x="437296" y="3060816"/>
            <a:ext cx="1600201" cy="1540400"/>
          </a:xfrm>
          <a:prstGeom prst="cloud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দুঃখিত! তোমার উত্তর সঠিক হয়নি</a:t>
            </a:r>
            <a:endParaRPr lang="en-US" sz="21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Cloud Callout 20"/>
          <p:cNvSpPr/>
          <p:nvPr/>
        </p:nvSpPr>
        <p:spPr>
          <a:xfrm>
            <a:off x="423678" y="3063805"/>
            <a:ext cx="1600201" cy="1540400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দুঃখিত! তোমার উত্তর সঠিক হয়নি</a:t>
            </a:r>
            <a:endParaRPr lang="en-US" sz="21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Cloud Callout 21"/>
          <p:cNvSpPr/>
          <p:nvPr/>
        </p:nvSpPr>
        <p:spPr>
          <a:xfrm>
            <a:off x="6977572" y="1979163"/>
            <a:ext cx="1871781" cy="1910519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অভিনন্দন! তোমার উত্তর সঠিক হয়েছে।</a:t>
            </a:r>
            <a:endParaRPr lang="en-US" sz="21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Cloud Callout 22"/>
          <p:cNvSpPr/>
          <p:nvPr/>
        </p:nvSpPr>
        <p:spPr>
          <a:xfrm>
            <a:off x="373103" y="2975471"/>
            <a:ext cx="1814376" cy="1674477"/>
          </a:xfrm>
          <a:prstGeom prst="cloud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অভিনন্দন! তোমার উত্তর সঠিক হয়েছে।</a:t>
            </a:r>
            <a:endParaRPr lang="en-US" sz="21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8650" y="3523486"/>
            <a:ext cx="4912637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00038" indent="-300038">
              <a:buFont typeface="+mj-lt"/>
              <a:buAutoNum type="romanUcPeriod"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ধ্বংসের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00038" indent="-300038">
              <a:buFont typeface="+mj-lt"/>
              <a:buAutoNum type="romanUcPeriod"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নির্মমতার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00038" indent="-300038">
              <a:buFont typeface="+mj-lt"/>
              <a:buAutoNum type="romanUcPeriod"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আধিপত্য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বিস্তারের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42167" y="4532904"/>
            <a:ext cx="491651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51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27482"/>
            <a:ext cx="9144000" cy="68854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Isosceles Triangle 1"/>
          <p:cNvSpPr/>
          <p:nvPr/>
        </p:nvSpPr>
        <p:spPr>
          <a:xfrm>
            <a:off x="-24984" y="-27482"/>
            <a:ext cx="9144000" cy="1524000"/>
          </a:xfrm>
          <a:prstGeom prst="triangle">
            <a:avLst>
              <a:gd name="adj" fmla="val 50504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3200400" y="572593"/>
            <a:ext cx="2615784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bn-BD" alt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altLang="en-US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1496518"/>
            <a:ext cx="6781800" cy="40660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248400" y="2514600"/>
            <a:ext cx="914400" cy="1371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19300" y="2514600"/>
            <a:ext cx="914400" cy="1371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038600" y="3020518"/>
            <a:ext cx="1091784" cy="23134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69298" y="5562600"/>
            <a:ext cx="6931702" cy="990600"/>
          </a:xfrm>
          <a:custGeom>
            <a:avLst/>
            <a:gdLst>
              <a:gd name="connsiteX0" fmla="*/ 0 w 6781800"/>
              <a:gd name="connsiteY0" fmla="*/ 0 h 990600"/>
              <a:gd name="connsiteX1" fmla="*/ 6781800 w 6781800"/>
              <a:gd name="connsiteY1" fmla="*/ 0 h 990600"/>
              <a:gd name="connsiteX2" fmla="*/ 6781800 w 6781800"/>
              <a:gd name="connsiteY2" fmla="*/ 990600 h 990600"/>
              <a:gd name="connsiteX3" fmla="*/ 0 w 6781800"/>
              <a:gd name="connsiteY3" fmla="*/ 990600 h 990600"/>
              <a:gd name="connsiteX4" fmla="*/ 0 w 6781800"/>
              <a:gd name="connsiteY4" fmla="*/ 0 h 990600"/>
              <a:gd name="connsiteX0" fmla="*/ 149902 w 6931702"/>
              <a:gd name="connsiteY0" fmla="*/ 0 h 990600"/>
              <a:gd name="connsiteX1" fmla="*/ 6931702 w 6931702"/>
              <a:gd name="connsiteY1" fmla="*/ 0 h 990600"/>
              <a:gd name="connsiteX2" fmla="*/ 6931702 w 6931702"/>
              <a:gd name="connsiteY2" fmla="*/ 990600 h 990600"/>
              <a:gd name="connsiteX3" fmla="*/ 0 w 6931702"/>
              <a:gd name="connsiteY3" fmla="*/ 990600 h 990600"/>
              <a:gd name="connsiteX4" fmla="*/ 149902 w 6931702"/>
              <a:gd name="connsiteY4" fmla="*/ 0 h 990600"/>
              <a:gd name="connsiteX0" fmla="*/ 149902 w 6931702"/>
              <a:gd name="connsiteY0" fmla="*/ 0 h 990600"/>
              <a:gd name="connsiteX1" fmla="*/ 6931702 w 6931702"/>
              <a:gd name="connsiteY1" fmla="*/ 0 h 990600"/>
              <a:gd name="connsiteX2" fmla="*/ 6736830 w 6931702"/>
              <a:gd name="connsiteY2" fmla="*/ 990600 h 990600"/>
              <a:gd name="connsiteX3" fmla="*/ 0 w 6931702"/>
              <a:gd name="connsiteY3" fmla="*/ 990600 h 990600"/>
              <a:gd name="connsiteX4" fmla="*/ 149902 w 6931702"/>
              <a:gd name="connsiteY4" fmla="*/ 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31702" h="990600">
                <a:moveTo>
                  <a:pt x="149902" y="0"/>
                </a:moveTo>
                <a:lnTo>
                  <a:pt x="6931702" y="0"/>
                </a:lnTo>
                <a:lnTo>
                  <a:pt x="6736830" y="990600"/>
                </a:lnTo>
                <a:lnTo>
                  <a:pt x="0" y="990600"/>
                </a:lnTo>
                <a:lnTo>
                  <a:pt x="149902" y="0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71600" y="2133600"/>
            <a:ext cx="6629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ভালোবাসা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অস্ত্রটি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উত্তোলিত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যাবতীয়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অস্ত্র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পরাজিত।কবির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ভাবনার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১০টি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13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eart 2"/>
          <p:cNvSpPr/>
          <p:nvPr/>
        </p:nvSpPr>
        <p:spPr>
          <a:xfrm>
            <a:off x="152400" y="0"/>
            <a:ext cx="8763000" cy="3657600"/>
          </a:xfrm>
          <a:prstGeom prst="hear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419600"/>
            <a:ext cx="8915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ভালো থেকো সবাই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96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63" y="579778"/>
            <a:ext cx="4243437" cy="304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2" t="2001" r="13242" b="53999"/>
          <a:stretch/>
        </p:blipFill>
        <p:spPr>
          <a:xfrm>
            <a:off x="4636439" y="607101"/>
            <a:ext cx="4302257" cy="30330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25" y="3733800"/>
            <a:ext cx="4232275" cy="3124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978" y="3712564"/>
            <a:ext cx="4344213" cy="3124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263" y="0"/>
            <a:ext cx="8731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লক্ষ্য করে বলো-  এগুলো কেন তৈরি হয়েছে?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1671" y="5673194"/>
            <a:ext cx="8946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উত্তরগুলো মিলিয়ে নিই এগুলো  তৈরি হয়েছে সভ্যতা ধ্বংস করার জন্য। 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27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9144000" cy="6324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49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00" dirty="0" smtClean="0"/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জিনিসটি পৃথিবীতে ব্যাপ্ত হলে সব জায়গায় শান্তি বিরাজ করবে?  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52400" y="-518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00" dirty="0" smtClean="0"/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ভালোবাসা নামক  জিনিসটি পৃথিবীতে ব্যাপ্ত হলে সব জায়গায় শান্তি বিরাজ করবে</a:t>
            </a:r>
            <a:r>
              <a:rPr lang="en-US" sz="280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63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220" y="15115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980" y="62457"/>
            <a:ext cx="90840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 জন্য এবং মানুষের জন্য  ভালোবাসাই যাবতীয় ধ্বংশের হাত থেকে মানুষকে বাঁচাতে পারে।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5750670"/>
            <a:ext cx="92064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কবির প্রত্যাশা এই ভালোবাসা নামক সেই অস্ত্রই  ফিরে আনতে হবে এবং সর্বত্র ব্যাপ্ত করতে হবে। তাহলে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21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100"/>
                            </p:stCondLst>
                            <p:childTnLst>
                              <p:par>
                                <p:cTn id="1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21" y="0"/>
            <a:ext cx="9172421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49280" y="1966293"/>
            <a:ext cx="573373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3800" b="1" dirty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 </a:t>
            </a:r>
            <a:r>
              <a:rPr lang="en-US" sz="13800" b="1" dirty="0" err="1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অস্ত্র</a:t>
            </a:r>
            <a:r>
              <a:rPr lang="en-US" sz="13800" b="1" dirty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76600" y="4998569"/>
            <a:ext cx="4506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7200" b="1" dirty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হাবীব</a:t>
            </a:r>
            <a:endParaRPr lang="en-US" sz="7200" b="1" dirty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-6246"/>
            <a:ext cx="6792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 </a:t>
            </a:r>
            <a:endParaRPr lang="en-US" sz="7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990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92320" y="3703789"/>
            <a:ext cx="758091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50" dirty="0"/>
              <a:t> </a:t>
            </a:r>
            <a:endParaRPr lang="en-US" sz="1350" dirty="0"/>
          </a:p>
        </p:txBody>
      </p:sp>
      <p:sp>
        <p:nvSpPr>
          <p:cNvPr id="3" name="Rectangle 2"/>
          <p:cNvSpPr/>
          <p:nvPr/>
        </p:nvSpPr>
        <p:spPr>
          <a:xfrm>
            <a:off x="-11243" y="33728"/>
            <a:ext cx="9156492" cy="68854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11243" y="-27482"/>
            <a:ext cx="9144000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049490"/>
            <a:ext cx="9144000" cy="39087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428625" indent="-428625">
              <a:buFont typeface="Wingdings" panose="05000000000000000000" pitchFamily="2" charset="2"/>
              <a:buChar char="v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28625" indent="-428625">
              <a:buFont typeface="Wingdings" panose="05000000000000000000" pitchFamily="2" charset="2"/>
              <a:buChar char="v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হিংসা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স্বার্থপরতার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মানবতাকে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অস্ত্র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ভালোবাসা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বিষয়টি ব্যাখ্যা করতে পারবে।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28625" indent="-428625">
              <a:buFont typeface="Wingdings" panose="05000000000000000000" pitchFamily="2" charset="2"/>
              <a:buChar char="v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প্রত্যাশা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ভালোবাসা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অস্ত্রকে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পুনরায়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এটি বর্ণনা করতে পারবে।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053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99177370"/>
              </p:ext>
            </p:extLst>
          </p:nvPr>
        </p:nvGraphicFramePr>
        <p:xfrm>
          <a:off x="-16239" y="0"/>
          <a:ext cx="916023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-16239" y="28731"/>
            <a:ext cx="9144000" cy="6001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300" dirty="0" err="1">
                <a:solidFill>
                  <a:srgbClr val="FF0000"/>
                </a:solidFill>
              </a:rPr>
              <a:t>কবি</a:t>
            </a:r>
            <a:r>
              <a:rPr lang="en-US" sz="3300" dirty="0">
                <a:solidFill>
                  <a:srgbClr val="FF0000"/>
                </a:solidFill>
              </a:rPr>
              <a:t> </a:t>
            </a:r>
            <a:r>
              <a:rPr lang="en-US" sz="3300" dirty="0" err="1">
                <a:solidFill>
                  <a:srgbClr val="FF0000"/>
                </a:solidFill>
              </a:rPr>
              <a:t>পরিচিতি</a:t>
            </a:r>
            <a:endParaRPr lang="en-US" sz="33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69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D0CDB2-8A70-4850-9D3D-8ED96D1B2F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18D0CDB2-8A70-4850-9D3D-8ED96D1B2F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18D0CDB2-8A70-4850-9D3D-8ED96D1B2F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18D0CDB2-8A70-4850-9D3D-8ED96D1B2F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4B786C-AC8A-4C37-8935-665670F26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9B4B786C-AC8A-4C37-8935-665670F26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9B4B786C-AC8A-4C37-8935-665670F26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9B4B786C-AC8A-4C37-8935-665670F267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0C023E-0C8B-4046-B93C-452E0CFE60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740C023E-0C8B-4046-B93C-452E0CFE60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740C023E-0C8B-4046-B93C-452E0CFE60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740C023E-0C8B-4046-B93C-452E0CFE60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C9C686-A434-4D12-B857-0EB30DFCE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16C9C686-A434-4D12-B857-0EB30DFCE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16C9C686-A434-4D12-B857-0EB30DFCE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16C9C686-A434-4D12-B857-0EB30DFCE3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C4A776-6C76-4AC3-BDB6-328B0D5729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63C4A776-6C76-4AC3-BDB6-328B0D5729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63C4A776-6C76-4AC3-BDB6-328B0D5729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63C4A776-6C76-4AC3-BDB6-328B0D5729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FA5ED2-C268-46B5-AF4C-AF2170021E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00FA5ED2-C268-46B5-AF4C-AF2170021E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00FA5ED2-C268-46B5-AF4C-AF2170021E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00FA5ED2-C268-46B5-AF4C-AF2170021E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0FC7DF-5E2A-4DB3-92F0-A310E13D69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070FC7DF-5E2A-4DB3-92F0-A310E13D69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070FC7DF-5E2A-4DB3-92F0-A310E13D69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070FC7DF-5E2A-4DB3-92F0-A310E13D69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06A55B-BC65-4451-B85B-18651DBCF8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4E06A55B-BC65-4451-B85B-18651DBCF8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4E06A55B-BC65-4451-B85B-18651DBCF8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4E06A55B-BC65-4451-B85B-18651DBCF8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D1D60F-8AD9-49FA-A19D-71DEABA641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3ED1D60F-8AD9-49FA-A19D-71DEABA641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3ED1D60F-8AD9-49FA-A19D-71DEABA641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3ED1D60F-8AD9-49FA-A19D-71DEABA641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634E91-105B-4D05-A27E-3D01492CB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ED634E91-105B-4D05-A27E-3D01492CB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ED634E91-105B-4D05-A27E-3D01492CB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ED634E91-105B-4D05-A27E-3D01492CB9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B44522-F333-4429-935C-47DBB2416C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58B44522-F333-4429-935C-47DBB2416C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58B44522-F333-4429-935C-47DBB2416C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58B44522-F333-4429-935C-47DBB2416C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A0EA1D-AFCD-4EBE-A310-ED1AEDC13C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C3A0EA1D-AFCD-4EBE-A310-ED1AEDC13C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C3A0EA1D-AFCD-4EBE-A310-ED1AEDC13C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C3A0EA1D-AFCD-4EBE-A310-ED1AEDC13C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2D8713-DD23-42C1-9B02-CA6A11B60C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132D8713-DD23-42C1-9B02-CA6A11B60C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132D8713-DD23-42C1-9B02-CA6A11B60C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132D8713-DD23-42C1-9B02-CA6A11B60C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2EF626-2746-4B67-9DBD-31895EAA36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022EF626-2746-4B67-9DBD-31895EAA36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022EF626-2746-4B67-9DBD-31895EAA36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022EF626-2746-4B67-9DBD-31895EAA36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D9A93F-0DE2-4813-AC8E-46FBEDC451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24D9A93F-0DE2-4813-AC8E-46FBEDC451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24D9A93F-0DE2-4813-AC8E-46FBEDC451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24D9A93F-0DE2-4813-AC8E-46FBEDC451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0"/>
            <a:ext cx="88446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25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2327</TotalTime>
  <Words>982</Words>
  <Application>Microsoft Office PowerPoint</Application>
  <PresentationFormat>On-screen Show (4:3)</PresentationFormat>
  <Paragraphs>155</Paragraphs>
  <Slides>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Microsoft YaHei</vt:lpstr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</dc:title>
  <dc:creator>liakat</dc:creator>
  <cp:lastModifiedBy>DOEL</cp:lastModifiedBy>
  <cp:revision>1467</cp:revision>
  <dcterms:created xsi:type="dcterms:W3CDTF">2006-08-16T00:00:00Z</dcterms:created>
  <dcterms:modified xsi:type="dcterms:W3CDTF">2020-01-25T14:22:57Z</dcterms:modified>
</cp:coreProperties>
</file>