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fif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1" r:id="rId6"/>
    <p:sldId id="262" r:id="rId7"/>
    <p:sldId id="269" r:id="rId8"/>
    <p:sldId id="263" r:id="rId9"/>
    <p:sldId id="264" r:id="rId10"/>
    <p:sldId id="274" r:id="rId11"/>
    <p:sldId id="266" r:id="rId12"/>
    <p:sldId id="265" r:id="rId13"/>
    <p:sldId id="268" r:id="rId14"/>
    <p:sldId id="267" r:id="rId15"/>
    <p:sldId id="270" r:id="rId16"/>
    <p:sldId id="271" r:id="rId17"/>
    <p:sldId id="273" r:id="rId18"/>
    <p:sldId id="260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90" d="100"/>
          <a:sy n="90" d="100"/>
        </p:scale>
        <p:origin x="1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26625-B158-47E6-AFF4-3627392D511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C15F05-7365-432B-BCDE-6237A9AD6FE7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14E66D-6480-4079-A9A7-1D51540E36A2}" type="parTrans" cxnId="{2A47ECAC-1BB7-406D-9D24-1FC42AE39379}">
      <dgm:prSet/>
      <dgm:spPr/>
      <dgm:t>
        <a:bodyPr/>
        <a:lstStyle/>
        <a:p>
          <a:endParaRPr lang="en-US"/>
        </a:p>
      </dgm:t>
    </dgm:pt>
    <dgm:pt modelId="{FD18D8D7-E964-4A03-BC92-2939C44F9420}" type="sibTrans" cxnId="{2A47ECAC-1BB7-406D-9D24-1FC42AE39379}">
      <dgm:prSet/>
      <dgm:spPr/>
      <dgm:t>
        <a:bodyPr/>
        <a:lstStyle/>
        <a:p>
          <a:endParaRPr lang="en-US"/>
        </a:p>
      </dgm:t>
    </dgm:pt>
    <dgm:pt modelId="{D6E52C6D-EEA9-4981-B347-D0304A7EC7EF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জাতের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7B4554-244E-4C24-B157-D233A6A08035}" type="parTrans" cxnId="{FA7A94E0-7977-4864-9471-6761ACD4ACDB}">
      <dgm:prSet/>
      <dgm:spPr/>
      <dgm:t>
        <a:bodyPr/>
        <a:lstStyle/>
        <a:p>
          <a:endParaRPr lang="en-US"/>
        </a:p>
      </dgm:t>
    </dgm:pt>
    <dgm:pt modelId="{A33C22BE-5DEE-42BB-88EA-009574219229}" type="sibTrans" cxnId="{FA7A94E0-7977-4864-9471-6761ACD4ACDB}">
      <dgm:prSet/>
      <dgm:spPr/>
      <dgm:t>
        <a:bodyPr/>
        <a:lstStyle/>
        <a:p>
          <a:endParaRPr lang="en-US"/>
        </a:p>
      </dgm:t>
    </dgm:pt>
    <dgm:pt modelId="{4B3AA88E-93F6-4E49-B5BD-74298CA28127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২</a:t>
          </a:r>
          <a:endParaRPr lang="en-US" dirty="0">
            <a:solidFill>
              <a:schemeClr val="tx1"/>
            </a:solidFill>
          </a:endParaRPr>
        </a:p>
      </dgm:t>
    </dgm:pt>
    <dgm:pt modelId="{44FB2FF9-A90E-46C7-AA0C-C92E06402658}" type="parTrans" cxnId="{C67D9F2F-936F-4A34-936A-B417870EE929}">
      <dgm:prSet/>
      <dgm:spPr/>
      <dgm:t>
        <a:bodyPr/>
        <a:lstStyle/>
        <a:p>
          <a:endParaRPr lang="en-US"/>
        </a:p>
      </dgm:t>
    </dgm:pt>
    <dgm:pt modelId="{D3C1B661-4399-4895-B394-8B2A143F7DDC}" type="sibTrans" cxnId="{C67D9F2F-936F-4A34-936A-B417870EE929}">
      <dgm:prSet/>
      <dgm:spPr/>
      <dgm:t>
        <a:bodyPr/>
        <a:lstStyle/>
        <a:p>
          <a:endParaRPr lang="en-US"/>
        </a:p>
      </dgm:t>
    </dgm:pt>
    <dgm:pt modelId="{ABF82D57-8D30-415E-90E9-BA1316FFAF2F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চাষের পদ্ধতি ব্যাখ্যা করতে পারবে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364A12-64BF-4613-AF0D-C9F29921B5F1}" type="parTrans" cxnId="{E174BF63-C084-4DB7-9E3D-CB4E871480B6}">
      <dgm:prSet/>
      <dgm:spPr/>
      <dgm:t>
        <a:bodyPr/>
        <a:lstStyle/>
        <a:p>
          <a:endParaRPr lang="en-US"/>
        </a:p>
      </dgm:t>
    </dgm:pt>
    <dgm:pt modelId="{81FB84E1-C0B3-4180-BE13-583976465BC4}" type="sibTrans" cxnId="{E174BF63-C084-4DB7-9E3D-CB4E871480B6}">
      <dgm:prSet/>
      <dgm:spPr/>
      <dgm:t>
        <a:bodyPr/>
        <a:lstStyle/>
        <a:p>
          <a:endParaRPr lang="en-US"/>
        </a:p>
      </dgm:t>
    </dgm:pt>
    <dgm:pt modelId="{B7BBB605-3805-404E-A2E1-54C0F5934692}" type="pres">
      <dgm:prSet presAssocID="{40026625-B158-47E6-AFF4-3627392D51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249071-A8A7-457D-9D47-14E7F1CAC3BC}" type="pres">
      <dgm:prSet presAssocID="{A1C15F05-7365-432B-BCDE-6237A9AD6FE7}" presName="composite" presStyleCnt="0"/>
      <dgm:spPr/>
    </dgm:pt>
    <dgm:pt modelId="{D7D4D216-CA98-49F1-A339-F1C406D527AC}" type="pres">
      <dgm:prSet presAssocID="{A1C15F05-7365-432B-BCDE-6237A9AD6FE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8984B-5A21-45C6-88AF-6555EDCADF2F}" type="pres">
      <dgm:prSet presAssocID="{A1C15F05-7365-432B-BCDE-6237A9AD6FE7}" presName="descendantText" presStyleLbl="alignAcc1" presStyleIdx="0" presStyleCnt="2" custLinFactNeighborX="229" custLinFactNeighborY="-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F7A92-1CAE-4138-AFAB-B2ACFE4CDABF}" type="pres">
      <dgm:prSet presAssocID="{FD18D8D7-E964-4A03-BC92-2939C44F9420}" presName="sp" presStyleCnt="0"/>
      <dgm:spPr/>
    </dgm:pt>
    <dgm:pt modelId="{AF2D2EB5-79E8-4397-900C-E657E15B376C}" type="pres">
      <dgm:prSet presAssocID="{4B3AA88E-93F6-4E49-B5BD-74298CA28127}" presName="composite" presStyleCnt="0"/>
      <dgm:spPr/>
    </dgm:pt>
    <dgm:pt modelId="{191B5095-2147-4D89-9010-CCB04E1BF180}" type="pres">
      <dgm:prSet presAssocID="{4B3AA88E-93F6-4E49-B5BD-74298CA2812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E95FD-487A-40AE-8BB2-ECEB2584F5C5}" type="pres">
      <dgm:prSet presAssocID="{4B3AA88E-93F6-4E49-B5BD-74298CA2812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9C474C-A724-4E04-927B-DE7CAB319D3A}" type="presOf" srcId="{40026625-B158-47E6-AFF4-3627392D5114}" destId="{B7BBB605-3805-404E-A2E1-54C0F5934692}" srcOrd="0" destOrd="0" presId="urn:microsoft.com/office/officeart/2005/8/layout/chevron2"/>
    <dgm:cxn modelId="{2A47ECAC-1BB7-406D-9D24-1FC42AE39379}" srcId="{40026625-B158-47E6-AFF4-3627392D5114}" destId="{A1C15F05-7365-432B-BCDE-6237A9AD6FE7}" srcOrd="0" destOrd="0" parTransId="{0D14E66D-6480-4079-A9A7-1D51540E36A2}" sibTransId="{FD18D8D7-E964-4A03-BC92-2939C44F9420}"/>
    <dgm:cxn modelId="{035E5A37-2AAF-4E1F-B2AB-1B43C0D67134}" type="presOf" srcId="{D6E52C6D-EEA9-4981-B347-D0304A7EC7EF}" destId="{C408984B-5A21-45C6-88AF-6555EDCADF2F}" srcOrd="0" destOrd="0" presId="urn:microsoft.com/office/officeart/2005/8/layout/chevron2"/>
    <dgm:cxn modelId="{C67D9F2F-936F-4A34-936A-B417870EE929}" srcId="{40026625-B158-47E6-AFF4-3627392D5114}" destId="{4B3AA88E-93F6-4E49-B5BD-74298CA28127}" srcOrd="1" destOrd="0" parTransId="{44FB2FF9-A90E-46C7-AA0C-C92E06402658}" sibTransId="{D3C1B661-4399-4895-B394-8B2A143F7DDC}"/>
    <dgm:cxn modelId="{0B39AA24-CD35-4199-9D68-DCD03673B134}" type="presOf" srcId="{ABF82D57-8D30-415E-90E9-BA1316FFAF2F}" destId="{8D3E95FD-487A-40AE-8BB2-ECEB2584F5C5}" srcOrd="0" destOrd="0" presId="urn:microsoft.com/office/officeart/2005/8/layout/chevron2"/>
    <dgm:cxn modelId="{E174BF63-C084-4DB7-9E3D-CB4E871480B6}" srcId="{4B3AA88E-93F6-4E49-B5BD-74298CA28127}" destId="{ABF82D57-8D30-415E-90E9-BA1316FFAF2F}" srcOrd="0" destOrd="0" parTransId="{53364A12-64BF-4613-AF0D-C9F29921B5F1}" sibTransId="{81FB84E1-C0B3-4180-BE13-583976465BC4}"/>
    <dgm:cxn modelId="{FA7A94E0-7977-4864-9471-6761ACD4ACDB}" srcId="{A1C15F05-7365-432B-BCDE-6237A9AD6FE7}" destId="{D6E52C6D-EEA9-4981-B347-D0304A7EC7EF}" srcOrd="0" destOrd="0" parTransId="{8D7B4554-244E-4C24-B157-D233A6A08035}" sibTransId="{A33C22BE-5DEE-42BB-88EA-009574219229}"/>
    <dgm:cxn modelId="{0531F93C-2317-439F-A38E-3E81AE2FF0E6}" type="presOf" srcId="{4B3AA88E-93F6-4E49-B5BD-74298CA28127}" destId="{191B5095-2147-4D89-9010-CCB04E1BF180}" srcOrd="0" destOrd="0" presId="urn:microsoft.com/office/officeart/2005/8/layout/chevron2"/>
    <dgm:cxn modelId="{6E1BCEB6-3D34-438A-A82D-4104964A134A}" type="presOf" srcId="{A1C15F05-7365-432B-BCDE-6237A9AD6FE7}" destId="{D7D4D216-CA98-49F1-A339-F1C406D527AC}" srcOrd="0" destOrd="0" presId="urn:microsoft.com/office/officeart/2005/8/layout/chevron2"/>
    <dgm:cxn modelId="{52E573C9-9A42-4264-B684-7965276E60F3}" type="presParOf" srcId="{B7BBB605-3805-404E-A2E1-54C0F5934692}" destId="{A0249071-A8A7-457D-9D47-14E7F1CAC3BC}" srcOrd="0" destOrd="0" presId="urn:microsoft.com/office/officeart/2005/8/layout/chevron2"/>
    <dgm:cxn modelId="{DDEEF39D-C8B9-481F-A7E3-9463353282FC}" type="presParOf" srcId="{A0249071-A8A7-457D-9D47-14E7F1CAC3BC}" destId="{D7D4D216-CA98-49F1-A339-F1C406D527AC}" srcOrd="0" destOrd="0" presId="urn:microsoft.com/office/officeart/2005/8/layout/chevron2"/>
    <dgm:cxn modelId="{9AFF5B9E-43D9-457D-B370-C164CAF2F151}" type="presParOf" srcId="{A0249071-A8A7-457D-9D47-14E7F1CAC3BC}" destId="{C408984B-5A21-45C6-88AF-6555EDCADF2F}" srcOrd="1" destOrd="0" presId="urn:microsoft.com/office/officeart/2005/8/layout/chevron2"/>
    <dgm:cxn modelId="{FF65A4D7-A6CF-4242-850B-4C10C348600F}" type="presParOf" srcId="{B7BBB605-3805-404E-A2E1-54C0F5934692}" destId="{1A7F7A92-1CAE-4138-AFAB-B2ACFE4CDABF}" srcOrd="1" destOrd="0" presId="urn:microsoft.com/office/officeart/2005/8/layout/chevron2"/>
    <dgm:cxn modelId="{6C7D1566-74B2-4985-AC0B-3EE1B73BAAA1}" type="presParOf" srcId="{B7BBB605-3805-404E-A2E1-54C0F5934692}" destId="{AF2D2EB5-79E8-4397-900C-E657E15B376C}" srcOrd="2" destOrd="0" presId="urn:microsoft.com/office/officeart/2005/8/layout/chevron2"/>
    <dgm:cxn modelId="{56A282C0-E0C8-424C-AA5B-0BB0A41486B3}" type="presParOf" srcId="{AF2D2EB5-79E8-4397-900C-E657E15B376C}" destId="{191B5095-2147-4D89-9010-CCB04E1BF180}" srcOrd="0" destOrd="0" presId="urn:microsoft.com/office/officeart/2005/8/layout/chevron2"/>
    <dgm:cxn modelId="{4BF42AA1-030E-45F3-9194-1DFA20496830}" type="presParOf" srcId="{AF2D2EB5-79E8-4397-900C-E657E15B376C}" destId="{8D3E95FD-487A-40AE-8BB2-ECEB2584F5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4D216-CA98-49F1-A339-F1C406D527AC}">
      <dsp:nvSpPr>
        <dsp:cNvPr id="0" name=""/>
        <dsp:cNvSpPr/>
      </dsp:nvSpPr>
      <dsp:spPr>
        <a:xfrm rot="5400000">
          <a:off x="-242293" y="243230"/>
          <a:ext cx="1615289" cy="11307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29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566287"/>
        <a:ext cx="1130702" cy="484587"/>
      </dsp:txXfrm>
    </dsp:sp>
    <dsp:sp modelId="{C408984B-5A21-45C6-88AF-6555EDCADF2F}">
      <dsp:nvSpPr>
        <dsp:cNvPr id="0" name=""/>
        <dsp:cNvSpPr/>
      </dsp:nvSpPr>
      <dsp:spPr>
        <a:xfrm rot="5400000">
          <a:off x="4421882" y="-3290599"/>
          <a:ext cx="1049938" cy="7632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জাতের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30703" y="51834"/>
        <a:ext cx="7581043" cy="947430"/>
      </dsp:txXfrm>
    </dsp:sp>
    <dsp:sp modelId="{191B5095-2147-4D89-9010-CCB04E1BF180}">
      <dsp:nvSpPr>
        <dsp:cNvPr id="0" name=""/>
        <dsp:cNvSpPr/>
      </dsp:nvSpPr>
      <dsp:spPr>
        <a:xfrm rot="5400000">
          <a:off x="-242293" y="1564000"/>
          <a:ext cx="1615289" cy="11307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kern="1200" dirty="0" smtClean="0">
              <a:solidFill>
                <a:schemeClr val="tx1"/>
              </a:solidFill>
            </a:rPr>
            <a:t>২</a:t>
          </a:r>
          <a:endParaRPr lang="en-US" sz="2900" kern="1200" dirty="0">
            <a:solidFill>
              <a:schemeClr val="tx1"/>
            </a:solidFill>
          </a:endParaRPr>
        </a:p>
      </dsp:txBody>
      <dsp:txXfrm rot="-5400000">
        <a:off x="1" y="1887057"/>
        <a:ext cx="1130702" cy="484587"/>
      </dsp:txXfrm>
    </dsp:sp>
    <dsp:sp modelId="{8D3E95FD-487A-40AE-8BB2-ECEB2584F5C5}">
      <dsp:nvSpPr>
        <dsp:cNvPr id="0" name=""/>
        <dsp:cNvSpPr/>
      </dsp:nvSpPr>
      <dsp:spPr>
        <a:xfrm rot="5400000">
          <a:off x="4421882" y="-1969472"/>
          <a:ext cx="1049938" cy="7632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কালা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চাষের পদ্ধতি ব্যাখ্যা করতে পারবে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30703" y="1372961"/>
        <a:ext cx="7581043" cy="947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A95F0-DDE6-4400-8916-3A799A13BD9F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99657-08AD-4692-BD2F-938CC125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8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99657-08AD-4692-BD2F-938CC1252C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7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99657-08AD-4692-BD2F-938CC1252C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4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প্রতিটি</a:t>
            </a:r>
            <a:r>
              <a:rPr lang="bn-BD" baseline="0" dirty="0" smtClean="0"/>
              <a:t> </a:t>
            </a:r>
            <a:r>
              <a:rPr lang="bn-BD" dirty="0" smtClean="0"/>
              <a:t>? চিহ্ন দেখে</a:t>
            </a:r>
            <a:r>
              <a:rPr lang="bn-BD" baseline="0" dirty="0" smtClean="0"/>
              <a:t> প্রশ্ন করুন সংখ্যাটি কত হবে 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0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2F9E-9956-423E-B320-777067D4E6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0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18F3-16B0-484F-BA01-3C4259D2E7F4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35DF-DE62-48EB-BE13-403E6535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3B45-D14B-4FB2-8C24-DB92424111F2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35DF-DE62-48EB-BE13-403E6535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1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51BB-4685-4825-844B-CD7B3DD5E0F5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35DF-DE62-48EB-BE13-403E6535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2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7350-607A-4CEC-8FE8-A3BF3A0DF9B4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35DF-DE62-48EB-BE13-403E6535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7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A3FC-0F9A-4004-BFCA-634893872EF5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35DF-DE62-48EB-BE13-403E6535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9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EFEF-8FFF-4576-A794-1FECDF97D315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35DF-DE62-48EB-BE13-403E6535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4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CFFC-E7DF-4D42-8E9E-7459EFCC00F4}" type="datetime1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35DF-DE62-48EB-BE13-403E6535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8C6C-1A13-400E-BAE0-BA1E65E704A6}" type="datetime1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35DF-DE62-48EB-BE13-403E6535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2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E283-6B00-436B-BDAB-3ABCEA566469}" type="datetime1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35DF-DE62-48EB-BE13-403E6535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6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1B82-FEC3-489A-969F-B3CBAC497406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35DF-DE62-48EB-BE13-403E6535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7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E2F6-44CA-43B1-85E4-4F078447D3F2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35DF-DE62-48EB-BE13-403E6535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9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DB89-1C73-4D1F-A115-7AABCD9C3611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Abdul Mazid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235DF-DE62-48EB-BE13-403E6535E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1800" y="1905000"/>
            <a:ext cx="2792665" cy="333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3048000"/>
            <a:ext cx="4419600" cy="1569660"/>
          </a:xfrm>
          <a:prstGeom prst="rect">
            <a:avLst/>
          </a:prstGeom>
          <a:noFill/>
          <a:ln>
            <a:noFill/>
          </a:ln>
          <a:effectLst>
            <a:glow rad="254000">
              <a:schemeClr val="accent1">
                <a:lumMod val="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9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8800" y="2667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4C46-D2E8-473A-A8EF-E173875483FF}" type="datetime1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9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76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100" y="2198132"/>
            <a:ext cx="5676900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কলার পাঁচটি জাতের নাম লিখ 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কলা কোন মাটিতে ভালো জন্মায়?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কলার চারা রোপনের সময় কয়টি ও কী কী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1828800"/>
            <a:ext cx="1752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সময়ঃ ৫ মিনিট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AD46-F397-4414-AE6D-C4EED57DC5C9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0" y="492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কলার চারা নির্বাচনঃ 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99" y="1138531"/>
            <a:ext cx="7813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কলার চারাকে তেউড় বলা হয় । দুই ধরনের তেউড় দেখা যায়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521" y="1685662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অসি তেউড়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Sword Sucker )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২। পানি তেউড় (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Water Sucker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713" y="2232793"/>
            <a:ext cx="70070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অসি তেউড়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তেউড়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তেউড়ের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তলোয়ারের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399" y="3802453"/>
            <a:ext cx="78137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তেউড়ঃ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পানি তেউড় দুর্বল । এর আগা-গোড়া সমান থাকে । কলা চাষের জন্য এই চারা উপযুক্ত নয় । এই দুই ধরনের চারা ছাড়াও সম্পূর্ণ মূলগ্রন্থি বা তার ক্ষুদ্র অংশ থেকেও কলা গাছের বংশবিস্তার সম্ভব । তবে এতে ফল আসলে কিছু বেশি সময় লাগে । ফলন্ত ও অফলন্ত দুইধরনের গাছেরই মূলগ্রন্থি চারা হিসাবে ব্যবহার করা যেতে পারে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86000"/>
            <a:ext cx="2570921" cy="327660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17311"/>
            <a:ext cx="3080874" cy="3436867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20408"/>
            <a:ext cx="3137135" cy="380709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7B17-4E99-4742-ACA5-F013B67D1BCD}" type="datetime1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67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228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 রোপনঃ 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1036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চারা রোপনের জন্য প্রথমত অসি তেউড় বা তলোয়ার তেউড় নির্বাচন করতে হবে 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খাটো জাতের ৩৫-৪৫ সে.মি. দৈর্ঘ্যের তেউড় ব্যবহার করা হয় 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অতঃপর নির্দিষ্ট গর্তে যাতে প্রয়োজনীয় গোবর ও টি এস পি সার দিয়ে পূর্ণ করা হয়েছে সেখানে চারা লাগাতে হবে । লক্ষ রাখতে হবে যেন চারার কান্ড মাটির ভিতরে না ঢুকে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84069"/>
              </p:ext>
            </p:extLst>
          </p:nvPr>
        </p:nvGraphicFramePr>
        <p:xfrm>
          <a:off x="381000" y="3429000"/>
          <a:ext cx="11374967" cy="265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61035"/>
                <a:gridCol w="2238572"/>
                <a:gridCol w="7275360"/>
              </a:tblGrid>
              <a:tr h="395905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 নাম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গাছ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প্রতি পরিমান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প্রয়োগ করার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সময়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01404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ইউরিয়া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৫০০-৬৫০ কেজি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চারা রোপনের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 মাস পূর্বে গর্ত করে গোবর/ আবর্জনা সার ও ৫০% টি এস পি সার মাটির সাথে মিশিয়ে দিতে হবে । রোপনের ২ মাস পর ৫০% টিএসপি, ৫০% এমওপি ও ২৫% ইউরিয়া গাছের গোড়ার চারদিকে মাটির সাথে মিশিয়ে দিতে হবে। এর ২ মাস পর বাকি ৫০% এমওপি ও ৫০% ইউরিয়া এবং ফুল আসার সময় বাকি ৫০% ইউরিয়া  প্রয়োগ করতে হবে ।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01404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এস পি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২৫০-৪০০ কেজি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1404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এমওপি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২৫০-৩০০ কেজি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1404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গোবর/ আবর্জনা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সার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১৫-২০ কেজি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2895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 পদ্ধতিঃ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CD4F-E7C6-4962-8547-B11FCA6E638A}" type="datetime1">
              <a:rPr lang="en-US" smtClean="0"/>
              <a:t>1/27/2020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04800"/>
            <a:ext cx="4648200" cy="5577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0" y="533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3733" y="1567766"/>
            <a:ext cx="71458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কলার কোণ চারা চাষের জন্য উত্তম এবং কেন?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কলার চারা রোপনের মৌসুম কয়টি ও কী কী 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বারিকলা-২ জাতটির নাম কী 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চারা রোপনের এক মাস পূর্বে গর্তে কী কী সার ও কী পরিমানে দিতে হবে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3733" y="1184589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(সময়ঃ ১০ মিনিট) 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933" y="4038600"/>
            <a:ext cx="632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অসি চারা কারণ এই চারায় দ্রুত ফলন আসে ।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তিনটি যথাঃ ক) আশ্বিন- কার্তিক, খ) মাঘ- ফাল্গুন, গ) চৈত্র- বৈশাখ ।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কাঁচকলা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গোবর/আবর্জনা সার ও ৫০% টিএসপি মিশিয়ে দিতে হবে।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3402-0AA3-471F-891D-59DC82CE7BC6}" type="datetime1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228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অন্তর্বর্তীকালীন পরিচর্যাঃ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90600"/>
            <a:ext cx="1089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 ও নিকাশঃ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আর্দ্রতা না থাকলে সেচের ব্যবস্থা করতে হবে। শুষ্ক মৌসুমে ১৫-২০ দিন পর পর সেচ দিতে হবে 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বর্ষাকলে অতিরিক্ত পানি নিকাশের জন্য নালা কেটে দিতে হবে। কারন কলা গাছ জলাবদ্ধতা সহ্য করতে পারে না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1089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চারা কাটাঃ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ফুল বা মোচা আসার পূর্ব পর্যন্ত গাছের গোড়ায় যে তেউড় জন্মাবে তা কেটে ফেলতে হবে 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মোচা আসার পর গাছপ্রতি একট তেউড় রাখা ভালো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437467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খুঁটি দেওয়াঃ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কলা গাছে কাদি আসার পর খুঁটি দিতে হবে যাতে বাতাসে গাছ হেলে বা ভেঙে না যায়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191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পোকামাকড় ব্যবস্থাপনাঃ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কলাগাছের ফল ও বিটল পোকা, রাইজম উইভিল, থ্রিপস এসব পোকা দ্বারা আক্রান্ত হতে পারে । এই পোকা দমনের জন্য ডায়াজিনন ৬০ ইসি পানির সাথে মিশিয়ে স্প্রে করে দিতে হবে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BAEF-55E5-40EC-9190-236D3CE46469}" type="datetime1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286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ব্যবস্থাপনাঃ 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 চাষে প্রধানত তিনটি রোগের আক্রমন দেখা যায় । যথা ----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712" y="171257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পানামা রোগঃ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336" y="4528677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সিগাটোগা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7894" y="5334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29490"/>
            <a:ext cx="6642100" cy="3390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438400"/>
            <a:ext cx="2853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ছত্রাক জনিত রোগ।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রোগের কারণ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6EA2-7A38-42B0-84B1-9D8AE42BE2C7}" type="datetime1">
              <a:rPr lang="en-US" smtClean="0"/>
              <a:t>1/27/2020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381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33066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রোপনের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১১-১৫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664226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গাছপ্রতি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প্রায়২০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হেক্টরে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২০-৪০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710119"/>
            <a:ext cx="3066246" cy="306624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C89A-DCDC-4615-BA69-48CF2854451E}" type="datetime1">
              <a:rPr lang="en-US" smtClean="0"/>
              <a:t>1/27/2020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253408" y="161880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14478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কলার কয়টি জাত বাণিজ্যিকভাবে চাষ করা হয়  ও কী কী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190946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। অমৃতসাগর, সবরি, চাপা, মেহেরসাগর ও কবরি।।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237113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কলার চারা কয় ধরনের ও কী কী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6733" y="279892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ধরনের । অসি চারা ও পানি চারা ।।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3306696"/>
            <a:ext cx="521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কলার চারা রোপনের জন্য কোন চারা উত্তম?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267" y="3730491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অসি চারা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4180146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কলা বাগানের পোকামাকড় দমনের জন্য কোন রাসায়নিক পদার্থ ব্যবহার করতে হবে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503883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কলার চারা রোপনের কত দিনের মধ্যে কলা সংগ্রহের উপযুক্ত হয়?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5267" y="4607944"/>
            <a:ext cx="318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ডায়াজিনন ৬০ ইসি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5267" y="5539507"/>
            <a:ext cx="49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১১-১৫ মাসের মধ্যে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" y="5924541"/>
            <a:ext cx="3041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কলার চারাকে কী বলে?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37466" y="594492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তেউড়।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DB9B5-BE1F-418D-A1F4-21E7F01CC1B7}" type="datetime1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04800"/>
            <a:ext cx="4495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4818" y="4876800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36AD-BB8B-4544-93F7-5BA5E2E89C50}" type="datetime1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7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08757"/>
            <a:ext cx="4953000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5400"/>
            <a:ext cx="3009900" cy="4222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304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234157"/>
            <a:ext cx="58674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কলার চাষ পদ্ধতি বর্ণনা কর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EAA5-BE94-45AE-B489-D564AA48432F}" type="datetime1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21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80" y="953905"/>
            <a:ext cx="2716300" cy="4267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5560" y="3429000"/>
            <a:ext cx="4180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আব্দুল মজিদ</a:t>
            </a:r>
            <a:endParaRPr lang="bn-IN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en-US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.com</a:t>
            </a:r>
            <a:endParaRPr lang="en-US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01727779725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2568" y="450112"/>
            <a:ext cx="2092239" cy="923330"/>
          </a:xfrm>
          <a:prstGeom prst="rect">
            <a:avLst/>
          </a:prstGeom>
          <a:effectLst>
            <a:glow rad="127000">
              <a:schemeClr val="accent5">
                <a:lumMod val="75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7773" y="3182779"/>
            <a:ext cx="3629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কৃষিজ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২৬/০১/২০২০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46" y="609601"/>
            <a:ext cx="2917267" cy="2752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99" y="736138"/>
            <a:ext cx="1813548" cy="244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EC7E-4526-426E-A73D-12704FAF42C9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7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5708" y="2002536"/>
            <a:ext cx="778058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ক্লাসে সহযোগীতা </a:t>
            </a:r>
          </a:p>
          <a:p>
            <a:pPr algn="ctr"/>
            <a:r>
              <a:rPr lang="bn-IN" sz="6000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করার জন্যে </a:t>
            </a:r>
          </a:p>
          <a:p>
            <a:pPr algn="ctr"/>
            <a:r>
              <a:rPr lang="bn-IN" sz="6000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সকলকে ধন্যবাদ।</a:t>
            </a:r>
            <a:endParaRPr lang="en-US" sz="6000" b="1" dirty="0">
              <a:ln/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3415" cy="682199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1BD7-CF76-4493-B014-F447B53F9A4B}" type="datetime1">
              <a:rPr lang="en-US" smtClean="0"/>
              <a:t>1/27/2020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83864"/>
              </p:ext>
            </p:extLst>
          </p:nvPr>
        </p:nvGraphicFramePr>
        <p:xfrm>
          <a:off x="5638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33800" y="4572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8229600" cy="43205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120E-EB1A-4021-A947-37CBD89A8B0D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1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1066800"/>
            <a:ext cx="7696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পাঠ..........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768746"/>
            <a:ext cx="2895600" cy="101566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 চাষ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7" y="1981199"/>
            <a:ext cx="4944533" cy="36064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4751-8C5D-41F4-9D90-32A0B82FA3E4}" type="datetime1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3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শিখতে পারবে.......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304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63983077"/>
              </p:ext>
            </p:extLst>
          </p:nvPr>
        </p:nvGraphicFramePr>
        <p:xfrm>
          <a:off x="1295400" y="2514600"/>
          <a:ext cx="8763000" cy="293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4248-547C-4C2D-A471-4E52F9F0D051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1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304800"/>
            <a:ext cx="23622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 চাষঃ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257505"/>
            <a:ext cx="457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কলার উৎপাদন প্রযুক্তিঃ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কলার জাত নির্বাচনঃ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মাটি ও জমি তৈরিঃ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রোপনের সময়ঃ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চারা রোপনঃ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সার প্রয়োগ পদ্ধতিঃ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অন্তর্বর্তীকালীন পরিচর্যাঃ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1424040"/>
            <a:ext cx="2743200" cy="38194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6C79-C33A-4D81-A67C-9C2BE202F721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381000"/>
            <a:ext cx="3523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কলার জাত নির্বাচনঃ 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বাণিজ্যিকভাবে বাংলাদেশে যেসব কলার জাত চাষ করা হয় সেগুলো হলো অমৃতসাগর, সবরি, চাপা, মেহেরসাগর, কবরী ইত্যাদি ।  </a:t>
            </a: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 আরও অনেক জাত  আছে যেমনঃ এঁটে কলা, বাঙলা কলা, জাহাজি কলা, কাঁচ কলা বা আনাজি কলা ইত্যাদি ।। </a:t>
            </a: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বারি কলা-১, বারিকলা-২ ও বারিকলা-৩ নামে তিনটি উন্নত জাত চাষের জন্য অবমুক্ত করা হয়েছে। এর মধ্যে বারি কলা- ২ জাতটি কাঁচ কলার।।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7054-4842-429C-8982-7693A620ED5D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304800"/>
            <a:ext cx="2901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r>
              <a:rPr lang="bn-IN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জমি তৈরিঃ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1295400"/>
                <a:ext cx="105156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উর্বর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দোআঁশ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কলা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চাষের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ভালো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জমিতে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সূর্যের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আলো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পড়বে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নিকাশের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ব্যবস্থা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থাকবে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গভীরভাবে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জমি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চাষ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৫০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আকারের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গর্ত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খুঁরতে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হবে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রোপনের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একমাস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আগে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গর্তে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গোবর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এস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মিশিয়ে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গর্ত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295400"/>
                <a:ext cx="10515600" cy="3046988"/>
              </a:xfrm>
              <a:prstGeom prst="rect">
                <a:avLst/>
              </a:prstGeom>
              <a:blipFill rotWithShape="0">
                <a:blip r:embed="rId2"/>
                <a:stretch>
                  <a:fillRect l="-1507" t="-2605" b="-5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E3FB-0123-47AD-947A-E2CA7EFB220A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269074"/>
            <a:ext cx="3207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 রোপনের </a:t>
            </a:r>
            <a:r>
              <a:rPr lang="bn-IN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137165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বছরে তিন মৌসুমে কলা চাষ করা হয় বা কলার চারা রোপন করা হয় ......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1087" y="1972160"/>
            <a:ext cx="3392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আশ্বিন – কার্তিক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1023" y="2749268"/>
            <a:ext cx="3240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মাঘ – ফাল্গুন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5272" y="3526376"/>
            <a:ext cx="3144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চৈত্র – বৈশাখ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38432"/>
            <a:ext cx="5791200" cy="300167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EFFE-2110-48BC-8AEF-B0D73A66D50A}" type="datetime1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1122</Words>
  <Application>Microsoft Office PowerPoint</Application>
  <PresentationFormat>Widescreen</PresentationFormat>
  <Paragraphs>172</Paragraphs>
  <Slides>20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</vt:lpstr>
      <vt:lpstr>NikoshBAN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প্রশ্নোত্তর পর্ব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67</cp:revision>
  <dcterms:created xsi:type="dcterms:W3CDTF">2020-01-24T17:22:19Z</dcterms:created>
  <dcterms:modified xsi:type="dcterms:W3CDTF">2020-01-27T06:01:05Z</dcterms:modified>
</cp:coreProperties>
</file>