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autoCompressPictures="0" conformance="strict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70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4.853%" autoAdjust="0"/>
    <p:restoredTop sz="94.66%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slide" Target="slides/slide12.xml"/><Relationship Id="rId18" Type="http://purl.oclc.org/ooxml/officeDocument/relationships/slide" Target="slides/slide17.xml"/><Relationship Id="rId3" Type="http://purl.oclc.org/ooxml/officeDocument/relationships/slide" Target="slides/slide2.xml"/><Relationship Id="rId21" Type="http://purl.oclc.org/ooxml/officeDocument/relationships/theme" Target="theme/theme1.xml"/><Relationship Id="rId7" Type="http://purl.oclc.org/ooxml/officeDocument/relationships/slide" Target="slides/slide6.xml"/><Relationship Id="rId12" Type="http://purl.oclc.org/ooxml/officeDocument/relationships/slide" Target="slides/slide11.xml"/><Relationship Id="rId17" Type="http://purl.oclc.org/ooxml/officeDocument/relationships/slide" Target="slides/slide16.xml"/><Relationship Id="rId2" Type="http://purl.oclc.org/ooxml/officeDocument/relationships/slide" Target="slides/slide1.xml"/><Relationship Id="rId16" Type="http://purl.oclc.org/ooxml/officeDocument/relationships/slide" Target="slides/slide15.xml"/><Relationship Id="rId20" Type="http://purl.oclc.org/ooxml/officeDocument/relationships/viewProps" Target="viewProps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5" Type="http://purl.oclc.org/ooxml/officeDocument/relationships/slide" Target="slides/slide4.xml"/><Relationship Id="rId15" Type="http://purl.oclc.org/ooxml/officeDocument/relationships/slide" Target="slides/slide14.xml"/><Relationship Id="rId10" Type="http://purl.oclc.org/ooxml/officeDocument/relationships/slide" Target="slides/slide9.xml"/><Relationship Id="rId19" Type="http://purl.oclc.org/ooxml/officeDocument/relationships/presProps" Target="presProps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Relationship Id="rId22" Type="http://purl.oclc.org/ooxml/officeDocument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%"/>
                <a:lumOff val="40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%"/>
                  <a:lumOff val="40%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purl.oclc.org/ooxml/drawingml/main" xmlns:r="http://purl.oclc.org/ooxml/officeDocument/relationships" xmlns:p="http://purl.oclc.org/ooxml/presentationml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purl.oclc.org/ooxml/drawingml/main" xmlns:r="http://purl.oclc.org/ooxml/officeDocument/relationships" xmlns:p="http://purl.oclc.org/ooxml/presentationml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purl.oclc.org/ooxml/drawingml/main" xmlns:r="http://purl.oclc.org/ooxml/officeDocument/relationships" xmlns:p="http://purl.oclc.org/ooxml/presentationml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slideLayout" Target="../slideLayouts/slideLayout13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slideLayout" Target="../slideLayouts/slideLayout12.xml"/><Relationship Id="rId17" Type="http://purl.oclc.org/ooxml/officeDocument/relationships/theme" Target="../theme/theme1.xml"/><Relationship Id="rId2" Type="http://purl.oclc.org/ooxml/officeDocument/relationships/slideLayout" Target="../slideLayouts/slideLayout2.xml"/><Relationship Id="rId16" Type="http://purl.oclc.org/ooxml/officeDocument/relationships/slideLayout" Target="../slideLayouts/slideLayout16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5" Type="http://purl.oclc.org/ooxml/officeDocument/relationships/slideLayout" Target="../slideLayouts/slideLayout1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Relationship Id="rId14" Type="http://purl.oclc.org/ooxml/officeDocument/relationships/slideLayout" Target="../slideLayouts/slideLayout14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%"/>
                <a:lumOff val="40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%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8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6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4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purl.oclc.org/ooxml/officeDocument/relationships/image" Target="../media/image1.jpg"/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purl.oclc.org/ooxml/officeDocument/relationships/image" Target="../media/image9.jpg"/><Relationship Id="rId2" Type="http://purl.oclc.org/ooxml/officeDocument/relationships/image" Target="../media/image8.jpg"/><Relationship Id="rId1" Type="http://purl.oclc.org/ooxml/officeDocument/relationships/slideLayout" Target="../slideLayouts/slideLayout2.xml"/><Relationship Id="rId4" Type="http://purl.oclc.org/ooxml/officeDocument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purl.oclc.org/ooxml/officeDocument/relationships/image" Target="../media/image12.png"/><Relationship Id="rId2" Type="http://purl.oclc.org/ooxml/officeDocument/relationships/image" Target="../media/image11.png"/><Relationship Id="rId1" Type="http://purl.oclc.org/ooxml/officeDocument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purl.oclc.org/ooxml/officeDocument/relationships/image" Target="../media/image14.jpg"/><Relationship Id="rId2" Type="http://purl.oclc.org/ooxml/officeDocument/relationships/image" Target="../media/image13.jpg"/><Relationship Id="rId1" Type="http://purl.oclc.org/ooxml/officeDocument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purl.oclc.org/ooxml/officeDocument/relationships/image" Target="../media/image15.jpg"/><Relationship Id="rId1" Type="http://purl.oclc.org/ooxml/officeDocument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purl.oclc.org/ooxml/officeDocument/relationships/image" Target="../media/image16.jpg"/><Relationship Id="rId1" Type="http://purl.oclc.org/ooxml/officeDocument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purl.oclc.org/ooxml/officeDocument/relationships/image" Target="../media/image2.jpg"/><Relationship Id="rId1" Type="http://purl.oclc.org/ooxml/officeDocument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purl.oclc.org/ooxml/officeDocument/relationships/image" Target="../media/image3.jpg"/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purl.oclc.org/ooxml/officeDocument/relationships/image" Target="../media/image4.jpg"/><Relationship Id="rId1" Type="http://purl.oclc.org/ooxml/officeDocument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purl.oclc.org/ooxml/officeDocument/relationships/image" Target="../media/image6.jpg"/><Relationship Id="rId2" Type="http://purl.oclc.org/ooxml/officeDocument/relationships/image" Target="../media/image5.jpg"/><Relationship Id="rId1" Type="http://purl.oclc.org/ooxml/officeDocument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purl.oclc.org/ooxml/officeDocument/relationships/image" Target="../media/image4.jpg"/><Relationship Id="rId2" Type="http://purl.oclc.org/ooxml/officeDocument/relationships/image" Target="../media/image7.jpg"/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59" y="488969"/>
            <a:ext cx="3092144" cy="1365589"/>
          </a:xfrm>
          <a:solidFill>
            <a:srgbClr val="00B0F0"/>
          </a:solidFill>
          <a:ln w="57150">
            <a:solidFill>
              <a:srgbClr val="FFC000"/>
            </a:solidFill>
          </a:ln>
          <a:effectLst>
            <a:glow rad="228600">
              <a:schemeClr val="accent2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sp3d extrusionH="57150">
              <a:bevelT w="38100" h="38100"/>
            </a:sp3d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effectLst>
                  <a:glow rad="228600">
                    <a:schemeClr val="accent1">
                      <a:satMod val="175%"/>
                      <a:alpha val="40%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dirty="0" err="1" smtClean="0">
                <a:solidFill>
                  <a:srgbClr val="FF0000"/>
                </a:solidFill>
                <a:effectLst>
                  <a:glow rad="228600">
                    <a:schemeClr val="accent1">
                      <a:satMod val="175%"/>
                      <a:alpha val="40%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dirty="0">
              <a:solidFill>
                <a:srgbClr val="FF0000"/>
              </a:solidFill>
              <a:effectLst>
                <a:glow rad="228600">
                  <a:schemeClr val="accent1">
                    <a:satMod val="175%"/>
                    <a:alpha val="40%"/>
                  </a:schemeClr>
                </a:glo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31" y="6485367"/>
            <a:ext cx="2086139" cy="340863"/>
          </a:xfrm>
        </p:spPr>
        <p:txBody>
          <a:bodyPr>
            <a:normAutofit fontScale="92.5%" lnSpcReduction="10%"/>
          </a:bodyPr>
          <a:lstStyle/>
          <a:p>
            <a:pPr algn="l"/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071" y="2009105"/>
            <a:ext cx="6516488" cy="3812146"/>
          </a:xfrm>
          <a:prstGeom prst="rect">
            <a:avLst/>
          </a:prstGeom>
          <a:solidFill>
            <a:srgbClr val="FFFFFF">
              <a:shade val="85%"/>
            </a:srgbClr>
          </a:solidFill>
          <a:ln w="190500" cap="sq">
            <a:solidFill>
              <a:srgbClr val="FFFFFF"/>
            </a:solidFill>
            <a:miter lim="800%"/>
          </a:ln>
          <a:effectLst>
            <a:glow rad="228600">
              <a:schemeClr val="accent5">
                <a:satMod val="175%"/>
                <a:alpha val="40%"/>
              </a:schemeClr>
            </a:glow>
            <a:outerShdw blurRad="65000" dist="50800" dir="12900000" kx="195000" ky="145000" algn="tl" rotWithShape="0">
              <a:srgbClr val="000000">
                <a:alpha val="30%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093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40576" y="712412"/>
            <a:ext cx="1297188" cy="665627"/>
          </a:xfrm>
          <a:solidFill>
            <a:srgbClr val="00B0F0"/>
          </a:solidFill>
          <a:ln w="38100">
            <a:solidFill>
              <a:srgbClr val="92D050"/>
            </a:solidFill>
          </a:ln>
          <a:effectLst>
            <a:glow rad="228600">
              <a:schemeClr val="accent1">
                <a:satMod val="175%"/>
                <a:alpha val="40%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bó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eB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5" y="2129873"/>
            <a:ext cx="4681107" cy="33436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%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855" y="3531504"/>
            <a:ext cx="4210826" cy="29538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%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855" y="219524"/>
            <a:ext cx="4210826" cy="31703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%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3774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%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h"/>
                                          </p:val>
                                        </p:tav>
                                        <p:tav tm="100%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y+.1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2896" y="90153"/>
            <a:ext cx="6014434" cy="707886"/>
          </a:xfrm>
          <a:prstGeom prst="rect">
            <a:avLst/>
          </a:prstGeom>
          <a:solidFill>
            <a:srgbClr val="00B0F0"/>
          </a:solidFill>
          <a:ln w="38100">
            <a:solidFill>
              <a:srgbClr val="FFC000"/>
            </a:solidFill>
            <a:prstDash val="lgDash"/>
          </a:ln>
          <a:effectLst>
            <a:reflection blurRad="6350" stA="50%" endA="0.3%" endPos="55.5%" dist="101600" dir="5400000" sy="-100%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GKUz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ivwL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.........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03031" y="1004552"/>
            <a:ext cx="2459865" cy="605307"/>
          </a:xfrm>
          <a:prstGeom prst="downArrow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WvDb‡jvW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574" y="1680241"/>
            <a:ext cx="9800823" cy="1455313"/>
          </a:xfrm>
          <a:prstGeom prst="rect">
            <a:avLst/>
          </a:prstGeom>
          <a:solidFill>
            <a:srgbClr val="00B050"/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I‡qemvBU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WvDb‡jvW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9170" y="3690902"/>
            <a:ext cx="9800823" cy="145531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I‡qemvB‡U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Avc‡jvW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1442435" y="5216597"/>
            <a:ext cx="2640169" cy="772732"/>
          </a:xfrm>
          <a:prstGeom prst="upArrow">
            <a:avLst/>
          </a:prstGeom>
          <a:solidFill>
            <a:schemeClr val="accent2">
              <a:lumMod val="50%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Avc‡jvW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8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y+.1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434" y="103032"/>
            <a:ext cx="8362974" cy="57416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%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759" y="1693171"/>
            <a:ext cx="1771650" cy="1771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%" sy="-18%" rotWithShape="0">
              <a:srgbClr val="000000">
                <a:alpha val="22%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03031" y="1693171"/>
            <a:ext cx="2665927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  <a:prstDash val="sysDash"/>
          </a:ln>
          <a:effectLst>
            <a:glow rad="228600">
              <a:schemeClr val="accent1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c~biƒ×v‡ii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I‡qe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mvBU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2793" y="5860455"/>
            <a:ext cx="9960616" cy="811230"/>
          </a:xfrm>
          <a:solidFill>
            <a:srgbClr val="00B0F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wkÿvµg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cvV¨cy¯ÍK</a:t>
            </a:r>
            <a:r>
              <a:rPr lang="en-US" dirty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          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SutonnyMJ" pitchFamily="2" charset="0"/>
              </a:rPr>
              <a:t>www.nctb.gov.bd</a:t>
            </a:r>
            <a:endParaRPr lang="en-US" dirty="0">
              <a:ln>
                <a:solidFill>
                  <a:srgbClr val="0070C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y+.1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1609859"/>
            <a:ext cx="5767133" cy="3942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%"/>
          </a:ln>
          <a:effectLst>
            <a:outerShdw blurRad="50800" dist="38100" dir="2700000" algn="tl" rotWithShape="0">
              <a:srgbClr val="000000">
                <a:alpha val="43%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3" y="128790"/>
            <a:ext cx="6061656" cy="3837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%"/>
          </a:ln>
          <a:effectLst>
            <a:reflection blurRad="12700" stA="33%" endPos="28%" dist="5000" dir="5400000" sy="-100%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459866" y="5869318"/>
            <a:ext cx="6613838" cy="646331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  <a:effectLst>
            <a:glow rad="228600">
              <a:schemeClr val="accent4">
                <a:satMod val="175%"/>
                <a:alpha val="40%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cÖvMÖvwgs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I‡qemvBU</a:t>
            </a:r>
            <a:endParaRPr lang="en-US" sz="3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639" y="296214"/>
            <a:ext cx="3734874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  <a:effectLst>
            <a:glow rad="228600">
              <a:schemeClr val="accent2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ej‡Zv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GUv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4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25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27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29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1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37" y="1171526"/>
            <a:ext cx="7263923" cy="4772686"/>
          </a:xfrm>
          <a:prstGeom prst="rect">
            <a:avLst/>
          </a:prstGeom>
          <a:solidFill>
            <a:srgbClr val="FFFFFF">
              <a:shade val="85%"/>
            </a:srgbClr>
          </a:solidFill>
          <a:ln w="190500" cap="sq">
            <a:solidFill>
              <a:srgbClr val="FFFFFF"/>
            </a:solidFill>
            <a:miter lim="800%"/>
          </a:ln>
          <a:effectLst>
            <a:outerShdw blurRad="65000" dist="50800" dir="12900000" kx="195000" ky="145000" algn="tl" rotWithShape="0">
              <a:srgbClr val="000000">
                <a:alpha val="30%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674253" y="193063"/>
            <a:ext cx="3554569" cy="707886"/>
          </a:xfrm>
          <a:prstGeom prst="rect">
            <a:avLst/>
          </a:prstGeom>
          <a:solidFill>
            <a:srgbClr val="00B0F0"/>
          </a:solidFill>
          <a:ln w="57150">
            <a:solidFill>
              <a:srgbClr val="FFFF00"/>
            </a:solidFill>
          </a:ln>
          <a:effectLst>
            <a:glow rad="228600">
              <a:schemeClr val="accent3">
                <a:satMod val="175%"/>
                <a:alpha val="40%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ej‡Zv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8028" y="2138929"/>
            <a:ext cx="3618964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  <a:effectLst>
            <a:glow rad="228600">
              <a:schemeClr val="accent1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MÖn-bÿÎ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Rvbvi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GB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0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y+.1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360" y="412124"/>
            <a:ext cx="3000777" cy="707886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24248" y="1416676"/>
            <a:ext cx="8693239" cy="4675031"/>
            <a:chOff x="824248" y="1416676"/>
            <a:chExt cx="8693239" cy="4675031"/>
          </a:xfrm>
        </p:grpSpPr>
        <p:sp>
          <p:nvSpPr>
            <p:cNvPr id="11" name="Rounded Rectangle 10"/>
            <p:cNvSpPr/>
            <p:nvPr/>
          </p:nvSpPr>
          <p:spPr>
            <a:xfrm>
              <a:off x="824248" y="1416676"/>
              <a:ext cx="8693239" cy="4675031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prstDash val="lgDashDotDot"/>
            </a:ln>
            <a:effectLst>
              <a:glow rad="228600">
                <a:schemeClr val="accent5">
                  <a:satMod val="175%"/>
                  <a:alpha val="40%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3042" y="1700010"/>
              <a:ext cx="54348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1| </a:t>
              </a:r>
              <a:r>
                <a:rPr lang="en-US" sz="4000" dirty="0" smtClean="0">
                  <a:latin typeface="Calibri" panose="020F0502020204030204" pitchFamily="34" charset="0"/>
                  <a:cs typeface="SutonnyMJ" pitchFamily="2" charset="0"/>
                </a:rPr>
                <a:t>NCTB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Gi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c~Y©iæc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Kx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?</a:t>
              </a:r>
              <a:endParaRPr lang="en-US" sz="4000" dirty="0"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03041" y="3338615"/>
            <a:ext cx="5434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smtClean="0">
                <a:latin typeface="Calibri" panose="020F0502020204030204" pitchFamily="34" charset="0"/>
                <a:cs typeface="SutonnyMJ" pitchFamily="2" charset="0"/>
              </a:rPr>
              <a:t>NASA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3041" y="4934295"/>
            <a:ext cx="5434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WvDb‡jvW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054" y="1730062"/>
            <a:ext cx="3568661" cy="897228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5%" endA="0.3%" endPos="45.5%" dir="5400000" sy="-100%" algn="bl" rotWithShape="0"/>
                </a:effectLst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5%" endA="0.3%" endPos="45.5%" dir="5400000" sy="-100%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5%" endA="0.3%" endPos="45.5%" dir="5400000" sy="-100%" algn="bl" rotWithShape="0"/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reflection blurRad="6350" stA="55%" endA="0.3%" endPos="45.5%" dir="5400000" sy="-100%" algn="bl" rotWithShape="0"/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396" y="3538628"/>
            <a:ext cx="8596668" cy="737157"/>
          </a:xfrm>
          <a:solidFill>
            <a:schemeClr val="accent2">
              <a:lumMod val="60%"/>
              <a:lumOff val="40%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B›Uvi‡bU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133988" y="880058"/>
            <a:ext cx="4377272" cy="832834"/>
          </a:xfrm>
          <a:prstGeom prst="triangle">
            <a:avLst/>
          </a:prstGeom>
          <a:solidFill>
            <a:schemeClr val="bg1">
              <a:lumMod val="75%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1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595" y="5580845"/>
            <a:ext cx="3070418" cy="807076"/>
          </a:xfrm>
          <a:solidFill>
            <a:srgbClr val="FFFF00"/>
          </a:solidFill>
          <a:ln w="57150">
            <a:noFill/>
          </a:ln>
          <a:effectLst>
            <a:glow rad="228600">
              <a:schemeClr val="accent6">
                <a:satMod val="175%"/>
                <a:alpha val="40%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!</a:t>
            </a:r>
            <a:endParaRPr lang="en-US" sz="40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087" y="410951"/>
            <a:ext cx="7575433" cy="5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8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390919" y="1358720"/>
            <a:ext cx="3425779" cy="1107583"/>
          </a:xfrm>
          <a:prstGeom prst="homePlate">
            <a:avLst/>
          </a:prstGeom>
          <a:solidFill>
            <a:srgbClr val="0070C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পরিচিতিঃ</a:t>
            </a:r>
            <a:endParaRPr lang="en-US" sz="4000" dirty="0"/>
          </a:p>
        </p:txBody>
      </p:sp>
      <p:sp>
        <p:nvSpPr>
          <p:cNvPr id="5" name="Vertical Scroll 4"/>
          <p:cNvSpPr/>
          <p:nvPr/>
        </p:nvSpPr>
        <p:spPr>
          <a:xfrm>
            <a:off x="5280338" y="296214"/>
            <a:ext cx="5280338" cy="3232597"/>
          </a:xfrm>
          <a:prstGeom prst="verticalScroll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%"/>
                <a:alpha val="40%"/>
              </a:schemeClr>
            </a:glow>
          </a:effectLst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%"/>
                      <a:alpha val="40%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কাজী আযহারুল ইসলাম</a:t>
            </a:r>
          </a:p>
          <a:p>
            <a:pPr algn="ctr"/>
            <a:r>
              <a:rPr lang="bn-BD" sz="28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%"/>
                      <a:alpha val="40%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BD" sz="28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%"/>
                      <a:alpha val="40%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খুলনা ইঞ্জিনিয়ারিং ইউনিভার্সিটি স্কুল</a:t>
            </a:r>
          </a:p>
          <a:p>
            <a:pPr algn="ctr"/>
            <a:r>
              <a:rPr lang="bn-BD" sz="28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%"/>
                      <a:alpha val="40%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কুয়েট ক্যাম্পাস, কুয়েট, খুলনা-৯২০৩। </a:t>
            </a:r>
            <a:endParaRPr lang="en-US" sz="2800" dirty="0">
              <a:solidFill>
                <a:srgbClr val="FFFF00"/>
              </a:solidFill>
              <a:effectLst>
                <a:glow rad="228600">
                  <a:schemeClr val="accent2">
                    <a:satMod val="175%"/>
                    <a:alpha val="40%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 flipH="1">
            <a:off x="6903076" y="4816699"/>
            <a:ext cx="3438658" cy="1081826"/>
          </a:xfrm>
          <a:prstGeom prst="homePlate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1004552" y="3670479"/>
            <a:ext cx="5679583" cy="2871989"/>
          </a:xfrm>
          <a:prstGeom prst="round2Diag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bn-BD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 </a:t>
            </a: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 (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শিক্ষায় ইন্টারনেটের ব্যবহার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৫৫ (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শিক্ষায় ইন্টারনেট</a:t>
            </a:r>
            <a:r>
              <a:rPr lang="bn-BD" sz="320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320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65822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965" y="429295"/>
            <a:ext cx="1937077" cy="716924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35617" y="1854558"/>
            <a:ext cx="8165206" cy="4121239"/>
          </a:xfrm>
          <a:prstGeom prst="roundRect">
            <a:avLst/>
          </a:prstGeom>
          <a:solidFill>
            <a:schemeClr val="accent2">
              <a:lumMod val="40%"/>
              <a:lumOff val="60%"/>
            </a:schemeClr>
          </a:soli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শিক্ষাক্ষেত্রে ইন্টারনেটের গুরুত্ব বিশ্লেষণ করতে পারবে।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শিক্ষাক্ষেত্রে ইন্টারনেটের ব্যবহার করতে পারবে।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64243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073" y="223233"/>
            <a:ext cx="3624210" cy="811230"/>
          </a:xfrm>
          <a:solidFill>
            <a:srgbClr val="00B0F0"/>
          </a:solidFill>
          <a:ln w="38100">
            <a:solidFill>
              <a:srgbClr val="7030A0"/>
            </a:solidFill>
          </a:ln>
          <a:effectLst>
            <a:glow rad="228600">
              <a:schemeClr val="accent1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P‡jv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wL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522" y="3598214"/>
            <a:ext cx="1344649" cy="709769"/>
          </a:xfrm>
          <a:solidFill>
            <a:srgbClr val="FFFF00"/>
          </a:solidFill>
          <a:ln w="38100">
            <a:solidFill>
              <a:srgbClr val="FF0000"/>
            </a:solidFill>
            <a:prstDash val="sysDash"/>
          </a:ln>
          <a:effectLst>
            <a:glow rad="228600">
              <a:schemeClr val="accent2">
                <a:satMod val="175%"/>
                <a:alpha val="40%"/>
              </a:schemeClr>
            </a:glo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g‡Wg</a:t>
            </a:r>
            <a:endParaRPr lang="en-US" sz="40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24" y="1383349"/>
            <a:ext cx="4429729" cy="44297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%" sy="-18%" rotWithShape="0">
              <a:srgbClr val="000000">
                <a:alpha val="22%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0387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627" y="336688"/>
            <a:ext cx="3418148" cy="729803"/>
          </a:xfrm>
          <a:solidFill>
            <a:schemeClr val="accent5">
              <a:lumMod val="75%"/>
            </a:schemeClr>
          </a:solidFill>
          <a:ln w="381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dirty="0" err="1">
                <a:latin typeface="SutonnyMJ" pitchFamily="2" charset="0"/>
                <a:cs typeface="SutonnyMJ" pitchFamily="2" charset="0"/>
              </a:rPr>
              <a:t>P‡jv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56" y="1349705"/>
            <a:ext cx="3866628" cy="3866628"/>
          </a:xfr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 Avhnviæj 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27" y="5499547"/>
            <a:ext cx="1589348" cy="830997"/>
          </a:xfrm>
          <a:prstGeom prst="rect">
            <a:avLst/>
          </a:prstGeom>
          <a:solidFill>
            <a:srgbClr val="FFFF00"/>
          </a:solidFill>
          <a:ln w="38100">
            <a:solidFill>
              <a:srgbClr val="FFC000"/>
            </a:solidFill>
            <a:prstDash val="sysDot"/>
          </a:ln>
          <a:effectLst>
            <a:glow rad="228600">
              <a:schemeClr val="accent3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c„w_ex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2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9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21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23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5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00083" y="236112"/>
            <a:ext cx="3624210" cy="811230"/>
          </a:xfrm>
          <a:solidFill>
            <a:srgbClr val="FFFF00"/>
          </a:solidFill>
          <a:ln w="57150">
            <a:solidFill>
              <a:srgbClr val="FF0000"/>
            </a:solidFill>
            <a:prstDash val="lgDash"/>
          </a:ln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67343"/>
            <a:ext cx="6331257" cy="4580569"/>
          </a:xfrm>
          <a:prstGeom prst="rect">
            <a:avLst/>
          </a:prstGeom>
          <a:solidFill>
            <a:srgbClr val="FFFFFF">
              <a:shade val="85%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%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968622" y="5749596"/>
            <a:ext cx="1687133" cy="707886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92498" y="264457"/>
            <a:ext cx="4165122" cy="8843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effectLst>
            <a:glow rad="228600">
              <a:schemeClr val="accent3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%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L‡Zv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!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eyS‡Z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Cross 7"/>
          <p:cNvSpPr/>
          <p:nvPr/>
        </p:nvSpPr>
        <p:spPr>
          <a:xfrm>
            <a:off x="5008389" y="2691684"/>
            <a:ext cx="1133341" cy="1094705"/>
          </a:xfrm>
          <a:prstGeom prst="plus">
            <a:avLst>
              <a:gd name="adj" fmla="val 45000"/>
            </a:avLst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284" y="1748541"/>
            <a:ext cx="3554569" cy="35545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%" sy="-18%" rotWithShape="0">
              <a:srgbClr val="000000">
                <a:alpha val="22%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3" name="Group 2"/>
          <p:cNvGrpSpPr/>
          <p:nvPr/>
        </p:nvGrpSpPr>
        <p:grpSpPr>
          <a:xfrm>
            <a:off x="376473" y="1313645"/>
            <a:ext cx="4424362" cy="4424362"/>
            <a:chOff x="376473" y="1313645"/>
            <a:chExt cx="4424362" cy="442436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473" y="1313645"/>
              <a:ext cx="4424362" cy="4424362"/>
            </a:xfrm>
            <a:prstGeom prst="rect">
              <a:avLst/>
            </a:prstGeom>
            <a:ln w="127000" cap="rnd">
              <a:solidFill>
                <a:srgbClr val="FFFFFF"/>
              </a:solidFill>
            </a:ln>
            <a:effectLst>
              <a:outerShdw blurRad="76200" dist="95250" dir="10500000" sx="97%" sy="23%" kx="900000" algn="br" rotWithShape="0">
                <a:srgbClr val="000000">
                  <a:alpha val="20%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0" name="Rectangle 9"/>
            <p:cNvSpPr/>
            <p:nvPr/>
          </p:nvSpPr>
          <p:spPr>
            <a:xfrm>
              <a:off x="376473" y="4585457"/>
              <a:ext cx="4424362" cy="998582"/>
            </a:xfrm>
            <a:prstGeom prst="rect">
              <a:avLst/>
            </a:prstGeom>
            <a:solidFill>
              <a:schemeClr val="bg1">
                <a:lumMod val="95%"/>
              </a:schemeClr>
            </a:solidFill>
            <a:ln>
              <a:solidFill>
                <a:schemeClr val="bg1">
                  <a:lumMod val="95%"/>
                </a:schemeClr>
              </a:solidFill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47880" y="5202237"/>
            <a:ext cx="682580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/>
            </a:solidFill>
          </a:ln>
          <a:effectLst>
            <a:glow rad="228600">
              <a:schemeClr val="accent3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eB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5278" y="5202237"/>
            <a:ext cx="1895580" cy="707886"/>
          </a:xfrm>
          <a:prstGeom prst="rect">
            <a:avLst/>
          </a:prstGeom>
          <a:solidFill>
            <a:srgbClr val="00B0F0"/>
          </a:solidFill>
          <a:ln w="38100">
            <a:solidFill>
              <a:srgbClr val="FFC000"/>
            </a:solidFill>
          </a:ln>
          <a:effectLst>
            <a:glow rad="228600">
              <a:schemeClr val="accent2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‡Wg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6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1" grpId="0" animBg="1"/>
    </p:bld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5629" y="480811"/>
            <a:ext cx="4058058" cy="691166"/>
          </a:xfrm>
          <a:solidFill>
            <a:srgbClr val="FFFF00"/>
          </a:solidFill>
          <a:ln w="38100">
            <a:solidFill>
              <a:srgbClr val="FF0000"/>
            </a:solidFill>
            <a:prstDash val="dashDot"/>
          </a:ln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welqt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629" y="2843168"/>
            <a:ext cx="4216638" cy="956098"/>
          </a:xfrm>
          <a:solidFill>
            <a:srgbClr val="00B0F0"/>
          </a:solidFill>
          <a:ln w="57150">
            <a:solidFill>
              <a:srgbClr val="FF0000"/>
            </a:solidFill>
            <a:prstDash val="sysDash"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wkÿvq</a:t>
            </a:r>
            <a:r>
              <a:rPr lang="en-US" sz="5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B›Uvi‡bU</a:t>
            </a:r>
            <a:endParaRPr lang="en-US" sz="5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1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00084" y="455053"/>
            <a:ext cx="3624210" cy="761440"/>
          </a:xfrm>
          <a:solidFill>
            <a:srgbClr val="00B0F0"/>
          </a:solidFill>
          <a:ln w="38100">
            <a:solidFill>
              <a:srgbClr val="FF0000"/>
            </a:solidFill>
            <a:prstDash val="lgDash"/>
          </a:ln>
          <a:effectLst>
            <a:glow rad="228600">
              <a:schemeClr val="accent1">
                <a:satMod val="175%"/>
                <a:alpha val="40%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P‡jv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wL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3031" y="6485367"/>
            <a:ext cx="2086139" cy="340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%" lnSpcReduction="10%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8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6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4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Char char=""/>
              <a:defRPr sz="1200" kern="1200">
                <a:solidFill>
                  <a:schemeClr val="tx1">
                    <a:lumMod val="75%"/>
                    <a:lumOff val="2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Avhnviæj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680858" y="6517137"/>
            <a:ext cx="2511142" cy="340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.5%" lnSpcReduction="10%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800" kern="1200">
                <a:solidFill>
                  <a:schemeClr val="tx1">
                    <a:lumMod val="50%"/>
                    <a:lumOff val="50%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6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4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%"/>
              <a:buFont typeface="Wingdings 3" charset="2"/>
              <a:buNone/>
              <a:defRPr sz="1200" kern="1200">
                <a:solidFill>
                  <a:schemeClr val="tx1">
                    <a:tint val="75%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08" y="2035323"/>
            <a:ext cx="3549323" cy="2658566"/>
          </a:xfrm>
          <a:prstGeom prst="rect">
            <a:avLst/>
          </a:prstGeom>
          <a:solidFill>
            <a:srgbClr val="FFFFFF">
              <a:shade val="85%"/>
            </a:srgbClr>
          </a:solidFill>
          <a:ln w="190500" cap="sq">
            <a:solidFill>
              <a:srgbClr val="FFFFFF"/>
            </a:solidFill>
            <a:miter lim="800%"/>
          </a:ln>
          <a:effectLst>
            <a:outerShdw blurRad="55000" dist="18000" dir="5400000" algn="tl" rotWithShape="0">
              <a:srgbClr val="000000">
                <a:alpha val="40%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710" y="1839808"/>
            <a:ext cx="4215148" cy="3049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%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Left Arrow 8"/>
          <p:cNvSpPr/>
          <p:nvPr/>
        </p:nvSpPr>
        <p:spPr>
          <a:xfrm>
            <a:off x="3963831" y="2784121"/>
            <a:ext cx="1717958" cy="579549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698442" y="4112468"/>
            <a:ext cx="1767268" cy="58142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28443" y="6007384"/>
            <a:ext cx="4934486" cy="707886"/>
          </a:xfrm>
          <a:prstGeom prst="rect">
            <a:avLst/>
          </a:prstGeom>
          <a:solidFill>
            <a:srgbClr val="FFC000"/>
          </a:solidFill>
          <a:ln w="38100">
            <a:solidFill>
              <a:srgbClr val="00B0F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Z_¨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4595" y="4939508"/>
            <a:ext cx="2369148" cy="707886"/>
          </a:xfrm>
          <a:prstGeom prst="rect">
            <a:avLst/>
          </a:prstGeom>
          <a:solidFill>
            <a:srgbClr val="00B0F0"/>
          </a:solidFill>
          <a:ln w="57150">
            <a:solidFill>
              <a:srgbClr val="FFFF00"/>
            </a:solidFill>
          </a:ln>
          <a:effectLst>
            <a:glow rad="228600">
              <a:schemeClr val="accent3">
                <a:satMod val="175%"/>
                <a:alpha val="40%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3141" y="4991024"/>
            <a:ext cx="2369148" cy="707886"/>
          </a:xfrm>
          <a:prstGeom prst="rect">
            <a:avLst/>
          </a:prstGeom>
          <a:solidFill>
            <a:srgbClr val="00B0F0"/>
          </a:solidFill>
          <a:ln w="57150">
            <a:solidFill>
              <a:srgbClr val="FFFF00"/>
            </a:solidFill>
          </a:ln>
          <a:effectLst>
            <a:glow rad="228600">
              <a:schemeClr val="accent3">
                <a:satMod val="175%"/>
                <a:alpha val="40%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4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y+.1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%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purl.oclc.org/ooxml/drawingml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%">
              <a:schemeClr val="phClr">
                <a:tint val="65%"/>
                <a:lumMod val="110%"/>
              </a:schemeClr>
            </a:gs>
            <a:gs pos="88%">
              <a:schemeClr val="phClr">
                <a:tint val="90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tint val="96%"/>
                <a:lumMod val="100%"/>
              </a:schemeClr>
            </a:gs>
            <a:gs pos="78%">
              <a:schemeClr val="phClr">
                <a:shade val="94%"/>
                <a:lumMod val="94%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90%"/>
                <a:lumMod val="104%"/>
              </a:schemeClr>
            </a:gs>
            <a:gs pos="94%">
              <a:schemeClr val="phClr">
                <a:shade val="96%"/>
                <a:lumMod val="82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tint val="90%"/>
                <a:lumMod val="110%"/>
              </a:schemeClr>
            </a:gs>
            <a:gs pos="100%">
              <a:schemeClr val="phClr">
                <a:shade val="94%"/>
                <a:lumMod val="96%"/>
              </a:schemeClr>
            </a:gs>
          </a:gsLst>
          <a:path path="circle">
            <a:fillToRect l="50%" t="50%" r="100%" b="100%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Facet</Template>
  <TotalTime>198</TotalTime>
  <Words>370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NikoshBAN</vt:lpstr>
      <vt:lpstr>SutonnyMJ</vt:lpstr>
      <vt:lpstr>Trebuchet MS</vt:lpstr>
      <vt:lpstr>Wingdings 3</vt:lpstr>
      <vt:lpstr>Facet</vt:lpstr>
      <vt:lpstr>¯^vMZg</vt:lpstr>
      <vt:lpstr>PowerPoint Presentation</vt:lpstr>
      <vt:lpstr>শিক্ষনফল </vt:lpstr>
      <vt:lpstr>P‡jv GKwU Qwe †`wL</vt:lpstr>
      <vt:lpstr>P‡jv GKwU Qwe †`wL</vt:lpstr>
      <vt:lpstr>ej‡Zv GUv wK?</vt:lpstr>
      <vt:lpstr>PowerPoint Presentation</vt:lpstr>
      <vt:lpstr>AvR‡Ki cvV¨ welqt</vt:lpstr>
      <vt:lpstr>P‡jv wKQz Qwe †`wL</vt:lpstr>
      <vt:lpstr>bó eB</vt:lpstr>
      <vt:lpstr>PowerPoint Presentation</vt:lpstr>
      <vt:lpstr>RvZxq wkÿvµg I  cvV¨cy¯ÍK †evW©           www.nctb.gov.bd</vt:lpstr>
      <vt:lpstr>PowerPoint Presentation</vt:lpstr>
      <vt:lpstr>PowerPoint Presentation</vt:lpstr>
      <vt:lpstr>PowerPoint Presentation</vt:lpstr>
      <vt:lpstr>evwoi KvR</vt:lpstr>
      <vt:lpstr>ab¨ev` mevB‡K!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¯^vMZg!</dc:title>
  <dc:creator>Sumi</dc:creator>
  <cp:lastModifiedBy>My Pc</cp:lastModifiedBy>
  <cp:revision>24</cp:revision>
  <dcterms:created xsi:type="dcterms:W3CDTF">2018-08-03T15:02:13Z</dcterms:created>
  <dcterms:modified xsi:type="dcterms:W3CDTF">2020-01-27T21:03:31Z</dcterms:modified>
</cp:coreProperties>
</file>