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4" r:id="rId1"/>
  </p:sldMasterIdLst>
  <p:sldIdLst>
    <p:sldId id="261" r:id="rId2"/>
    <p:sldId id="257" r:id="rId3"/>
    <p:sldId id="258" r:id="rId4"/>
    <p:sldId id="259" r:id="rId5"/>
    <p:sldId id="262" r:id="rId6"/>
    <p:sldId id="269" r:id="rId7"/>
    <p:sldId id="293" r:id="rId8"/>
    <p:sldId id="272" r:id="rId9"/>
    <p:sldId id="289" r:id="rId10"/>
    <p:sldId id="291" r:id="rId11"/>
    <p:sldId id="292" r:id="rId12"/>
    <p:sldId id="273" r:id="rId13"/>
    <p:sldId id="275" r:id="rId14"/>
    <p:sldId id="274" r:id="rId15"/>
    <p:sldId id="288" r:id="rId16"/>
    <p:sldId id="277" r:id="rId17"/>
    <p:sldId id="27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7" autoAdjust="0"/>
    <p:restoredTop sz="95179" autoAdjust="0"/>
  </p:normalViewPr>
  <p:slideViewPr>
    <p:cSldViewPr snapToGrid="0">
      <p:cViewPr varScale="1">
        <p:scale>
          <a:sx n="74" d="100"/>
          <a:sy n="74" d="100"/>
        </p:scale>
        <p:origin x="4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ECC81-432A-45EA-91EC-DA2E6D0776F2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09A14D6-B14A-4113-A517-FB2039568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887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ECC81-432A-45EA-91EC-DA2E6D0776F2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09A14D6-B14A-4113-A517-FB2039568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38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ECC81-432A-45EA-91EC-DA2E6D0776F2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09A14D6-B14A-4113-A517-FB2039568DE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1128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ECC81-432A-45EA-91EC-DA2E6D0776F2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09A14D6-B14A-4113-A517-FB2039568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511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ECC81-432A-45EA-91EC-DA2E6D0776F2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09A14D6-B14A-4113-A517-FB2039568DE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373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ECC81-432A-45EA-91EC-DA2E6D0776F2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09A14D6-B14A-4113-A517-FB2039568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715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ECC81-432A-45EA-91EC-DA2E6D0776F2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14D6-B14A-4113-A517-FB2039568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26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ECC81-432A-45EA-91EC-DA2E6D0776F2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14D6-B14A-4113-A517-FB2039568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26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ECC81-432A-45EA-91EC-DA2E6D0776F2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14D6-B14A-4113-A517-FB2039568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61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ECC81-432A-45EA-91EC-DA2E6D0776F2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09A14D6-B14A-4113-A517-FB2039568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01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ECC81-432A-45EA-91EC-DA2E6D0776F2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09A14D6-B14A-4113-A517-FB2039568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001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ECC81-432A-45EA-91EC-DA2E6D0776F2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09A14D6-B14A-4113-A517-FB2039568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388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ECC81-432A-45EA-91EC-DA2E6D0776F2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14D6-B14A-4113-A517-FB2039568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7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ECC81-432A-45EA-91EC-DA2E6D0776F2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14D6-B14A-4113-A517-FB2039568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133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ECC81-432A-45EA-91EC-DA2E6D0776F2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A14D6-B14A-4113-A517-FB2039568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841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ECC81-432A-45EA-91EC-DA2E6D0776F2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09A14D6-B14A-4113-A517-FB2039568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869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ECC81-432A-45EA-91EC-DA2E6D0776F2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09A14D6-B14A-4113-A517-FB2039568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84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  <p:sldLayoutId id="2147483868" r:id="rId14"/>
    <p:sldLayoutId id="2147483869" r:id="rId15"/>
    <p:sldLayoutId id="2147483870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2574" y="0"/>
            <a:ext cx="1160060" cy="618630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i="1" dirty="0" err="1" smtClean="0">
                <a:ln>
                  <a:solidFill>
                    <a:srgbClr val="C00000"/>
                  </a:solidFill>
                </a:ln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b="1" i="1" dirty="0" smtClean="0">
                <a:ln>
                  <a:solidFill>
                    <a:srgbClr val="C00000"/>
                  </a:solidFill>
                </a:ln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i="1" dirty="0" err="1" smtClean="0">
                <a:ln>
                  <a:solidFill>
                    <a:srgbClr val="C00000"/>
                  </a:solidFill>
                </a:ln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6600" b="1" i="1" dirty="0">
              <a:ln>
                <a:solidFill>
                  <a:srgbClr val="C00000"/>
                </a:solidFill>
              </a:ln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352800"/>
            <a:ext cx="152400" cy="15240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0" t="9396"/>
          <a:stretch/>
        </p:blipFill>
        <p:spPr>
          <a:xfrm>
            <a:off x="3179618" y="68844"/>
            <a:ext cx="7861673" cy="611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038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1398" y="1382889"/>
            <a:ext cx="37898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ওই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ফোটে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বনে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1398" y="2493955"/>
            <a:ext cx="32255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মধু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আহরণে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9147" y="3770036"/>
            <a:ext cx="3756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দাঁ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ড়াবার সময় তো নাই।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218" y="874859"/>
            <a:ext cx="6726382" cy="446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00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ad Arrow 1"/>
          <p:cNvSpPr/>
          <p:nvPr/>
        </p:nvSpPr>
        <p:spPr>
          <a:xfrm>
            <a:off x="1275008" y="283333"/>
            <a:ext cx="9401578" cy="6447816"/>
          </a:xfrm>
          <a:prstGeom prst="quad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খুঁজে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62225" y="800907"/>
            <a:ext cx="2920104" cy="12272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আহরণ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6635" y="2935967"/>
            <a:ext cx="2279993" cy="2352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30817" y="5000244"/>
            <a:ext cx="1738978" cy="2352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নাচি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02170" y="2765458"/>
            <a:ext cx="1255929" cy="2352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বনে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24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3232597" y="888642"/>
            <a:ext cx="5731099" cy="123637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2137893" y="3915177"/>
            <a:ext cx="4790941" cy="20606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আহরণ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7353836" y="4443211"/>
            <a:ext cx="3515933" cy="100455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যোগাড়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103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5176" y="1428362"/>
            <a:ext cx="75727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 উত্তর মুখে বলি ও লিখি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Sequential Access Storage 2"/>
          <p:cNvSpPr/>
          <p:nvPr/>
        </p:nvSpPr>
        <p:spPr>
          <a:xfrm>
            <a:off x="2912607" y="2197803"/>
            <a:ext cx="2808222" cy="2633505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মৌমাছি কোথা যায়?</a:t>
            </a:r>
            <a:endParaRPr lang="en-US" sz="48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8996764">
            <a:off x="310875" y="1351417"/>
            <a:ext cx="2756079" cy="92333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 গোলাপ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Sequential Access Storage 5"/>
          <p:cNvSpPr/>
          <p:nvPr/>
        </p:nvSpPr>
        <p:spPr>
          <a:xfrm>
            <a:off x="7911563" y="2172609"/>
            <a:ext cx="2884483" cy="2418281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মৌমাছি কি কাজ করে?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1772" y="458835"/>
            <a:ext cx="5679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ছোট দলের কাজ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2634017" y="5273203"/>
            <a:ext cx="3671248" cy="655092"/>
          </a:xfrm>
          <a:prstGeom prst="flowChartTerminator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মৌমাছি ফুল ফোটা বনে যায়</a:t>
            </a:r>
            <a:endParaRPr lang="en-US" sz="28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lowchart: Terminator 9"/>
          <p:cNvSpPr/>
          <p:nvPr/>
        </p:nvSpPr>
        <p:spPr>
          <a:xfrm>
            <a:off x="7533564" y="5154064"/>
            <a:ext cx="3949007" cy="655092"/>
          </a:xfrm>
          <a:prstGeom prst="flowChartTerminator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/>
              <a:t>মৌমাছি মধু  আহরণ করে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561672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6" grpId="0" animBg="1"/>
      <p:bldP spid="7" grpId="0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6890" y="210273"/>
            <a:ext cx="69057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খালি  জায়গায় শব্দ বসিয়ে বাক্য তৈরি করা </a:t>
            </a:r>
          </a:p>
          <a:p>
            <a:r>
              <a:rPr lang="bn-IN" sz="40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শিখবে</a:t>
            </a:r>
            <a:endParaRPr lang="en-US" sz="40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132766" y="1503907"/>
            <a:ext cx="5847008" cy="159698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কোথা 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…......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নাচি নাচি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132766" y="3512108"/>
            <a:ext cx="5962918" cy="1635617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ঐ    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ফোটে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বনে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9200444" y="1749777"/>
            <a:ext cx="2068568" cy="723563"/>
          </a:xfrm>
          <a:prstGeom prst="flowChartTermina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9200444" y="3996267"/>
            <a:ext cx="2068568" cy="742553"/>
          </a:xfrm>
          <a:prstGeom prst="flowChartTermina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যাও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46539" y="5726942"/>
            <a:ext cx="3580327" cy="830997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  মৌমাছি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52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-0.54153 -0.2921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3" y="-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-0.57617 0.3273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15" y="1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7989933" y="47746"/>
            <a:ext cx="3862316" cy="249754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9249" y="881017"/>
            <a:ext cx="3477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কবিতার  এলোমেলো লাইনগুলো  সঠিক ভাবে সাজিয়ে লিখ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5779" y="5446424"/>
            <a:ext cx="33356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মৌমাছি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মৌমাছি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185779" y="2578250"/>
            <a:ext cx="26015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দাঁড়াও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একবার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ভাই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075626" y="3998483"/>
            <a:ext cx="260153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কোথা যাও নাচি নাচি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1164" y="3794917"/>
            <a:ext cx="248562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ফোটে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বনে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6256" y="5407786"/>
            <a:ext cx="28591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দাঁড়াবার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516392" y="2435710"/>
            <a:ext cx="221516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যাই মধু আহরণে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301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96296E-6 L -0.27005 -0.4972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03" y="-2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81481E-6 L -0.23802 -0.1127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01" y="-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-0.25078 0.2115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39" y="1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07407E-6 L 0.23451 0.1400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19" y="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07407E-6 L 0.23815 0.4252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1" y="2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7 L 0.21054 0.0506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21" y="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7" grpId="0"/>
      <p:bldP spid="9" grpId="0"/>
      <p:bldP spid="10" grpId="0"/>
      <p:bldP spid="12" grpId="0"/>
      <p:bldP spid="13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5613598" y="227050"/>
            <a:ext cx="6065949" cy="3966693"/>
          </a:xfrm>
          <a:prstGeom prst="cloudCallout">
            <a:avLst/>
          </a:prstGeom>
          <a:solidFill>
            <a:srgbClr val="00B05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সৃজনশীল কাজ</a:t>
            </a:r>
            <a:endParaRPr lang="en-US" sz="66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82592" y="5241701"/>
            <a:ext cx="73795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 মৌমাছি এবং ফুলের ছবি এঁকে নিয়ে আসবে।</a:t>
            </a:r>
            <a:endParaRPr lang="en-US" sz="4400" b="1" i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accent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89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00034" y="5634308"/>
            <a:ext cx="40826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 ধন্যবাদ</a:t>
            </a:r>
            <a:endParaRPr lang="en-US" sz="5400" b="1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436" y="803131"/>
            <a:ext cx="8666019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963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4270852" y="515155"/>
            <a:ext cx="6921305" cy="2349305"/>
          </a:xfrm>
          <a:prstGeom prst="rightArrow">
            <a:avLst/>
          </a:prstGeom>
          <a:solidFill>
            <a:srgbClr val="C0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8000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Predefined Process 4"/>
          <p:cNvSpPr/>
          <p:nvPr/>
        </p:nvSpPr>
        <p:spPr>
          <a:xfrm>
            <a:off x="4384713" y="2699207"/>
            <a:ext cx="5254066" cy="3657157"/>
          </a:xfrm>
          <a:prstGeom prst="flowChartPredefinedProcess">
            <a:avLst/>
          </a:prstGeom>
          <a:solidFill>
            <a:srgbClr val="00B05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মর্জিনা পুষ্প</a:t>
            </a:r>
          </a:p>
          <a:p>
            <a:pPr algn="ctr"/>
            <a:r>
              <a:rPr lang="bn-IN" sz="48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IN" sz="48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রেলওয়ে সরকারি প্রাথমিক বিদ্যালয় </a:t>
            </a:r>
          </a:p>
          <a:p>
            <a:pPr algn="ctr"/>
            <a:r>
              <a:rPr lang="bn-IN" sz="48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সদর ,কিশোরগঞ্জ।</a:t>
            </a:r>
            <a:endParaRPr lang="en-US" sz="4800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679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351479" y="214374"/>
            <a:ext cx="6091311" cy="2222696"/>
          </a:xfrm>
          <a:prstGeom prst="downArrowCallout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8000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Vertical Scroll 5"/>
          <p:cNvSpPr/>
          <p:nvPr/>
        </p:nvSpPr>
        <p:spPr>
          <a:xfrm>
            <a:off x="213112" y="2532071"/>
            <a:ext cx="6006904" cy="4100732"/>
          </a:xfrm>
          <a:prstGeom prst="verticalScroll">
            <a:avLst/>
          </a:prstGeom>
          <a:solidFill>
            <a:srgbClr val="C0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</a:t>
            </a:r>
          </a:p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শ্রেণিঃ২য়</a:t>
            </a:r>
          </a:p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পাঠঃকাজের আনন্দ</a:t>
            </a:r>
          </a:p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মৌমাছি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নাই</a:t>
            </a:r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সময়ঃ৪০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তারিখঃ২১/ ১/২০২০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7" r="1048"/>
          <a:stretch/>
        </p:blipFill>
        <p:spPr>
          <a:xfrm>
            <a:off x="8255121" y="477983"/>
            <a:ext cx="3179298" cy="567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42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3649895" y="122754"/>
            <a:ext cx="5500468" cy="1589649"/>
          </a:xfrm>
          <a:prstGeom prst="homePlate">
            <a:avLst/>
          </a:prstGeom>
          <a:solidFill>
            <a:srgbClr val="7030A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8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1067765" y="2190242"/>
            <a:ext cx="9786425" cy="4262511"/>
          </a:xfrm>
          <a:prstGeom prst="flowChartTerminator">
            <a:avLst/>
          </a:prstGeom>
          <a:solidFill>
            <a:srgbClr val="92D05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শোনাঃ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bn-IN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২-কবিতা শুনে বুঝতে পারবে</a:t>
            </a:r>
          </a:p>
          <a:p>
            <a:pPr algn="ctr"/>
            <a:r>
              <a:rPr lang="bn-IN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২.১,১.৩.১ ,১.৩.৩,.</a:t>
            </a:r>
            <a:endParaRPr lang="bn-IN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400" dirty="0" smtClean="0">
              <a:solidFill>
                <a:schemeClr val="accent6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বলাঃ</a:t>
            </a:r>
            <a:r>
              <a:rPr lang="en-US" sz="24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২.২.২.কবিতার বিষয়ে প্রশ্নের উত্তর বলতে পারবে।</a:t>
            </a:r>
          </a:p>
          <a:p>
            <a:pPr algn="ctr"/>
            <a:r>
              <a:rPr lang="bn-IN" sz="24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en-US" sz="24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১.২, ১.৩.২,,৩.১.২,  ৪.১.১.</a:t>
            </a:r>
            <a:endParaRPr lang="bn-IN" sz="2400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পড়া 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2.২.২.-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উচ্চারনে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পারবে।১.৪.১,১.৪.২,</a:t>
            </a:r>
            <a:r>
              <a:rPr lang="bn-IN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১, ১.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৫.১.</a:t>
            </a:r>
            <a:endParaRPr lang="bn-IN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400" dirty="0" smtClean="0">
              <a:solidFill>
                <a:schemeClr val="accent6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লেখাঃ১.৪.১-</a:t>
            </a:r>
            <a:r>
              <a:rPr lang="bn-IN" sz="24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 ভেঙ্গে লিখতে পারবে।</a:t>
            </a:r>
            <a:endParaRPr lang="en-US" sz="2400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১.৪.২,  ১.৫.১ ,১.৬.১।</a:t>
            </a:r>
            <a:endParaRPr lang="en-US" sz="24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850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83" y="1111163"/>
            <a:ext cx="2765445" cy="42890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26028" y="187833"/>
            <a:ext cx="690307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5400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</a:t>
            </a:r>
            <a:endParaRPr lang="en-US" sz="5400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0583" y="5569270"/>
            <a:ext cx="219643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মৌমাছি</a:t>
            </a:r>
            <a:endParaRPr lang="en-US" sz="66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763" y="1111163"/>
            <a:ext cx="3117273" cy="42890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8373" y="5569270"/>
            <a:ext cx="32229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bn-IN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বাসা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309" y="1000971"/>
            <a:ext cx="3660233" cy="439923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333292" y="5527449"/>
            <a:ext cx="274626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পিপীলিকা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925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1" b="4157"/>
          <a:stretch/>
        </p:blipFill>
        <p:spPr>
          <a:xfrm>
            <a:off x="7014949" y="257577"/>
            <a:ext cx="4550278" cy="5943831"/>
          </a:xfrm>
          <a:prstGeom prst="rect">
            <a:avLst/>
          </a:prstGeom>
        </p:spPr>
      </p:pic>
      <p:sp>
        <p:nvSpPr>
          <p:cNvPr id="4" name="Flowchart: Sequential Access Storage 3"/>
          <p:cNvSpPr/>
          <p:nvPr/>
        </p:nvSpPr>
        <p:spPr>
          <a:xfrm>
            <a:off x="2452255" y="336167"/>
            <a:ext cx="3918751" cy="5129451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dirty="0" smtClean="0"/>
          </a:p>
          <a:p>
            <a:pPr algn="ctr"/>
            <a:endParaRPr lang="bn-IN" dirty="0"/>
          </a:p>
          <a:p>
            <a:pPr algn="ctr"/>
            <a:endParaRPr lang="bn-IN" dirty="0" smtClean="0"/>
          </a:p>
          <a:p>
            <a:pPr algn="ctr"/>
            <a:endParaRPr lang="bn-IN" dirty="0"/>
          </a:p>
          <a:p>
            <a:pPr algn="ctr"/>
            <a:endParaRPr lang="bn-IN" dirty="0" smtClean="0"/>
          </a:p>
          <a:p>
            <a:pPr algn="ctr"/>
            <a:endParaRPr lang="bn-IN" dirty="0"/>
          </a:p>
          <a:p>
            <a:pPr algn="ctr"/>
            <a:r>
              <a:rPr lang="bn-IN" sz="4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ঘোষনা</a:t>
            </a:r>
          </a:p>
          <a:p>
            <a:pPr algn="ctr"/>
            <a:endParaRPr lang="bn-IN" sz="44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</a:p>
          <a:p>
            <a:pPr algn="ctr"/>
            <a:r>
              <a:rPr lang="bn-IN" sz="4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</a:p>
          <a:p>
            <a:pPr algn="ctr"/>
            <a:endParaRPr lang="bn-IN" sz="44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কাজের আনন্দ</a:t>
            </a:r>
          </a:p>
          <a:p>
            <a:pPr algn="ctr"/>
            <a:endParaRPr lang="bn-IN" sz="44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400" b="1" i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dirty="0"/>
          </a:p>
          <a:p>
            <a:pPr algn="ctr"/>
            <a:endParaRPr lang="bn-IN" dirty="0" smtClean="0"/>
          </a:p>
          <a:p>
            <a:pPr algn="ctr"/>
            <a:endParaRPr lang="bn-IN" dirty="0"/>
          </a:p>
          <a:p>
            <a:pPr algn="ctr"/>
            <a:endParaRPr lang="bn-IN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488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 rot="10800000" flipH="1" flipV="1">
            <a:off x="3008168" y="177061"/>
            <a:ext cx="6421582" cy="2171284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 err="1" smtClean="0"/>
              <a:t>পাঠ</a:t>
            </a:r>
            <a:r>
              <a:rPr lang="en-US" sz="6000" b="1" i="1" dirty="0" smtClean="0"/>
              <a:t> </a:t>
            </a:r>
            <a:r>
              <a:rPr lang="en-US" sz="6000" b="1" i="1" dirty="0" err="1" smtClean="0"/>
              <a:t>উপস্থাপন</a:t>
            </a:r>
            <a:endParaRPr lang="en-US" sz="6000" b="1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7" y="2628167"/>
            <a:ext cx="6667500" cy="38013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10" y="2520770"/>
            <a:ext cx="3888346" cy="390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140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93950" y="118453"/>
            <a:ext cx="5460642" cy="3393584"/>
            <a:chOff x="3376665" y="1416676"/>
            <a:chExt cx="6787166" cy="3393584"/>
          </a:xfrm>
        </p:grpSpPr>
        <p:sp>
          <p:nvSpPr>
            <p:cNvPr id="3" name="Oval 2"/>
            <p:cNvSpPr/>
            <p:nvPr/>
          </p:nvSpPr>
          <p:spPr>
            <a:xfrm>
              <a:off x="3376665" y="1416676"/>
              <a:ext cx="6787166" cy="339358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593205" y="2188884"/>
              <a:ext cx="574397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b="1" i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800" b="1" i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আদর্শ</a:t>
              </a:r>
              <a:r>
                <a:rPr lang="en-US" sz="8800" b="1" i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8800" b="1" i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</a:t>
              </a:r>
              <a:r>
                <a:rPr lang="bn-IN" sz="8800" b="1" i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ঠ</a:t>
              </a:r>
              <a:endParaRPr lang="en-US" sz="8800" b="1" i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810" y="515157"/>
            <a:ext cx="4835663" cy="5518596"/>
          </a:xfrm>
          <a:prstGeom prst="rect">
            <a:avLst/>
          </a:prstGeom>
        </p:spPr>
      </p:pic>
      <p:sp>
        <p:nvSpPr>
          <p:cNvPr id="8" name="Flowchart: Terminator 7"/>
          <p:cNvSpPr/>
          <p:nvPr/>
        </p:nvSpPr>
        <p:spPr>
          <a:xfrm>
            <a:off x="1434958" y="4879163"/>
            <a:ext cx="3477296" cy="160986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পৃষ্ঠা ৬৬ বের কর</a:t>
            </a:r>
            <a:endParaRPr lang="en-US" sz="32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1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4733" y="1782309"/>
            <a:ext cx="39453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মৌমাছি, মৌমাছি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749" y="1782309"/>
            <a:ext cx="4194285" cy="4218867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9" name="TextBox 8"/>
          <p:cNvSpPr txBox="1"/>
          <p:nvPr/>
        </p:nvSpPr>
        <p:spPr>
          <a:xfrm>
            <a:off x="564733" y="2964893"/>
            <a:ext cx="5748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কোথা যাও নাচি নাচি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6476" y="4266998"/>
            <a:ext cx="60450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দাঁড়াও না একবার ভাই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668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3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1423</TotalTime>
  <Words>245</Words>
  <Application>Microsoft Office PowerPoint</Application>
  <PresentationFormat>Widescreen</PresentationFormat>
  <Paragraphs>87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Century Gothic</vt:lpstr>
      <vt:lpstr>NikoshBAN</vt:lpstr>
      <vt:lpstr>Vrinda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384</cp:revision>
  <dcterms:created xsi:type="dcterms:W3CDTF">2020-01-21T05:30:49Z</dcterms:created>
  <dcterms:modified xsi:type="dcterms:W3CDTF">2020-01-27T06:56:30Z</dcterms:modified>
</cp:coreProperties>
</file>