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9" r:id="rId9"/>
    <p:sldId id="273" r:id="rId10"/>
    <p:sldId id="270" r:id="rId11"/>
    <p:sldId id="265" r:id="rId12"/>
    <p:sldId id="272" r:id="rId13"/>
    <p:sldId id="274" r:id="rId14"/>
    <p:sldId id="263" r:id="rId15"/>
    <p:sldId id="267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04" autoAdjust="0"/>
    <p:restoredTop sz="94660"/>
  </p:normalViewPr>
  <p:slideViewPr>
    <p:cSldViewPr>
      <p:cViewPr varScale="1">
        <p:scale>
          <a:sx n="68" d="100"/>
          <a:sy n="68" d="100"/>
        </p:scale>
        <p:origin x="-9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04800"/>
            <a:ext cx="5410200" cy="1676400"/>
          </a:xfr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>
            <a:normAutofit/>
          </a:bodyPr>
          <a:lstStyle/>
          <a:p>
            <a:r>
              <a:rPr lang="bn-IN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6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048000"/>
            <a:ext cx="6248400" cy="2590800"/>
          </a:xfrm>
        </p:spPr>
        <p:txBody>
          <a:bodyPr/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।</a:t>
            </a:r>
          </a:p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rose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V="1">
            <a:off x="1822340" y="2057399"/>
            <a:ext cx="4807060" cy="463397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val 48"/>
          <p:cNvSpPr/>
          <p:nvPr/>
        </p:nvSpPr>
        <p:spPr>
          <a:xfrm>
            <a:off x="4343400" y="1981200"/>
            <a:ext cx="1828800" cy="1295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8" name="Oval 47"/>
          <p:cNvSpPr/>
          <p:nvPr/>
        </p:nvSpPr>
        <p:spPr>
          <a:xfrm>
            <a:off x="2667000" y="1981200"/>
            <a:ext cx="1524000" cy="1295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Oval 31"/>
          <p:cNvSpPr/>
          <p:nvPr/>
        </p:nvSpPr>
        <p:spPr>
          <a:xfrm>
            <a:off x="762000" y="1905000"/>
            <a:ext cx="1447800" cy="12954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762000" y="304800"/>
            <a:ext cx="4114800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chemeClr val="accent4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কীভাবে হিসাব করা যায় বিবেচনা করি।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 flipV="1">
            <a:off x="380999" y="5629203"/>
            <a:ext cx="371865" cy="250908"/>
          </a:xfrm>
          <a:prstGeom prst="rect">
            <a:avLst/>
          </a:prstGeom>
        </p:spPr>
      </p:pic>
      <p:pic>
        <p:nvPicPr>
          <p:cNvPr id="13" name="Picture 12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 flipV="1">
            <a:off x="381000" y="6248400"/>
            <a:ext cx="371865" cy="250908"/>
          </a:xfrm>
          <a:prstGeom prst="rect">
            <a:avLst/>
          </a:prstGeom>
        </p:spPr>
      </p:pic>
      <p:pic>
        <p:nvPicPr>
          <p:cNvPr id="14" name="Picture 13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 flipV="1">
            <a:off x="1219200" y="6324600"/>
            <a:ext cx="371865" cy="250908"/>
          </a:xfrm>
          <a:prstGeom prst="rect">
            <a:avLst/>
          </a:prstGeom>
        </p:spPr>
      </p:pic>
      <p:pic>
        <p:nvPicPr>
          <p:cNvPr id="15" name="Picture 14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 flipV="1">
            <a:off x="533400" y="5943600"/>
            <a:ext cx="371865" cy="250908"/>
          </a:xfrm>
          <a:prstGeom prst="rect">
            <a:avLst/>
          </a:prstGeom>
        </p:spPr>
      </p:pic>
      <p:pic>
        <p:nvPicPr>
          <p:cNvPr id="17" name="Picture 16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 flipV="1">
            <a:off x="1981200" y="5943600"/>
            <a:ext cx="371865" cy="250908"/>
          </a:xfrm>
          <a:prstGeom prst="rect">
            <a:avLst/>
          </a:prstGeom>
        </p:spPr>
      </p:pic>
      <p:pic>
        <p:nvPicPr>
          <p:cNvPr id="18" name="Picture 17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 flipV="1">
            <a:off x="990600" y="5638800"/>
            <a:ext cx="371865" cy="250908"/>
          </a:xfrm>
          <a:prstGeom prst="rect">
            <a:avLst/>
          </a:prstGeom>
        </p:spPr>
      </p:pic>
      <p:pic>
        <p:nvPicPr>
          <p:cNvPr id="19" name="Picture 18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 flipV="1">
            <a:off x="1828800" y="5638800"/>
            <a:ext cx="371865" cy="250908"/>
          </a:xfrm>
          <a:prstGeom prst="rect">
            <a:avLst/>
          </a:prstGeom>
        </p:spPr>
      </p:pic>
      <p:pic>
        <p:nvPicPr>
          <p:cNvPr id="20" name="Picture 19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 flipV="1">
            <a:off x="1371600" y="6019800"/>
            <a:ext cx="381001" cy="241311"/>
          </a:xfrm>
          <a:prstGeom prst="rect">
            <a:avLst/>
          </a:prstGeom>
        </p:spPr>
      </p:pic>
      <p:pic>
        <p:nvPicPr>
          <p:cNvPr id="22" name="Picture 21" descr="ma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838200"/>
            <a:ext cx="990600" cy="826544"/>
          </a:xfrm>
          <a:prstGeom prst="rect">
            <a:avLst/>
          </a:prstGeom>
        </p:spPr>
      </p:pic>
      <p:pic>
        <p:nvPicPr>
          <p:cNvPr id="25" name="Picture 24" descr="ma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57800" y="914400"/>
            <a:ext cx="990600" cy="826544"/>
          </a:xfrm>
          <a:prstGeom prst="rect">
            <a:avLst/>
          </a:prstGeom>
        </p:spPr>
      </p:pic>
      <p:pic>
        <p:nvPicPr>
          <p:cNvPr id="26" name="Picture 25" descr="ma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24200" y="838200"/>
            <a:ext cx="990600" cy="826544"/>
          </a:xfrm>
          <a:prstGeom prst="rect">
            <a:avLst/>
          </a:prstGeom>
        </p:spPr>
      </p:pic>
      <p:pic>
        <p:nvPicPr>
          <p:cNvPr id="30" name="Picture 29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2372745" flipV="1">
            <a:off x="1905000" y="6324600"/>
            <a:ext cx="371865" cy="250908"/>
          </a:xfrm>
          <a:prstGeom prst="rect">
            <a:avLst/>
          </a:prstGeom>
        </p:spPr>
      </p:pic>
      <p:pic>
        <p:nvPicPr>
          <p:cNvPr id="50" name="Picture 49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 flipV="1">
            <a:off x="2590800" y="5638800"/>
            <a:ext cx="371865" cy="250908"/>
          </a:xfrm>
          <a:prstGeom prst="rect">
            <a:avLst/>
          </a:prstGeom>
        </p:spPr>
      </p:pic>
      <p:pic>
        <p:nvPicPr>
          <p:cNvPr id="51" name="Picture 50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 flipV="1">
            <a:off x="2590800" y="6324600"/>
            <a:ext cx="371865" cy="250908"/>
          </a:xfrm>
          <a:prstGeom prst="rect">
            <a:avLst/>
          </a:prstGeom>
        </p:spPr>
      </p:pic>
      <p:pic>
        <p:nvPicPr>
          <p:cNvPr id="52" name="Picture 51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 flipV="1">
            <a:off x="2819400" y="5943600"/>
            <a:ext cx="371865" cy="250908"/>
          </a:xfrm>
          <a:prstGeom prst="rect">
            <a:avLst/>
          </a:prstGeom>
        </p:spPr>
      </p:pic>
      <p:sp>
        <p:nvSpPr>
          <p:cNvPr id="56" name="TextBox 55"/>
          <p:cNvSpPr txBox="1"/>
          <p:nvPr/>
        </p:nvSpPr>
        <p:spPr>
          <a:xfrm>
            <a:off x="6629400" y="2362200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প্রত্যেকে ১টি করে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781800" y="2895600"/>
            <a:ext cx="2362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প্রত্যেকে ২টি করে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6705600" y="34290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প্রত্যেকে ৩টি করে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781800" y="4038600"/>
            <a:ext cx="2133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প্রত্যেকে ৪টি করে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65 0.0111 L 0.09271 -0.42761 " pathEditMode="relative" rAng="0" ptsTypes="AA">
                                      <p:cBhvr>
                                        <p:cTn id="8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8" y="-2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865 0.02613 L 0.22968 -0.429 " pathEditMode="relative" rAng="0" ptsTypes="AA">
                                      <p:cBhvr>
                                        <p:cTn id="8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9" y="-2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031 0.03724 L 0.34636 -0.429 " pathEditMode="relative" rAng="0" ptsTypes="AA">
                                      <p:cBhvr>
                                        <p:cTn id="9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8" y="-23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65 -0.02937 L -0.13698 -0.52891 " pathEditMode="relative" rAng="0" ptsTypes="AA">
                                      <p:cBhvr>
                                        <p:cTn id="102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-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98 0.01503 L 0.25468 -0.52891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" y="-27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09066E-6 L 0.3625 -0.56152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" y="-28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031 0.02613 L -0.12031 -0.52891 " pathEditMode="relative" rAng="0" ptsTypes="AA">
                                      <p:cBhvr>
                                        <p:cTn id="12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0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93987E-6 L 0.08802 -0.49561 " pathEditMode="relative" rAng="0" ptsTypes="AA">
                                      <p:cBhvr>
                                        <p:cTn id="124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4" y="-2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302 0.0222 L 0.57135 -0.52891 " pathEditMode="relative" rAng="0" ptsTypes="AA">
                                      <p:cBhvr>
                                        <p:cTn id="1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9" y="-2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68 0.00393 L 0.05468 -0.57331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" y="-2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44218E-6 L 0.15468 -0.60662 " pathEditMode="relative" rAng="0" ptsTypes="AA">
                                      <p:cBhvr>
                                        <p:cTn id="142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7" y="-3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35 7.77058E-7 L 0.2927 -0.60662 " pathEditMode="relative" rAng="0" ptsTypes="AA">
                                      <p:cBhvr>
                                        <p:cTn id="146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6" y="-3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  <p:bldP spid="48" grpId="0" animBg="1"/>
      <p:bldP spid="32" grpId="0" animBg="1"/>
      <p:bldP spid="2" grpId="0" animBg="1"/>
      <p:bldP spid="56" grpId="0"/>
      <p:bldP spid="61" grpId="0"/>
      <p:bldP spid="62" grpId="0"/>
      <p:bldP spid="6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371600" y="228601"/>
            <a:ext cx="5715000" cy="1723549"/>
          </a:xfrm>
          <a:prstGeom prst="rect">
            <a:avLst/>
          </a:prstGeom>
          <a:ln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r>
              <a:rPr lang="bn-IN" sz="2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যখন ১২টি বিস্কুট ৩ জনকে সমানভাবে ভাগ করে দেওয়া হলো।</a:t>
            </a:r>
          </a:p>
          <a:p>
            <a:r>
              <a:rPr lang="bn-IN" sz="2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তখন প্রত্যেক শিশু ৪টি করে বিস্কুট পায়। আমরা নিচের গাণিতিক বাক্যে এই হিসাব লিখি।</a:t>
            </a:r>
          </a:p>
          <a:p>
            <a:endParaRPr lang="bn-IN" sz="28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endParaRPr lang="bn-IN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66800" y="2133600"/>
            <a:ext cx="6324600" cy="175432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IN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১২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÷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bn-IN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   =     </a:t>
            </a:r>
            <a:r>
              <a:rPr lang="bn-IN" sz="5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বারো </a:t>
            </a:r>
            <a:r>
              <a:rPr lang="bn-IN" sz="5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ভাগ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তিন সমান চার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5800" y="4495800"/>
            <a:ext cx="7391400" cy="461665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এই ধরনের হিসাবকে ভাগ বলা হয় এবং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÷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প্রতীককে ভাগ চিহ্ন বলে।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819400" y="5410200"/>
            <a:ext cx="2362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66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0400" y="5181600"/>
            <a:ext cx="1371600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solidFill>
                  <a:srgbClr val="C00000"/>
                </a:solidFill>
              </a:rPr>
              <a:t>÷</a:t>
            </a:r>
            <a:endParaRPr lang="en-US" sz="7200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81600" y="5715000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ভাগ চিহ্ন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animMotion origin="layout" path="M -0.12934 -0.51272 L -0.04601 -0.01319 " pathEditMode="relative" ptsTypes="AA">
                                      <p:cBhvr>
                                        <p:cTn id="24" dur="2000" fill="hold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1" grpId="0" animBg="1"/>
      <p:bldP spid="7" grpId="0" animBg="1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1447800"/>
            <a:ext cx="1295400" cy="9144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12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886200" y="1447800"/>
            <a:ext cx="1295400" cy="9144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3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77000" y="1447800"/>
            <a:ext cx="1295400" cy="9144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4</a:t>
            </a:r>
            <a:endParaRPr lang="en-US" sz="4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7000" y="1371600"/>
            <a:ext cx="990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NikoshBAN"/>
                <a:cs typeface="NikoshBAN"/>
              </a:rPr>
              <a:t>÷</a:t>
            </a:r>
            <a:endParaRPr lang="en-US" sz="6000" dirty="0"/>
          </a:p>
        </p:txBody>
      </p:sp>
      <p:sp>
        <p:nvSpPr>
          <p:cNvPr id="9" name="TextBox 8"/>
          <p:cNvSpPr txBox="1"/>
          <p:nvPr/>
        </p:nvSpPr>
        <p:spPr>
          <a:xfrm>
            <a:off x="5562600" y="1524000"/>
            <a:ext cx="457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/>
              <a:t>=</a:t>
            </a:r>
            <a:endParaRPr lang="en-US" sz="5400" dirty="0"/>
          </a:p>
        </p:txBody>
      </p:sp>
      <p:sp>
        <p:nvSpPr>
          <p:cNvPr id="11" name="Oval 10"/>
          <p:cNvSpPr/>
          <p:nvPr/>
        </p:nvSpPr>
        <p:spPr>
          <a:xfrm>
            <a:off x="1219200" y="3048000"/>
            <a:ext cx="1143000" cy="9906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বস্ত</a:t>
            </a:r>
          </a:p>
          <a:p>
            <a:pPr algn="ctr"/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বস্তু</a:t>
            </a:r>
          </a:p>
          <a:p>
            <a:pPr algn="ctr"/>
            <a:endParaRPr lang="bn-IN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3962400" y="3048000"/>
            <a:ext cx="1295400" cy="10668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দল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6477000" y="2743200"/>
            <a:ext cx="1600200" cy="1371600"/>
          </a:xfrm>
          <a:prstGeom prst="ellips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প্রত্যেক দলে বিস্কুটের সংখ্যা</a:t>
            </a: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066800" y="914400"/>
            <a:ext cx="7543800" cy="4191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8" grpId="0"/>
      <p:bldP spid="9" grpId="0"/>
      <p:bldP spid="11" grpId="0" animBg="1"/>
      <p:bldP spid="12" grpId="0" animBg="1"/>
      <p:bldP spid="1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90800" y="1295400"/>
            <a:ext cx="30480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09800" y="2743200"/>
            <a:ext cx="4038600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জবা দলঃ   ২৪</a:t>
            </a:r>
            <a:r>
              <a:rPr lang="en-US" sz="3600" dirty="0" smtClean="0">
                <a:latin typeface="NikoshBAN"/>
                <a:cs typeface="NikoshBAN"/>
              </a:rPr>
              <a:t>÷</a:t>
            </a:r>
            <a:r>
              <a:rPr lang="bn-IN" sz="3600" dirty="0" smtClean="0">
                <a:latin typeface="NikoshBAN"/>
                <a:cs typeface="NikoshBAN"/>
              </a:rPr>
              <a:t>৬</a:t>
            </a:r>
            <a:r>
              <a:rPr lang="en-US" sz="3600" dirty="0" smtClean="0">
                <a:latin typeface="NikoshBAN"/>
                <a:cs typeface="NikoshBAN"/>
              </a:rPr>
              <a:t>=</a:t>
            </a:r>
            <a:endParaRPr lang="bn-IN" sz="3600" dirty="0" smtClean="0">
              <a:latin typeface="NikoshBAN"/>
              <a:cs typeface="NikoshBAN"/>
            </a:endParaRPr>
          </a:p>
          <a:p>
            <a:pPr algn="ctr"/>
            <a:r>
              <a:rPr lang="bn-IN" sz="3600" dirty="0" smtClean="0">
                <a:latin typeface="NikoshBAN"/>
                <a:cs typeface="NikoshBAN"/>
              </a:rPr>
              <a:t>গোলাপ দলঃ ৩০</a:t>
            </a:r>
            <a:r>
              <a:rPr lang="en-US" sz="3600" dirty="0" smtClean="0">
                <a:latin typeface="NikoshBAN"/>
                <a:cs typeface="NikoshBAN"/>
              </a:rPr>
              <a:t>÷</a:t>
            </a:r>
            <a:r>
              <a:rPr lang="bn-IN" sz="3600" dirty="0" smtClean="0">
                <a:latin typeface="NikoshBAN"/>
                <a:cs typeface="NikoshBAN"/>
              </a:rPr>
              <a:t>৫</a:t>
            </a:r>
            <a:r>
              <a:rPr lang="en-US" sz="3600" dirty="0" smtClean="0">
                <a:latin typeface="NikoshBAN"/>
                <a:cs typeface="NikoshBAN"/>
              </a:rPr>
              <a:t>=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1447800"/>
            <a:ext cx="5029200" cy="9233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পাঠ্য বইয়ের সাথে সংযোগ স্থাপন</a:t>
            </a: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3200400"/>
            <a:ext cx="42672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পৃষ্ঠাঃ ৬৪</a:t>
            </a:r>
            <a:r>
              <a:rPr lang="en-US" sz="360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-65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209800" y="152400"/>
            <a:ext cx="4038600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371601"/>
            <a:ext cx="4343400" cy="1200329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IN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১৮টি চকলেট আছে।যদি ৬ জন শিশুকে এই চকলেটগুলো সমানভাবে দেওয়া হয়, তবে প্রত্যেক শিশু কয়টি করে চকলেট পাবে</a:t>
            </a:r>
            <a:r>
              <a:rPr lang="en-US" sz="24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24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24400" y="1143000"/>
            <a:ext cx="4191000" cy="2057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ভভ</a:t>
            </a: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Oval 6"/>
          <p:cNvSpPr/>
          <p:nvPr/>
        </p:nvSpPr>
        <p:spPr>
          <a:xfrm>
            <a:off x="7848600" y="2590800"/>
            <a:ext cx="457200" cy="45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848600" y="2057400"/>
            <a:ext cx="457200" cy="45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7848600" y="1447800"/>
            <a:ext cx="457200" cy="45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8382000" y="2590800"/>
            <a:ext cx="457200" cy="45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382000" y="2057400"/>
            <a:ext cx="457200" cy="45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8382000" y="1447800"/>
            <a:ext cx="457200" cy="4572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cokele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1371600"/>
            <a:ext cx="767129" cy="319126"/>
          </a:xfrm>
          <a:prstGeom prst="rect">
            <a:avLst/>
          </a:prstGeom>
        </p:spPr>
      </p:pic>
      <p:pic>
        <p:nvPicPr>
          <p:cNvPr id="14" name="Picture 13" descr="cokele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1371600"/>
            <a:ext cx="767129" cy="319126"/>
          </a:xfrm>
          <a:prstGeom prst="rect">
            <a:avLst/>
          </a:prstGeom>
        </p:spPr>
      </p:pic>
      <p:pic>
        <p:nvPicPr>
          <p:cNvPr id="15" name="Picture 14" descr="cokele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400" y="1981200"/>
            <a:ext cx="767129" cy="319126"/>
          </a:xfrm>
          <a:prstGeom prst="rect">
            <a:avLst/>
          </a:prstGeom>
        </p:spPr>
      </p:pic>
      <p:pic>
        <p:nvPicPr>
          <p:cNvPr id="16" name="Picture 15" descr="cokele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1981200"/>
            <a:ext cx="767129" cy="319126"/>
          </a:xfrm>
          <a:prstGeom prst="rect">
            <a:avLst/>
          </a:prstGeom>
        </p:spPr>
      </p:pic>
      <p:pic>
        <p:nvPicPr>
          <p:cNvPr id="17" name="Picture 16" descr="cokele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2286000"/>
            <a:ext cx="767129" cy="319126"/>
          </a:xfrm>
          <a:prstGeom prst="rect">
            <a:avLst/>
          </a:prstGeom>
        </p:spPr>
      </p:pic>
      <p:pic>
        <p:nvPicPr>
          <p:cNvPr id="18" name="Picture 17" descr="cokele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38800" y="2590800"/>
            <a:ext cx="767129" cy="319126"/>
          </a:xfrm>
          <a:prstGeom prst="rect">
            <a:avLst/>
          </a:prstGeom>
        </p:spPr>
      </p:pic>
      <p:pic>
        <p:nvPicPr>
          <p:cNvPr id="19" name="Picture 18" descr="cokele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791200" y="2819400"/>
            <a:ext cx="767129" cy="319126"/>
          </a:xfrm>
          <a:prstGeom prst="rect">
            <a:avLst/>
          </a:prstGeom>
        </p:spPr>
      </p:pic>
      <p:pic>
        <p:nvPicPr>
          <p:cNvPr id="20" name="Picture 19" descr="cokele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2514600"/>
            <a:ext cx="767129" cy="319126"/>
          </a:xfrm>
          <a:prstGeom prst="rect">
            <a:avLst/>
          </a:prstGeom>
        </p:spPr>
      </p:pic>
      <p:pic>
        <p:nvPicPr>
          <p:cNvPr id="21" name="Picture 20" descr="cokele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2819400"/>
            <a:ext cx="767129" cy="319126"/>
          </a:xfrm>
          <a:prstGeom prst="rect">
            <a:avLst/>
          </a:prstGeom>
        </p:spPr>
      </p:pic>
      <p:pic>
        <p:nvPicPr>
          <p:cNvPr id="22" name="Picture 21" descr="cokele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76800" y="2286000"/>
            <a:ext cx="767129" cy="319126"/>
          </a:xfrm>
          <a:prstGeom prst="rect">
            <a:avLst/>
          </a:prstGeom>
        </p:spPr>
      </p:pic>
      <p:pic>
        <p:nvPicPr>
          <p:cNvPr id="23" name="Picture 22" descr="cokele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1752600"/>
            <a:ext cx="767129" cy="319126"/>
          </a:xfrm>
          <a:prstGeom prst="rect">
            <a:avLst/>
          </a:prstGeom>
        </p:spPr>
      </p:pic>
      <p:pic>
        <p:nvPicPr>
          <p:cNvPr id="24" name="Picture 23" descr="cokele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62600" y="1676400"/>
            <a:ext cx="767129" cy="319126"/>
          </a:xfrm>
          <a:prstGeom prst="rect">
            <a:avLst/>
          </a:prstGeom>
        </p:spPr>
      </p:pic>
      <p:pic>
        <p:nvPicPr>
          <p:cNvPr id="25" name="Picture 24" descr="cokele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629400" y="2819400"/>
            <a:ext cx="767129" cy="319126"/>
          </a:xfrm>
          <a:prstGeom prst="rect">
            <a:avLst/>
          </a:prstGeom>
        </p:spPr>
      </p:pic>
      <p:pic>
        <p:nvPicPr>
          <p:cNvPr id="26" name="Picture 25" descr="cokele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2514600"/>
            <a:ext cx="767129" cy="319126"/>
          </a:xfrm>
          <a:prstGeom prst="rect">
            <a:avLst/>
          </a:prstGeom>
        </p:spPr>
      </p:pic>
      <p:pic>
        <p:nvPicPr>
          <p:cNvPr id="27" name="Picture 26" descr="cokele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77000" y="2209800"/>
            <a:ext cx="767129" cy="319126"/>
          </a:xfrm>
          <a:prstGeom prst="rect">
            <a:avLst/>
          </a:prstGeom>
        </p:spPr>
      </p:pic>
      <p:pic>
        <p:nvPicPr>
          <p:cNvPr id="28" name="Picture 27" descr="cokele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1981200"/>
            <a:ext cx="767129" cy="319126"/>
          </a:xfrm>
          <a:prstGeom prst="rect">
            <a:avLst/>
          </a:prstGeom>
        </p:spPr>
      </p:pic>
      <p:pic>
        <p:nvPicPr>
          <p:cNvPr id="29" name="Picture 28" descr="cokele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400800" y="1676400"/>
            <a:ext cx="767129" cy="319126"/>
          </a:xfrm>
          <a:prstGeom prst="rect">
            <a:avLst/>
          </a:prstGeom>
        </p:spPr>
      </p:pic>
      <p:pic>
        <p:nvPicPr>
          <p:cNvPr id="30" name="Picture 29" descr="cokelet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324600" y="1371600"/>
            <a:ext cx="767129" cy="319126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381000" y="33528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>
                <a:latin typeface="NikoshBAN" pitchFamily="2" charset="0"/>
                <a:cs typeface="NikoshBAN" pitchFamily="2" charset="0"/>
              </a:rPr>
              <a:t>গাণিতিক বাক্য লেখ ও হিসাব কর।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838200" y="3810000"/>
            <a:ext cx="1371600" cy="1066800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3352800" y="3810000"/>
            <a:ext cx="1295400" cy="1143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867400" y="3810000"/>
            <a:ext cx="1295400" cy="1066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2438400" y="4114800"/>
            <a:ext cx="685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÷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029200" y="4114800"/>
            <a:ext cx="45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itchFamily="2" charset="0"/>
                <a:cs typeface="NikoshBAN" pitchFamily="2" charset="0"/>
              </a:rPr>
              <a:t>=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38200" y="51816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mtClean="0">
                <a:latin typeface="NikoshBAN" pitchFamily="2" charset="0"/>
                <a:cs typeface="NikoshBAN" pitchFamily="2" charset="0"/>
              </a:rPr>
              <a:t>মোট চকলেটের 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সংখ্যা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276600" y="53340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মোট দলের সংখ্যা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943600" y="51054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প্রত্যেক দলে চকলেটের সংখ্যা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43" name="Straight Connector 42"/>
          <p:cNvCxnSpPr/>
          <p:nvPr/>
        </p:nvCxnSpPr>
        <p:spPr>
          <a:xfrm>
            <a:off x="4495800" y="64008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5715000" y="6172200"/>
            <a:ext cx="106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চকলেট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31" grpId="0"/>
      <p:bldP spid="32" grpId="0" animBg="1"/>
      <p:bldP spid="33" grpId="0" animBg="1"/>
      <p:bldP spid="34" grpId="0" animBg="1"/>
      <p:bldP spid="35" grpId="0"/>
      <p:bldP spid="36" grpId="0"/>
      <p:bldP spid="38" grpId="0"/>
      <p:bldP spid="39" grpId="0"/>
      <p:bldP spid="40" grpId="0"/>
      <p:bldP spid="4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3600" y="762000"/>
            <a:ext cx="4876800" cy="11079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</a:p>
        </p:txBody>
      </p:sp>
      <p:pic>
        <p:nvPicPr>
          <p:cNvPr id="3" name="Picture 2" descr="sun flow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flipH="1">
            <a:off x="457814" y="2514600"/>
            <a:ext cx="8228365" cy="3886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609601"/>
            <a:ext cx="6858000" cy="3352799"/>
          </a:xfrm>
          <a:prstGeom prst="rect">
            <a:avLst/>
          </a:prstGeom>
          <a:ln w="38100"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IN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শিক্ষক পরিচিতি</a:t>
            </a:r>
          </a:p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IN" sz="3600" dirty="0" smtClean="0">
                <a:solidFill>
                  <a:schemeClr val="accent6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মোঃ রাসেল তালুকদার</a:t>
            </a:r>
          </a:p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IN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পদবীঃ সহকারি শিক্ষক		</a:t>
            </a:r>
            <a:r>
              <a:rPr lang="bn-IN" sz="40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উদয়ধুল সরকারি প্রাথমিক বিদ্যালয়</a:t>
            </a:r>
          </a:p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	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ঘোড়াঘাট, দিনাজপুর।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533400"/>
            <a:ext cx="5410200" cy="129266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পাঠ পরিচিতি</a:t>
            </a:r>
          </a:p>
          <a:p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057400" y="2438400"/>
            <a:ext cx="5410200" cy="317009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শ্রেণিঃ দ্বিতীয়</a:t>
            </a:r>
          </a:p>
          <a:p>
            <a:pPr algn="ctr"/>
            <a:r>
              <a:rPr lang="bn-IN" sz="4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বিষয়ঃ গণিত</a:t>
            </a:r>
          </a:p>
          <a:p>
            <a:pPr algn="ctr"/>
            <a:r>
              <a:rPr lang="bn-IN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সময়ঃ ৪০ মিনিট</a:t>
            </a:r>
          </a:p>
          <a:p>
            <a:pPr algn="ctr"/>
            <a:r>
              <a:rPr lang="bn-IN" sz="4000" dirty="0" smtClean="0">
                <a:solidFill>
                  <a:schemeClr val="accent2"/>
                </a:solidFill>
                <a:latin typeface="NikoshBAN" pitchFamily="2" charset="0"/>
                <a:cs typeface="NikoshBAN" pitchFamily="2" charset="0"/>
              </a:rPr>
              <a:t>তারিখঃ ২৩-০১-২০২০</a:t>
            </a:r>
          </a:p>
          <a:p>
            <a:pPr algn="ctr"/>
            <a:r>
              <a:rPr lang="bn-IN" sz="40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পাঠের শিরোনামঃ ভাগ</a:t>
            </a:r>
            <a:endParaRPr lang="en-US" sz="40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24000" y="990600"/>
            <a:ext cx="5334000" cy="101566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2286000"/>
            <a:ext cx="5943600" cy="144655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১৩.১.১ উপকরণ ব্যবহার করে ভাগ করতে পারবে।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52600" y="1219200"/>
            <a:ext cx="4876800" cy="70788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এসো একটি ভিডিও দেখি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81200" y="1676400"/>
            <a:ext cx="4572000" cy="101566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  <a:endParaRPr lang="en-US" sz="60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981200" y="3581400"/>
            <a:ext cx="4495800" cy="70788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ভাগ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62200" y="36576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685800"/>
            <a:ext cx="6400800" cy="64633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প্রত্যেকে কয়টি করে পাবে </a:t>
            </a:r>
            <a:r>
              <a:rPr lang="en-US" sz="36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6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838200" y="2438400"/>
            <a:ext cx="2743200" cy="22860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8368675">
            <a:off x="893900" y="3176854"/>
            <a:ext cx="451313" cy="338050"/>
          </a:xfrm>
          <a:prstGeom prst="rect">
            <a:avLst/>
          </a:prstGeom>
        </p:spPr>
      </p:pic>
      <p:pic>
        <p:nvPicPr>
          <p:cNvPr id="5" name="Picture 4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8368675">
            <a:off x="1503500" y="3077879"/>
            <a:ext cx="451313" cy="338050"/>
          </a:xfrm>
          <a:prstGeom prst="rect">
            <a:avLst/>
          </a:prstGeom>
        </p:spPr>
      </p:pic>
      <p:pic>
        <p:nvPicPr>
          <p:cNvPr id="6" name="Picture 5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8368675">
            <a:off x="1046300" y="3611278"/>
            <a:ext cx="451313" cy="338050"/>
          </a:xfrm>
          <a:prstGeom prst="rect">
            <a:avLst/>
          </a:prstGeom>
        </p:spPr>
      </p:pic>
      <p:pic>
        <p:nvPicPr>
          <p:cNvPr id="7" name="Picture 6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8368675">
            <a:off x="2265501" y="4144679"/>
            <a:ext cx="451313" cy="338050"/>
          </a:xfrm>
          <a:prstGeom prst="rect">
            <a:avLst/>
          </a:prstGeom>
        </p:spPr>
      </p:pic>
      <p:pic>
        <p:nvPicPr>
          <p:cNvPr id="8" name="Picture 7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8368675">
            <a:off x="1732099" y="4144678"/>
            <a:ext cx="451313" cy="338050"/>
          </a:xfrm>
          <a:prstGeom prst="rect">
            <a:avLst/>
          </a:prstGeom>
        </p:spPr>
      </p:pic>
      <p:pic>
        <p:nvPicPr>
          <p:cNvPr id="9" name="Picture 8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8368675">
            <a:off x="1274899" y="3992278"/>
            <a:ext cx="451313" cy="338050"/>
          </a:xfrm>
          <a:prstGeom prst="rect">
            <a:avLst/>
          </a:prstGeom>
        </p:spPr>
      </p:pic>
      <p:pic>
        <p:nvPicPr>
          <p:cNvPr id="10" name="Picture 9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8368675">
            <a:off x="2722700" y="3992278"/>
            <a:ext cx="451313" cy="338050"/>
          </a:xfrm>
          <a:prstGeom prst="rect">
            <a:avLst/>
          </a:prstGeom>
        </p:spPr>
      </p:pic>
      <p:pic>
        <p:nvPicPr>
          <p:cNvPr id="11" name="Picture 10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8368675">
            <a:off x="2951299" y="3306478"/>
            <a:ext cx="451313" cy="338050"/>
          </a:xfrm>
          <a:prstGeom prst="rect">
            <a:avLst/>
          </a:prstGeom>
        </p:spPr>
      </p:pic>
      <p:pic>
        <p:nvPicPr>
          <p:cNvPr id="12" name="Picture 11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8368675">
            <a:off x="2646500" y="2925479"/>
            <a:ext cx="451313" cy="338050"/>
          </a:xfrm>
          <a:prstGeom prst="rect">
            <a:avLst/>
          </a:prstGeom>
        </p:spPr>
      </p:pic>
      <p:pic>
        <p:nvPicPr>
          <p:cNvPr id="13" name="Picture 12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8368675">
            <a:off x="2265500" y="2620678"/>
            <a:ext cx="451313" cy="338050"/>
          </a:xfrm>
          <a:prstGeom prst="rect">
            <a:avLst/>
          </a:prstGeom>
        </p:spPr>
      </p:pic>
      <p:pic>
        <p:nvPicPr>
          <p:cNvPr id="14" name="Picture 13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8368675">
            <a:off x="1655900" y="2620678"/>
            <a:ext cx="451313" cy="338050"/>
          </a:xfrm>
          <a:prstGeom prst="rect">
            <a:avLst/>
          </a:prstGeom>
        </p:spPr>
      </p:pic>
      <p:pic>
        <p:nvPicPr>
          <p:cNvPr id="15" name="Picture 14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8368675">
            <a:off x="1960700" y="3382678"/>
            <a:ext cx="451313" cy="338050"/>
          </a:xfrm>
          <a:prstGeom prst="rect">
            <a:avLst/>
          </a:prstGeom>
        </p:spPr>
      </p:pic>
      <p:pic>
        <p:nvPicPr>
          <p:cNvPr id="16" name="Picture 15" descr="ma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1" y="1905000"/>
            <a:ext cx="1172308" cy="1066800"/>
          </a:xfrm>
          <a:prstGeom prst="rect">
            <a:avLst/>
          </a:prstGeom>
        </p:spPr>
      </p:pic>
      <p:pic>
        <p:nvPicPr>
          <p:cNvPr id="17" name="Picture 16" descr="ma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38800" y="1371600"/>
            <a:ext cx="1172308" cy="1066800"/>
          </a:xfrm>
          <a:prstGeom prst="rect">
            <a:avLst/>
          </a:prstGeom>
        </p:spPr>
      </p:pic>
      <p:pic>
        <p:nvPicPr>
          <p:cNvPr id="18" name="Picture 17" descr="man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2800" y="1828800"/>
            <a:ext cx="1172308" cy="1066800"/>
          </a:xfrm>
          <a:prstGeom prst="rect">
            <a:avLst/>
          </a:prstGeom>
        </p:spPr>
      </p:pic>
      <p:sp>
        <p:nvSpPr>
          <p:cNvPr id="19" name="Oval 18"/>
          <p:cNvSpPr/>
          <p:nvPr/>
        </p:nvSpPr>
        <p:spPr>
          <a:xfrm>
            <a:off x="4572000" y="3124200"/>
            <a:ext cx="762000" cy="685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867400" y="2514600"/>
            <a:ext cx="762000" cy="685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391400" y="3048000"/>
            <a:ext cx="762000" cy="68580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905000"/>
            <a:ext cx="8153400" cy="212365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bn-IN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১২টি বিস্কুট আছে। যদি ৩ জনকে সমানভাবে ভাগ করে দেওয়া হয়, তবে একজনে </a:t>
            </a:r>
          </a:p>
          <a:p>
            <a:r>
              <a:rPr lang="bn-IN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কয়টি করে বিস্কুট পাবে</a:t>
            </a:r>
            <a:r>
              <a:rPr lang="en-US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?</a:t>
            </a:r>
            <a:r>
              <a:rPr lang="bn-IN" sz="44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990600"/>
            <a:ext cx="5867400" cy="34163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8575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বাস্তব পর্যায়ঃ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কাঠি, বিচি, মার্বেল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5400" dirty="0" smtClean="0">
                <a:latin typeface="NikoshBAN" pitchFamily="2" charset="0"/>
                <a:cs typeface="NikoshBAN" pitchFamily="2" charset="0"/>
              </a:rPr>
              <a:t> ইত্যাদি দিয়ে ভাগের ধারণা দিবো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224</Words>
  <Application>Microsoft Office PowerPoint</Application>
  <PresentationFormat>On-screen Show (4:3)</PresentationFormat>
  <Paragraphs>62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শুভেচ্ছা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শুভেচ্ছা</dc:title>
  <dc:creator>joypur</dc:creator>
  <cp:lastModifiedBy>joypur</cp:lastModifiedBy>
  <cp:revision>115</cp:revision>
  <dcterms:created xsi:type="dcterms:W3CDTF">2006-08-16T00:00:00Z</dcterms:created>
  <dcterms:modified xsi:type="dcterms:W3CDTF">2020-01-27T09:43:27Z</dcterms:modified>
</cp:coreProperties>
</file>