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8" r:id="rId11"/>
    <p:sldId id="267" r:id="rId12"/>
    <p:sldId id="272" r:id="rId13"/>
    <p:sldId id="266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52D04-3557-4625-99D5-EE8686BA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47"/>
            <a:ext cx="9144000" cy="69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5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6403E-0CB4-4F13-A7B6-E8D3F4C7E358}"/>
              </a:ext>
            </a:extLst>
          </p:cNvPr>
          <p:cNvSpPr txBox="1"/>
          <p:nvPr/>
        </p:nvSpPr>
        <p:spPr>
          <a:xfrm>
            <a:off x="2514600" y="152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2ED275-B006-4863-83A2-E3C36D8D6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57290"/>
              </p:ext>
            </p:extLst>
          </p:nvPr>
        </p:nvGraphicFramePr>
        <p:xfrm>
          <a:off x="76200" y="1219200"/>
          <a:ext cx="89154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362">
                  <a:extLst>
                    <a:ext uri="{9D8B030D-6E8A-4147-A177-3AD203B41FA5}">
                      <a16:colId xmlns:a16="http://schemas.microsoft.com/office/drawing/2014/main" val="3757038630"/>
                    </a:ext>
                  </a:extLst>
                </a:gridCol>
                <a:gridCol w="5952038">
                  <a:extLst>
                    <a:ext uri="{9D8B030D-6E8A-4147-A177-3AD203B41FA5}">
                      <a16:colId xmlns:a16="http://schemas.microsoft.com/office/drawing/2014/main" val="3523130207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নং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 উপাদানগুলোর নাম লেখ।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59294"/>
                  </a:ext>
                </a:extLst>
              </a:tr>
              <a:tr h="120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নং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 কাকে বলে?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56687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নং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 উপাদানগুলোর নাম লেখ।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92602"/>
                  </a:ext>
                </a:extLst>
              </a:tr>
              <a:tr h="976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নং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 কাকে বলে?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21693"/>
                  </a:ext>
                </a:extLst>
              </a:tr>
              <a:tr h="976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নং দল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 উপাদানগুলোর নাম লেখ।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4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2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D100-2B20-46EF-ABF8-7DA565A34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" y="1374499"/>
            <a:ext cx="4267796" cy="5477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D68BD-17EE-4940-B026-49E72A055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484356" cy="487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57023-6AF8-44F0-956B-1A56A287798D}"/>
              </a:ext>
            </a:extLst>
          </p:cNvPr>
          <p:cNvSpPr txBox="1"/>
          <p:nvPr/>
        </p:nvSpPr>
        <p:spPr>
          <a:xfrm>
            <a:off x="801579" y="304800"/>
            <a:ext cx="837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বইয়ের ২পৃষ্টা খোল এবং নীরবে পড়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22056F-FE13-4E98-B057-6DF44987510C}"/>
              </a:ext>
            </a:extLst>
          </p:cNvPr>
          <p:cNvSpPr/>
          <p:nvPr/>
        </p:nvSpPr>
        <p:spPr>
          <a:xfrm>
            <a:off x="3505200" y="228600"/>
            <a:ext cx="2750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347175-705A-4C85-B81D-FDF3C5C3A844}"/>
              </a:ext>
            </a:extLst>
          </p:cNvPr>
          <p:cNvGrpSpPr/>
          <p:nvPr/>
        </p:nvGrpSpPr>
        <p:grpSpPr>
          <a:xfrm>
            <a:off x="457200" y="1552039"/>
            <a:ext cx="7772400" cy="4086761"/>
            <a:chOff x="457200" y="1552039"/>
            <a:chExt cx="7772400" cy="4086761"/>
          </a:xfrm>
        </p:grpSpPr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75B57E08-852E-4204-8899-13DD3D89459D}"/>
                </a:ext>
              </a:extLst>
            </p:cNvPr>
            <p:cNvSpPr/>
            <p:nvPr/>
          </p:nvSpPr>
          <p:spPr>
            <a:xfrm>
              <a:off x="457200" y="1552039"/>
              <a:ext cx="7772400" cy="4086761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6FDC6-683E-4B2D-8D1F-E4B4679AE616}"/>
                </a:ext>
              </a:extLst>
            </p:cNvPr>
            <p:cNvSpPr txBox="1"/>
            <p:nvPr/>
          </p:nvSpPr>
          <p:spPr>
            <a:xfrm>
              <a:off x="1295400" y="2971800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চারপাশের সব কিছু মিলেই আমাদের পরিবেশ।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5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530D5E-6D38-4CB5-89A9-E3F49268B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30999"/>
              </p:ext>
            </p:extLst>
          </p:nvPr>
        </p:nvGraphicFramePr>
        <p:xfrm>
          <a:off x="19050" y="1828800"/>
          <a:ext cx="9124950" cy="379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90194101"/>
                    </a:ext>
                  </a:extLst>
                </a:gridCol>
                <a:gridCol w="6838950">
                  <a:extLst>
                    <a:ext uri="{9D8B030D-6E8A-4147-A177-3AD203B41FA5}">
                      <a16:colId xmlns:a16="http://schemas.microsoft.com/office/drawing/2014/main" val="1720776655"/>
                    </a:ext>
                  </a:extLst>
                </a:gridCol>
              </a:tblGrid>
              <a:tr h="2195441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মৌখিক মূল্যায়ন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 কাকে বলে?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0101"/>
                  </a:ext>
                </a:extLst>
              </a:tr>
              <a:tr h="1601858">
                <a:tc>
                  <a:txBody>
                    <a:bodyPr/>
                    <a:lstStyle/>
                    <a:p>
                      <a:r>
                        <a:rPr lang="bn-IN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লিখিত মূল্যায়ন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 উপাদানগুলোর নাম লেখ।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195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C31BF0-8EFE-4264-8632-B8820C32F7C4}"/>
              </a:ext>
            </a:extLst>
          </p:cNvPr>
          <p:cNvSpPr/>
          <p:nvPr/>
        </p:nvSpPr>
        <p:spPr>
          <a:xfrm>
            <a:off x="3048000" y="142662"/>
            <a:ext cx="28632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07ABCE5-ED77-4E97-9AB1-4E3EBDB4B110}"/>
              </a:ext>
            </a:extLst>
          </p:cNvPr>
          <p:cNvGrpSpPr/>
          <p:nvPr/>
        </p:nvGrpSpPr>
        <p:grpSpPr>
          <a:xfrm>
            <a:off x="695824" y="132471"/>
            <a:ext cx="7391400" cy="6638925"/>
            <a:chOff x="695824" y="132471"/>
            <a:chExt cx="7391400" cy="6638925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4400F34-2E05-4675-8FE5-CE7BAC0DFC93}"/>
                </a:ext>
              </a:extLst>
            </p:cNvPr>
            <p:cNvSpPr/>
            <p:nvPr/>
          </p:nvSpPr>
          <p:spPr>
            <a:xfrm>
              <a:off x="695824" y="132471"/>
              <a:ext cx="7391400" cy="2590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381349-2F34-4B29-AE0D-8999F00B7410}"/>
                </a:ext>
              </a:extLst>
            </p:cNvPr>
            <p:cNvSpPr/>
            <p:nvPr/>
          </p:nvSpPr>
          <p:spPr>
            <a:xfrm>
              <a:off x="1219200" y="2723271"/>
              <a:ext cx="6344648" cy="4048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983741-7114-4EC6-9624-3F941C1EA1ED}"/>
              </a:ext>
            </a:extLst>
          </p:cNvPr>
          <p:cNvSpPr txBox="1"/>
          <p:nvPr/>
        </p:nvSpPr>
        <p:spPr>
          <a:xfrm>
            <a:off x="1219200" y="3886200"/>
            <a:ext cx="6344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১০টি উপাদানের নাম লিখে আনবে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FED59-F68C-431E-A4F1-443B5B9D5115}"/>
              </a:ext>
            </a:extLst>
          </p:cNvPr>
          <p:cNvSpPr txBox="1"/>
          <p:nvPr/>
        </p:nvSpPr>
        <p:spPr>
          <a:xfrm>
            <a:off x="2590800" y="137033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0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D3E3B-CD7A-4426-9959-8362CF0D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1"/>
            <a:ext cx="9144000" cy="6832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0250F-244D-45FA-96C6-0FD9FA8895A0}"/>
              </a:ext>
            </a:extLst>
          </p:cNvPr>
          <p:cNvSpPr txBox="1"/>
          <p:nvPr/>
        </p:nvSpPr>
        <p:spPr>
          <a:xfrm>
            <a:off x="914400" y="1556763"/>
            <a:ext cx="7086600" cy="37702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23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53BEC-9E95-42AE-8442-64FF96D16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499E2-6FCD-4F48-971C-9D8CBBBF8E38}"/>
              </a:ext>
            </a:extLst>
          </p:cNvPr>
          <p:cNvSpPr txBox="1"/>
          <p:nvPr/>
        </p:nvSpPr>
        <p:spPr>
          <a:xfrm>
            <a:off x="1981200" y="2819400"/>
            <a:ext cx="6477000" cy="264687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7222-554E-432D-A9ED-83024E06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048000" cy="3539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86ACB-91CC-478F-A050-90358B3B0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24146"/>
            <a:ext cx="1752600" cy="2300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AC14C-4824-4132-BD7D-B7D109FE4217}"/>
              </a:ext>
            </a:extLst>
          </p:cNvPr>
          <p:cNvSpPr/>
          <p:nvPr/>
        </p:nvSpPr>
        <p:spPr>
          <a:xfrm>
            <a:off x="3726952" y="370148"/>
            <a:ext cx="44332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A4652-CD0A-41D2-BC34-974EF3F64826}"/>
              </a:ext>
            </a:extLst>
          </p:cNvPr>
          <p:cNvSpPr/>
          <p:nvPr/>
        </p:nvSpPr>
        <p:spPr>
          <a:xfrm>
            <a:off x="457200" y="3752433"/>
            <a:ext cx="8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সরাইল, ব্রাহ্মণবাড়িয়া।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41831-74B1-4C1B-A6E5-4EE1075E8C18}"/>
              </a:ext>
            </a:extLst>
          </p:cNvPr>
          <p:cNvGrpSpPr/>
          <p:nvPr/>
        </p:nvGrpSpPr>
        <p:grpSpPr>
          <a:xfrm>
            <a:off x="152400" y="248529"/>
            <a:ext cx="3048000" cy="3539431"/>
            <a:chOff x="152400" y="248529"/>
            <a:chExt cx="3048000" cy="3539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DFEED7-058F-4E83-8F8C-6480AE252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48529"/>
              <a:ext cx="3048000" cy="35394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49FADE-DF7E-4B4E-9868-EC68A137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867875"/>
              <a:ext cx="1752600" cy="2300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6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5DF8A7-1D98-42A5-9513-FE383E785940}"/>
              </a:ext>
            </a:extLst>
          </p:cNvPr>
          <p:cNvSpPr/>
          <p:nvPr/>
        </p:nvSpPr>
        <p:spPr>
          <a:xfrm>
            <a:off x="2771667" y="304800"/>
            <a:ext cx="3600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0C15C-C83F-4AD7-AF21-21E2420F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637"/>
            <a:ext cx="3886806" cy="4986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0A8556-F7C0-4435-BA36-62B93459DF10}"/>
              </a:ext>
            </a:extLst>
          </p:cNvPr>
          <p:cNvSpPr/>
          <p:nvPr/>
        </p:nvSpPr>
        <p:spPr>
          <a:xfrm>
            <a:off x="4343400" y="2895600"/>
            <a:ext cx="50576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পরিবেশ।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পাঠঃআমাদের পরিবেশ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E92C49-77C6-4EBA-B0EE-39C94D2B1886}"/>
              </a:ext>
            </a:extLst>
          </p:cNvPr>
          <p:cNvCxnSpPr/>
          <p:nvPr/>
        </p:nvCxnSpPr>
        <p:spPr>
          <a:xfrm>
            <a:off x="3048000" y="1412796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0268331-A705-448B-A175-4ED95A4D5965}"/>
              </a:ext>
            </a:extLst>
          </p:cNvPr>
          <p:cNvGrpSpPr/>
          <p:nvPr/>
        </p:nvGrpSpPr>
        <p:grpSpPr>
          <a:xfrm>
            <a:off x="1905000" y="228600"/>
            <a:ext cx="4786532" cy="2133600"/>
            <a:chOff x="1905000" y="228600"/>
            <a:chExt cx="4786532" cy="21336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DB9A560D-EC58-456C-9F85-C6AC5E251611}"/>
                </a:ext>
              </a:extLst>
            </p:cNvPr>
            <p:cNvSpPr/>
            <p:nvPr/>
          </p:nvSpPr>
          <p:spPr>
            <a:xfrm>
              <a:off x="1905000" y="228600"/>
              <a:ext cx="4786532" cy="2133600"/>
            </a:xfrm>
            <a:prstGeom prst="cloudCallout">
              <a:avLst>
                <a:gd name="adj1" fmla="val -35675"/>
                <a:gd name="adj2" fmla="val 1149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A560B3-8EE1-4C59-8482-CC191D14068B}"/>
                </a:ext>
              </a:extLst>
            </p:cNvPr>
            <p:cNvSpPr txBox="1"/>
            <p:nvPr/>
          </p:nvSpPr>
          <p:spPr>
            <a:xfrm>
              <a:off x="3124200" y="723900"/>
              <a:ext cx="26839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9110AE-7BD4-47AC-94B0-6D122911BD3F}"/>
              </a:ext>
            </a:extLst>
          </p:cNvPr>
          <p:cNvGrpSpPr/>
          <p:nvPr/>
        </p:nvGrpSpPr>
        <p:grpSpPr>
          <a:xfrm>
            <a:off x="22274" y="3276600"/>
            <a:ext cx="8969326" cy="3581400"/>
            <a:chOff x="22274" y="3276600"/>
            <a:chExt cx="8969326" cy="3581400"/>
          </a:xfrm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25F2D204-BA9D-4CC8-B8B1-CD27DBC433EF}"/>
                </a:ext>
              </a:extLst>
            </p:cNvPr>
            <p:cNvSpPr/>
            <p:nvPr/>
          </p:nvSpPr>
          <p:spPr>
            <a:xfrm>
              <a:off x="22274" y="3276600"/>
              <a:ext cx="8969326" cy="35814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B344D5-6DDA-4BA2-A8C9-FAFBFAD81965}"/>
                </a:ext>
              </a:extLst>
            </p:cNvPr>
            <p:cNvSpPr txBox="1"/>
            <p:nvPr/>
          </p:nvSpPr>
          <p:spPr>
            <a:xfrm>
              <a:off x="419100" y="3835154"/>
              <a:ext cx="8305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পরিবেশ কি তা বলতে পারবে।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 পর্যবেক্ষণের মাধ্যমে পরিবেশের বিভিন্ন উপাদান যেমন- মাটি,বায়ু, পানি, নদ-নদী, পাহাড়,পর্বত,উদ্ভিদ ও প্রাণী ইত্যাদি শনাক্ত করতে পারবে।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9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B1AE0-CCCA-478D-A142-80A4D38DFB8C}"/>
              </a:ext>
            </a:extLst>
          </p:cNvPr>
          <p:cNvSpPr/>
          <p:nvPr/>
        </p:nvSpPr>
        <p:spPr>
          <a:xfrm>
            <a:off x="2438400" y="609600"/>
            <a:ext cx="2925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433A7-C4FC-4C26-AB08-A27D4BCE9729}"/>
              </a:ext>
            </a:extLst>
          </p:cNvPr>
          <p:cNvSpPr/>
          <p:nvPr/>
        </p:nvSpPr>
        <p:spPr>
          <a:xfrm>
            <a:off x="1905000" y="252252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ফুল শাপলা ফুল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দেশ বাংলাদেশ।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F300173-7DA4-4A9D-B238-16E44FEF6AEA}"/>
              </a:ext>
            </a:extLst>
          </p:cNvPr>
          <p:cNvSpPr/>
          <p:nvPr/>
        </p:nvSpPr>
        <p:spPr>
          <a:xfrm>
            <a:off x="6018124" y="4335471"/>
            <a:ext cx="1295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3F1D9-58A2-4722-B68A-EC6DFFC9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10" y="-5862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6F5B7-8D3E-4FF4-A802-AB56B1FE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4" y="2233516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83B253-45BA-4C80-BCD7-765CC4A87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" y="364810"/>
            <a:ext cx="3073522" cy="1850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245F6-A02C-4FFB-8E3E-CEB6C0C46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56" y="2174199"/>
            <a:ext cx="2297417" cy="22974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0A2176-A0B0-4CF8-A2AB-A32093A0C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35" y="1997804"/>
            <a:ext cx="2871997" cy="2419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DB6AE8-5CFF-4B25-B3CF-A006A4CF6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54" y="146718"/>
            <a:ext cx="3214575" cy="16954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726DC8-A956-4137-82FC-7C21E5BC350D}"/>
              </a:ext>
            </a:extLst>
          </p:cNvPr>
          <p:cNvSpPr/>
          <p:nvPr/>
        </p:nvSpPr>
        <p:spPr>
          <a:xfrm>
            <a:off x="864138" y="4532722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দেখতে পাচ্ছ?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F706C-E30C-4816-BA2F-F4B7835766E5}"/>
              </a:ext>
            </a:extLst>
          </p:cNvPr>
          <p:cNvSpPr txBox="1"/>
          <p:nvPr/>
        </p:nvSpPr>
        <p:spPr>
          <a:xfrm>
            <a:off x="864138" y="5047484"/>
            <a:ext cx="703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162AE9D-C768-46DE-86B0-CE4816ED7966}"/>
              </a:ext>
            </a:extLst>
          </p:cNvPr>
          <p:cNvSpPr/>
          <p:nvPr/>
        </p:nvSpPr>
        <p:spPr>
          <a:xfrm>
            <a:off x="7239000" y="5817960"/>
            <a:ext cx="1600200" cy="240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6062F-7FD8-4626-96F8-C378E9F6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3617258" cy="29282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D8227F-6ED2-49F9-989C-4B178606B56A}"/>
              </a:ext>
            </a:extLst>
          </p:cNvPr>
          <p:cNvGrpSpPr/>
          <p:nvPr/>
        </p:nvGrpSpPr>
        <p:grpSpPr>
          <a:xfrm>
            <a:off x="14514" y="228600"/>
            <a:ext cx="2771912" cy="3200400"/>
            <a:chOff x="14514" y="228600"/>
            <a:chExt cx="2771912" cy="320040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CBE474F3-CD58-4D40-98E9-22DB7F4CEBE2}"/>
                </a:ext>
              </a:extLst>
            </p:cNvPr>
            <p:cNvSpPr/>
            <p:nvPr/>
          </p:nvSpPr>
          <p:spPr>
            <a:xfrm>
              <a:off x="14514" y="228600"/>
              <a:ext cx="2771912" cy="3200400"/>
            </a:xfrm>
            <a:prstGeom prst="cloudCallout">
              <a:avLst>
                <a:gd name="adj1" fmla="val 67671"/>
                <a:gd name="adj2" fmla="val 5918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D49956-82AF-4AE9-A5F5-0962082FDE29}"/>
                </a:ext>
              </a:extLst>
            </p:cNvPr>
            <p:cNvSpPr txBox="1"/>
            <p:nvPr/>
          </p:nvSpPr>
          <p:spPr>
            <a:xfrm>
              <a:off x="365630" y="990600"/>
              <a:ext cx="21913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শ্রেণিকক্ষে কি কি জিনিস আছে?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3F5640-6CAE-4D57-B455-F2B1F15BB9BC}"/>
              </a:ext>
            </a:extLst>
          </p:cNvPr>
          <p:cNvGrpSpPr/>
          <p:nvPr/>
        </p:nvGrpSpPr>
        <p:grpSpPr>
          <a:xfrm>
            <a:off x="6100801" y="36286"/>
            <a:ext cx="3075856" cy="2605314"/>
            <a:chOff x="6100801" y="36286"/>
            <a:chExt cx="3075856" cy="260531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C42FEBF9-5C0A-42B3-80B8-F04621F6159C}"/>
                </a:ext>
              </a:extLst>
            </p:cNvPr>
            <p:cNvSpPr/>
            <p:nvPr/>
          </p:nvSpPr>
          <p:spPr>
            <a:xfrm>
              <a:off x="6100801" y="36286"/>
              <a:ext cx="3075856" cy="2605314"/>
            </a:xfrm>
            <a:prstGeom prst="cloudCallout">
              <a:avLst>
                <a:gd name="adj1" fmla="val -46314"/>
                <a:gd name="adj2" fmla="val 821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37423-8175-4E08-BD20-3A7A4B2DD1F8}"/>
                </a:ext>
              </a:extLst>
            </p:cNvPr>
            <p:cNvSpPr txBox="1"/>
            <p:nvPr/>
          </p:nvSpPr>
          <p:spPr>
            <a:xfrm>
              <a:off x="6801971" y="400159"/>
              <a:ext cx="19763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বিদ্যালয়ের মাঠে কি কি জিনিস আছে?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2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803DDE-234F-43F3-95F0-858B5494A019}"/>
              </a:ext>
            </a:extLst>
          </p:cNvPr>
          <p:cNvCxnSpPr>
            <a:cxnSpLocks/>
          </p:cNvCxnSpPr>
          <p:nvPr/>
        </p:nvCxnSpPr>
        <p:spPr>
          <a:xfrm>
            <a:off x="3276600" y="373743"/>
            <a:ext cx="0" cy="6477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D3F058C-A6EE-4B72-B90B-6A7E0FD6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12486"/>
            <a:ext cx="2500086" cy="2743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E4871-FDD4-41FB-9B6D-8CC351FA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" y="2855692"/>
            <a:ext cx="2473953" cy="1828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560007-E05C-44DE-8A03-C41379C58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4829631"/>
            <a:ext cx="2438399" cy="2021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B30DF-2CA8-401C-8DED-99EFDE5B78F8}"/>
              </a:ext>
            </a:extLst>
          </p:cNvPr>
          <p:cNvSpPr txBox="1"/>
          <p:nvPr/>
        </p:nvSpPr>
        <p:spPr>
          <a:xfrm>
            <a:off x="3581399" y="533400"/>
            <a:ext cx="533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বন্ধু বান্ধব ,গাছপালা,পশুপাখি,মাটি, পানি, বায়ু,ঘরবাড়ি ইত্যাদি।চারপাশের সব কিছু মিলেই তৈরি হয়েছে আমাদের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248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2006-08-16T00:00:00Z</dcterms:created>
  <dcterms:modified xsi:type="dcterms:W3CDTF">2020-01-28T11:58:03Z</dcterms:modified>
</cp:coreProperties>
</file>