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18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990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1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42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20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770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26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04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932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549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C6B18-D163-4600-9F60-85E391E1EC28}" type="datetimeFigureOut">
              <a:rPr lang="en-US" smtClean="0"/>
              <a:t>1/28/2020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D4D52-020E-4C25-BE0F-DE6F80D4A6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093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33533" y="213576"/>
            <a:ext cx="3671047" cy="461665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89761" y="675241"/>
            <a:ext cx="5964071" cy="11873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Arial Black" pitchFamily="34" charset="0"/>
              </a:rPr>
              <a:t>Welcome</a:t>
            </a:r>
          </a:p>
          <a:p>
            <a:pPr algn="ctr"/>
            <a:r>
              <a:rPr lang="en-US" sz="5400" dirty="0">
                <a:solidFill>
                  <a:schemeClr val="tx1"/>
                </a:solidFill>
                <a:latin typeface="Arial Black" pitchFamily="34" charset="0"/>
              </a:rPr>
              <a:t>To my class</a:t>
            </a:r>
            <a:endParaRPr lang="en-US" sz="5400" dirty="0">
              <a:solidFill>
                <a:schemeClr val="tx1"/>
              </a:solidFill>
              <a:latin typeface="Arial Black" pitchFamily="34" charset="0"/>
            </a:endParaRPr>
          </a:p>
        </p:txBody>
      </p:sp>
      <p:pic>
        <p:nvPicPr>
          <p:cNvPr id="10" name="Picture 9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46988">
            <a:off x="5617548" y="1254034"/>
            <a:ext cx="2661313" cy="584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846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844" y="1326445"/>
            <a:ext cx="8153400" cy="29238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7030A0"/>
                </a:solidFill>
              </a:rPr>
              <a:t>Md. </a:t>
            </a:r>
            <a:r>
              <a:rPr lang="en-US" sz="2800" b="1" dirty="0" err="1">
                <a:solidFill>
                  <a:srgbClr val="7030A0"/>
                </a:solidFill>
              </a:rPr>
              <a:t>Ikramul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Haque</a:t>
            </a:r>
            <a:endParaRPr lang="en-US" sz="2800" b="1" dirty="0">
              <a:solidFill>
                <a:srgbClr val="7030A0"/>
              </a:solidFill>
            </a:endParaRPr>
          </a:p>
          <a:p>
            <a:pPr>
              <a:defRPr/>
            </a:pPr>
            <a:r>
              <a:rPr lang="en-US" sz="2800" b="1" dirty="0" err="1">
                <a:solidFill>
                  <a:srgbClr val="7030A0"/>
                </a:solidFill>
              </a:rPr>
              <a:t>B.Sc</a:t>
            </a:r>
            <a:r>
              <a:rPr lang="en-US" sz="2800" b="1" dirty="0">
                <a:solidFill>
                  <a:srgbClr val="7030A0"/>
                </a:solidFill>
              </a:rPr>
              <a:t>, M.A in English</a:t>
            </a:r>
          </a:p>
          <a:p>
            <a:pPr>
              <a:defRPr/>
            </a:pPr>
            <a:r>
              <a:rPr lang="en-US" sz="2400" b="1" dirty="0"/>
              <a:t>Assistant Teacher( English)</a:t>
            </a:r>
          </a:p>
          <a:p>
            <a:pPr>
              <a:defRPr/>
            </a:pPr>
            <a:r>
              <a:rPr lang="en-US" sz="2400" b="1" dirty="0" err="1"/>
              <a:t>Mirzapur</a:t>
            </a:r>
            <a:r>
              <a:rPr lang="en-US" sz="2400" b="1" dirty="0"/>
              <a:t> </a:t>
            </a:r>
            <a:r>
              <a:rPr lang="en-US" sz="2400" b="1" dirty="0" err="1"/>
              <a:t>Islamia</a:t>
            </a:r>
            <a:r>
              <a:rPr lang="en-US" sz="2400" b="1" dirty="0"/>
              <a:t> </a:t>
            </a:r>
            <a:r>
              <a:rPr lang="en-US" sz="2400" b="1" dirty="0" err="1"/>
              <a:t>Dakhil</a:t>
            </a:r>
            <a:r>
              <a:rPr lang="en-US" sz="2400" b="1" dirty="0"/>
              <a:t> Madrasah</a:t>
            </a:r>
          </a:p>
          <a:p>
            <a:pPr>
              <a:defRPr/>
            </a:pPr>
            <a:r>
              <a:rPr lang="en-US" sz="2400" b="1" dirty="0" err="1"/>
              <a:t>Dapunia</a:t>
            </a:r>
            <a:r>
              <a:rPr lang="en-US" sz="2400" b="1" dirty="0"/>
              <a:t>, </a:t>
            </a:r>
            <a:r>
              <a:rPr lang="en-US" sz="2400" b="1" dirty="0" err="1"/>
              <a:t>Pabna</a:t>
            </a:r>
            <a:r>
              <a:rPr lang="en-US" sz="2400" b="1" dirty="0"/>
              <a:t> </a:t>
            </a:r>
            <a:r>
              <a:rPr lang="en-US" sz="2400" b="1" dirty="0" err="1"/>
              <a:t>sadar</a:t>
            </a:r>
            <a:r>
              <a:rPr lang="en-US" sz="2400" b="1" dirty="0"/>
              <a:t>, </a:t>
            </a:r>
            <a:r>
              <a:rPr lang="en-US" sz="2400" b="1" dirty="0" err="1"/>
              <a:t>Pabna</a:t>
            </a:r>
            <a:r>
              <a:rPr lang="en-US" sz="2400" b="1" dirty="0"/>
              <a:t>.</a:t>
            </a:r>
            <a:endParaRPr lang="bn-BD" sz="2400" b="1" dirty="0"/>
          </a:p>
          <a:p>
            <a:pPr>
              <a:defRPr/>
            </a:pPr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E-mail: mirzapur_madrasah@yahoo.com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IN" sz="2800" b="1" dirty="0" smtClean="0"/>
              <a:t>01716845666</a:t>
            </a:r>
            <a:endParaRPr lang="en-US" sz="2800" b="1" dirty="0"/>
          </a:p>
        </p:txBody>
      </p:sp>
      <p:sp>
        <p:nvSpPr>
          <p:cNvPr id="5" name="Horizontal Scroll 4"/>
          <p:cNvSpPr/>
          <p:nvPr/>
        </p:nvSpPr>
        <p:spPr>
          <a:xfrm>
            <a:off x="3124200" y="1"/>
            <a:ext cx="5943600" cy="1228725"/>
          </a:xfrm>
          <a:prstGeom prst="horizontalScroll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800" b="1" dirty="0" smtClean="0">
                <a:solidFill>
                  <a:schemeClr val="tx1"/>
                </a:solidFill>
                <a:latin typeface="+mj-lt"/>
              </a:rPr>
              <a:t>INTRODUCE</a:t>
            </a:r>
            <a:endParaRPr lang="en-US" sz="4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6" name="Picture 5" descr="won sel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489" y="1187620"/>
            <a:ext cx="2085975" cy="24288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574759" y="4250322"/>
            <a:ext cx="4981433" cy="2893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7030A0"/>
                </a:solidFill>
                <a:latin typeface="Arial Black" pitchFamily="34" charset="0"/>
              </a:rPr>
              <a:t>Class viii</a:t>
            </a:r>
          </a:p>
          <a:p>
            <a:pPr algn="ctr"/>
            <a:r>
              <a:rPr lang="en-US" sz="4000" dirty="0">
                <a:solidFill>
                  <a:srgbClr val="7030A0"/>
                </a:solidFill>
                <a:latin typeface="Arial Black" pitchFamily="34" charset="0"/>
              </a:rPr>
              <a:t>Sub: English 1</a:t>
            </a:r>
            <a:r>
              <a:rPr lang="en-US" sz="4000" baseline="30000" dirty="0">
                <a:solidFill>
                  <a:srgbClr val="7030A0"/>
                </a:solidFill>
                <a:latin typeface="Arial Black" pitchFamily="34" charset="0"/>
              </a:rPr>
              <a:t>st</a:t>
            </a:r>
            <a:r>
              <a:rPr lang="en-US" sz="4000" dirty="0">
                <a:solidFill>
                  <a:srgbClr val="7030A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en-US" sz="4000" dirty="0">
                <a:solidFill>
                  <a:srgbClr val="7030A0"/>
                </a:solidFill>
                <a:latin typeface="Arial Black" pitchFamily="34" charset="0"/>
              </a:rPr>
              <a:t>Time 50 minute</a:t>
            </a:r>
            <a:endParaRPr lang="en-US" sz="4000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284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8331" y="2319618"/>
            <a:ext cx="19262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/>
          </a:p>
        </p:txBody>
      </p:sp>
      <p:pic>
        <p:nvPicPr>
          <p:cNvPr id="5" name="Picture 4" descr="Picture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697" y="1405720"/>
            <a:ext cx="7328846" cy="397149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01422" y="382138"/>
            <a:ext cx="8734567" cy="655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Look at the picture and tell what is the picture about?</a:t>
            </a:r>
            <a:endParaRPr lang="en-US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8276" y="5795523"/>
            <a:ext cx="7424381" cy="7826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rial Black" pitchFamily="34" charset="0"/>
              </a:rPr>
              <a:t>The women are making kantha</a:t>
            </a:r>
            <a:endParaRPr lang="en-US" sz="32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15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60378" y="2723029"/>
            <a:ext cx="24708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307" y="1105470"/>
            <a:ext cx="3794078" cy="23610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3170" y="1105470"/>
            <a:ext cx="4176215" cy="238835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6954" y="5227094"/>
            <a:ext cx="37531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 Black" pitchFamily="34" charset="0"/>
              </a:rPr>
              <a:t>This is </a:t>
            </a:r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NAKSHI KANTHA</a:t>
            </a:r>
            <a:r>
              <a:rPr lang="en-US" sz="2400" dirty="0">
                <a:solidFill>
                  <a:srgbClr val="FF0000"/>
                </a:solidFill>
              </a:rPr>
              <a:t>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23045" y="5186150"/>
            <a:ext cx="43399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Arial Black" pitchFamily="34" charset="0"/>
              </a:rPr>
              <a:t> They are </a:t>
            </a:r>
            <a:r>
              <a:rPr lang="en-US" sz="2800" dirty="0">
                <a:solidFill>
                  <a:srgbClr val="FF0000"/>
                </a:solidFill>
                <a:latin typeface="Arial Black" pitchFamily="34" charset="0"/>
              </a:rPr>
              <a:t>making</a:t>
            </a:r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Arial Black" pitchFamily="34" charset="0"/>
              </a:rPr>
              <a:t>naksh</a:t>
            </a:r>
            <a:r>
              <a:rPr lang="en-US" sz="2800" dirty="0" err="1">
                <a:solidFill>
                  <a:srgbClr val="0070C0"/>
                </a:solidFill>
                <a:latin typeface="Arial Black" pitchFamily="34" charset="0"/>
              </a:rPr>
              <a:t>a</a:t>
            </a:r>
            <a:r>
              <a:rPr lang="en-US" sz="2800" dirty="0">
                <a:solidFill>
                  <a:srgbClr val="0070C0"/>
                </a:solidFill>
                <a:latin typeface="Arial Black" pitchFamily="34" charset="0"/>
              </a:rPr>
              <a:t>.</a:t>
            </a:r>
            <a:endParaRPr lang="en-US" sz="27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88025" y="300252"/>
            <a:ext cx="8366077" cy="627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itchFamily="34" charset="0"/>
              </a:rPr>
              <a:t>Now  look at these pictures.</a:t>
            </a:r>
            <a:endParaRPr lang="en-US" sz="28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783307" y="3835021"/>
            <a:ext cx="3343702" cy="791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rial Black" pitchFamily="34" charset="0"/>
              </a:rPr>
              <a:t>What is this ?</a:t>
            </a:r>
            <a:endParaRPr lang="en-US" sz="3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54555" y="4339989"/>
            <a:ext cx="5036024" cy="6141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7030A0"/>
                </a:solidFill>
                <a:latin typeface="Arial Black" pitchFamily="34" charset="0"/>
              </a:rPr>
              <a:t>What are they doing?</a:t>
            </a:r>
            <a:endParaRPr lang="en-US" sz="3200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99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57220" y="-1364191"/>
            <a:ext cx="8336311" cy="8070294"/>
          </a:xfrm>
          <a:prstGeom prst="wave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Arial Black" pitchFamily="34" charset="0"/>
              </a:rPr>
              <a:t>To day we are going to discuss about</a:t>
            </a:r>
          </a:p>
          <a:p>
            <a:pPr algn="ctr"/>
            <a:r>
              <a:rPr lang="en-US" sz="4800" dirty="0">
                <a:latin typeface="Arial Black" pitchFamily="34" charset="0"/>
              </a:rPr>
              <a:t>NAKSHI</a:t>
            </a:r>
            <a:r>
              <a:rPr lang="en-US" sz="6600" dirty="0">
                <a:latin typeface="Arial Black" pitchFamily="34" charset="0"/>
              </a:rPr>
              <a:t> </a:t>
            </a:r>
            <a:r>
              <a:rPr lang="en-US" sz="4800" dirty="0">
                <a:latin typeface="Arial Black" pitchFamily="34" charset="0"/>
              </a:rPr>
              <a:t>KANTHA</a:t>
            </a:r>
            <a:endParaRPr lang="en-US" sz="6600" dirty="0">
              <a:latin typeface="Arial Black" pitchFamily="34" charset="0"/>
            </a:endParaRPr>
          </a:p>
          <a:p>
            <a:pPr algn="ctr"/>
            <a:r>
              <a:rPr lang="en-US" sz="4400" dirty="0">
                <a:latin typeface="Arial Black" pitchFamily="34" charset="0"/>
              </a:rPr>
              <a:t>Unite-1</a:t>
            </a:r>
            <a:endParaRPr lang="en-US" sz="4400" dirty="0">
              <a:latin typeface="Arial Black" pitchFamily="34" charset="0"/>
            </a:endParaRPr>
          </a:p>
          <a:p>
            <a:pPr algn="ctr"/>
            <a:r>
              <a:rPr lang="en-US" sz="4000" dirty="0">
                <a:latin typeface="Arial Black" pitchFamily="34" charset="0"/>
              </a:rPr>
              <a:t>Lesson-2</a:t>
            </a:r>
          </a:p>
        </p:txBody>
      </p:sp>
    </p:spTree>
    <p:extLst>
      <p:ext uri="{BB962C8B-B14F-4D97-AF65-F5344CB8AC3E}">
        <p14:creationId xmlns:p14="http://schemas.microsoft.com/office/powerpoint/2010/main" val="344020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76333" y="477672"/>
            <a:ext cx="5792321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C00000"/>
                </a:solidFill>
                <a:latin typeface="Arial Black" pitchFamily="34" charset="0"/>
              </a:rPr>
              <a:t>Learning out </a:t>
            </a:r>
            <a:r>
              <a:rPr lang="en-US" sz="4000" dirty="0">
                <a:solidFill>
                  <a:srgbClr val="C00000"/>
                </a:solidFill>
                <a:latin typeface="Arial Black" pitchFamily="34" charset="0"/>
              </a:rPr>
              <a:t>comes</a:t>
            </a:r>
            <a:endParaRPr lang="en-US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15320" y="1966633"/>
            <a:ext cx="7328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 Black" pitchFamily="34" charset="0"/>
              </a:rPr>
              <a:t>After </a:t>
            </a:r>
            <a:r>
              <a:rPr lang="en-US" sz="2400" dirty="0">
                <a:solidFill>
                  <a:srgbClr val="0070C0"/>
                </a:solidFill>
                <a:latin typeface="Arial Black" pitchFamily="34" charset="0"/>
              </a:rPr>
              <a:t>reading the </a:t>
            </a:r>
            <a:r>
              <a:rPr lang="en-US" sz="2400" dirty="0">
                <a:solidFill>
                  <a:srgbClr val="0070C0"/>
                </a:solidFill>
                <a:latin typeface="Arial Black" pitchFamily="34" charset="0"/>
              </a:rPr>
              <a:t>lesson </a:t>
            </a:r>
            <a:r>
              <a:rPr lang="en-US" sz="2400" dirty="0">
                <a:solidFill>
                  <a:srgbClr val="0070C0"/>
                </a:solidFill>
                <a:latin typeface="Arial Black" pitchFamily="34" charset="0"/>
              </a:rPr>
              <a:t>the learners </a:t>
            </a:r>
            <a:r>
              <a:rPr lang="en-US" sz="2400" dirty="0">
                <a:solidFill>
                  <a:srgbClr val="0070C0"/>
                </a:solidFill>
                <a:latin typeface="Arial Black" pitchFamily="34" charset="0"/>
              </a:rPr>
              <a:t>will be able </a:t>
            </a:r>
            <a:r>
              <a:rPr lang="en-US" sz="2400" dirty="0">
                <a:solidFill>
                  <a:srgbClr val="0070C0"/>
                </a:solidFill>
                <a:latin typeface="Arial Black" pitchFamily="34" charset="0"/>
              </a:rPr>
              <a:t>to:-</a:t>
            </a:r>
            <a:endParaRPr lang="en-US" sz="2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28716" y="3084393"/>
            <a:ext cx="8939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>
                <a:latin typeface="Arial Black" pitchFamily="34" charset="0"/>
              </a:rPr>
              <a:t>Describe some specific </a:t>
            </a:r>
            <a:r>
              <a:rPr lang="en-US" sz="2400" dirty="0" err="1">
                <a:latin typeface="Arial Black" pitchFamily="34" charset="0"/>
              </a:rPr>
              <a:t>informations</a:t>
            </a:r>
            <a:r>
              <a:rPr lang="en-US" sz="2400" dirty="0">
                <a:latin typeface="Arial Black" pitchFamily="34" charset="0"/>
              </a:rPr>
              <a:t>.</a:t>
            </a:r>
            <a:endParaRPr lang="en-US" sz="2400" dirty="0">
              <a:latin typeface="Arial Black" pitchFamily="34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>
                <a:latin typeface="Arial Black" pitchFamily="34" charset="0"/>
              </a:rPr>
              <a:t>Read </a:t>
            </a:r>
            <a:r>
              <a:rPr lang="en-US" sz="2400" dirty="0">
                <a:latin typeface="Arial Black" pitchFamily="34" charset="0"/>
              </a:rPr>
              <a:t>and understand text through silent reading.</a:t>
            </a:r>
          </a:p>
          <a:p>
            <a:r>
              <a:rPr lang="en-US" sz="2400" dirty="0">
                <a:latin typeface="Arial Black" pitchFamily="34" charset="0"/>
              </a:rPr>
              <a:t>and </a:t>
            </a:r>
            <a:r>
              <a:rPr lang="en-US" sz="2400" dirty="0">
                <a:latin typeface="Arial Black" pitchFamily="34" charset="0"/>
              </a:rPr>
              <a:t>answer the questions.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>
                <a:latin typeface="Arial Black" pitchFamily="34" charset="0"/>
              </a:rPr>
              <a:t>Describe  </a:t>
            </a:r>
            <a:r>
              <a:rPr lang="en-US" sz="2400" dirty="0">
                <a:latin typeface="Arial Black" pitchFamily="34" charset="0"/>
              </a:rPr>
              <a:t>the Bangladeshi ‘</a:t>
            </a:r>
            <a:r>
              <a:rPr lang="en-US" sz="2400" dirty="0">
                <a:solidFill>
                  <a:srgbClr val="00B0F0"/>
                </a:solidFill>
                <a:latin typeface="Arial Black" pitchFamily="34" charset="0"/>
              </a:rPr>
              <a:t>Nakshi kantha</a:t>
            </a:r>
            <a:r>
              <a:rPr lang="en-US" sz="2400" dirty="0">
                <a:latin typeface="Arial Black" pitchFamily="34" charset="0"/>
              </a:rPr>
              <a:t>’.</a:t>
            </a:r>
          </a:p>
        </p:txBody>
      </p:sp>
    </p:spTree>
    <p:extLst>
      <p:ext uri="{BB962C8B-B14F-4D97-AF65-F5344CB8AC3E}">
        <p14:creationId xmlns:p14="http://schemas.microsoft.com/office/powerpoint/2010/main" val="248429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9640" y="1148981"/>
            <a:ext cx="4740089" cy="830997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Arial Black" pitchFamily="34" charset="0"/>
              </a:rPr>
              <a:t>A.Look</a:t>
            </a:r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 at the </a:t>
            </a:r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picture</a:t>
            </a:r>
            <a:r>
              <a:rPr lang="en-US" sz="2400" dirty="0">
                <a:solidFill>
                  <a:schemeClr val="tx1"/>
                </a:solidFill>
              </a:rPr>
              <a:t>. </a:t>
            </a:r>
            <a:r>
              <a:rPr lang="en-US" sz="2400" dirty="0"/>
              <a:t>work </a:t>
            </a:r>
            <a:r>
              <a:rPr lang="en-US" sz="2400" dirty="0"/>
              <a:t>in pairs.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95450" y="2228850"/>
            <a:ext cx="45484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350" dirty="0"/>
          </a:p>
        </p:txBody>
      </p:sp>
      <p:sp>
        <p:nvSpPr>
          <p:cNvPr id="4" name="TextBox 3"/>
          <p:cNvSpPr txBox="1"/>
          <p:nvPr/>
        </p:nvSpPr>
        <p:spPr>
          <a:xfrm>
            <a:off x="1715069" y="2074462"/>
            <a:ext cx="3957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Talk about the picture and answer the following the questions.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35792" y="3698543"/>
            <a:ext cx="44830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Arial Black" pitchFamily="34" charset="0"/>
              </a:rPr>
              <a:t>1</a:t>
            </a:r>
            <a:r>
              <a:rPr lang="en-US" sz="2400" dirty="0">
                <a:latin typeface="Arial Black" pitchFamily="34" charset="0"/>
              </a:rPr>
              <a:t>.What do you see in the picture?</a:t>
            </a:r>
          </a:p>
          <a:p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2</a:t>
            </a:r>
            <a:r>
              <a:rPr lang="en-US" sz="2400" dirty="0">
                <a:latin typeface="Arial Black" pitchFamily="34" charset="0"/>
              </a:rPr>
              <a:t>.Have you seen it before?</a:t>
            </a:r>
            <a:endParaRPr lang="en-US" sz="2400" dirty="0">
              <a:latin typeface="Arial Black" pitchFamily="34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3</a:t>
            </a:r>
            <a:r>
              <a:rPr lang="en-US" sz="2400" dirty="0">
                <a:latin typeface="Arial Black" pitchFamily="34" charset="0"/>
              </a:rPr>
              <a:t>.What </a:t>
            </a:r>
            <a:r>
              <a:rPr lang="en-US" sz="2400" dirty="0">
                <a:latin typeface="Arial Black" pitchFamily="34" charset="0"/>
              </a:rPr>
              <a:t>kind of craft is it?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842" y="1719619"/>
            <a:ext cx="3780430" cy="286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9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/>
          </p:nvPr>
        </p:nvGraphicFramePr>
        <p:xfrm>
          <a:off x="4033521" y="3254875"/>
          <a:ext cx="4067175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ackager Shell Object" showAsIcon="1" r:id="rId3" imgW="5421240" imgH="491040" progId="Package">
                  <p:embed/>
                </p:oleObj>
              </mc:Choice>
              <mc:Fallback>
                <p:oleObj name="Packager Shell Object" showAsIcon="1" r:id="rId3" imgW="5421240" imgH="491040" progId="Package">
                  <p:embed/>
                  <p:pic>
                    <p:nvPicPr>
                      <p:cNvPr id="4" name="Object 3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3521" y="3254875"/>
                        <a:ext cx="4067175" cy="368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9201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242" y="967711"/>
            <a:ext cx="4413997" cy="28212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76987" y="4084544"/>
            <a:ext cx="83909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itchFamily="34" charset="0"/>
              </a:rPr>
              <a:t>Nakshi kantha is a </a:t>
            </a:r>
            <a:r>
              <a:rPr lang="en-US" sz="2400" dirty="0">
                <a:solidFill>
                  <a:srgbClr val="FF0000"/>
                </a:solidFill>
                <a:latin typeface="Arial Black" pitchFamily="34" charset="0"/>
              </a:rPr>
              <a:t>embroidered</a:t>
            </a:r>
            <a:r>
              <a:rPr lang="en-US" sz="2400" dirty="0">
                <a:latin typeface="Arial Black" pitchFamily="34" charset="0"/>
              </a:rPr>
              <a:t> quilt. the name was taken from the</a:t>
            </a:r>
            <a:r>
              <a:rPr lang="en-US" sz="2400" dirty="0">
                <a:solidFill>
                  <a:srgbClr val="C00000"/>
                </a:solidFill>
                <a:latin typeface="Arial Black" pitchFamily="34" charset="0"/>
              </a:rPr>
              <a:t> Bengali </a:t>
            </a:r>
            <a:r>
              <a:rPr lang="en-US" sz="2400" dirty="0">
                <a:latin typeface="Arial Black" pitchFamily="34" charset="0"/>
              </a:rPr>
              <a:t>word </a:t>
            </a:r>
            <a:r>
              <a:rPr lang="en-US" sz="2400" dirty="0">
                <a:solidFill>
                  <a:srgbClr val="7030A0"/>
                </a:solidFill>
                <a:latin typeface="Arial Black" pitchFamily="34" charset="0"/>
              </a:rPr>
              <a:t>‘</a:t>
            </a:r>
            <a:r>
              <a:rPr lang="en-US" sz="2400" dirty="0" err="1">
                <a:solidFill>
                  <a:srgbClr val="7030A0"/>
                </a:solidFill>
                <a:latin typeface="Arial Black" pitchFamily="34" charset="0"/>
              </a:rPr>
              <a:t>naksha</a:t>
            </a:r>
            <a:r>
              <a:rPr lang="en-US" sz="2400" dirty="0">
                <a:latin typeface="Arial Black" pitchFamily="34" charset="0"/>
              </a:rPr>
              <a:t>’ which means artistic </a:t>
            </a:r>
            <a:r>
              <a:rPr lang="en-US" sz="2400" dirty="0" err="1">
                <a:latin typeface="Arial Black" pitchFamily="34" charset="0"/>
              </a:rPr>
              <a:t>pattern.It</a:t>
            </a:r>
            <a:r>
              <a:rPr lang="en-US" sz="2400" dirty="0">
                <a:latin typeface="Arial Black" pitchFamily="34" charset="0"/>
              </a:rPr>
              <a:t> is kind of traditional </a:t>
            </a:r>
            <a:r>
              <a:rPr lang="en-US" sz="2400" dirty="0" err="1">
                <a:latin typeface="Arial Black" pitchFamily="34" charset="0"/>
              </a:rPr>
              <a:t>craft.The</a:t>
            </a:r>
            <a:r>
              <a:rPr lang="en-US" sz="2400" dirty="0">
                <a:latin typeface="Arial Black" pitchFamily="34" charset="0"/>
              </a:rPr>
              <a:t> name ‘</a:t>
            </a:r>
            <a:r>
              <a:rPr lang="en-US" sz="2400" dirty="0" err="1">
                <a:latin typeface="Arial Black" pitchFamily="34" charset="0"/>
              </a:rPr>
              <a:t>nakshi</a:t>
            </a:r>
            <a:r>
              <a:rPr lang="en-US" sz="2400" dirty="0">
                <a:latin typeface="Arial Black" pitchFamily="34" charset="0"/>
              </a:rPr>
              <a:t> kantha’ became popular after the poet </a:t>
            </a:r>
            <a:r>
              <a:rPr lang="en-US" sz="2400" dirty="0" err="1">
                <a:solidFill>
                  <a:srgbClr val="00B050"/>
                </a:solidFill>
                <a:latin typeface="Arial Black" pitchFamily="34" charset="0"/>
              </a:rPr>
              <a:t>Jashimuddin’s</a:t>
            </a:r>
            <a:r>
              <a:rPr lang="en-US" sz="2400" dirty="0">
                <a:latin typeface="Arial Black" pitchFamily="34" charset="0"/>
              </a:rPr>
              <a:t> </a:t>
            </a:r>
            <a:r>
              <a:rPr lang="en-US" sz="2400" dirty="0">
                <a:latin typeface="Arial Black" pitchFamily="34" charset="0"/>
              </a:rPr>
              <a:t>poem’ </a:t>
            </a:r>
            <a:r>
              <a:rPr lang="en-US" sz="2400" dirty="0">
                <a:latin typeface="Arial Black" pitchFamily="34" charset="0"/>
              </a:rPr>
              <a:t>Nakshi </a:t>
            </a:r>
            <a:r>
              <a:rPr lang="en-US" sz="2400" dirty="0" err="1">
                <a:latin typeface="Arial Black" pitchFamily="34" charset="0"/>
              </a:rPr>
              <a:t>kanthar</a:t>
            </a:r>
            <a:r>
              <a:rPr lang="en-US" sz="2400" dirty="0">
                <a:latin typeface="Arial Black" pitchFamily="34" charset="0"/>
              </a:rPr>
              <a:t> </a:t>
            </a:r>
            <a:r>
              <a:rPr lang="en-US" sz="2400" dirty="0">
                <a:latin typeface="Arial Black" pitchFamily="34" charset="0"/>
              </a:rPr>
              <a:t>math’ </a:t>
            </a:r>
            <a:r>
              <a:rPr lang="en-US" sz="2400" dirty="0">
                <a:latin typeface="Arial Black" pitchFamily="34" charset="0"/>
              </a:rPr>
              <a:t>was published in 1929</a:t>
            </a:r>
            <a:r>
              <a:rPr lang="en-US" sz="2400" dirty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76986" y="2178424"/>
            <a:ext cx="25616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solidFill>
                  <a:srgbClr val="00B050"/>
                </a:solidFill>
                <a:latin typeface="Arial Black" pitchFamily="34" charset="0"/>
              </a:rPr>
              <a:t>NAKSHI KANTHA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357969" y="2259107"/>
            <a:ext cx="978272" cy="30255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3940629" y="259308"/>
            <a:ext cx="4558937" cy="477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Arial Black" pitchFamily="34" charset="0"/>
              </a:rPr>
              <a:t>Text analysis</a:t>
            </a:r>
            <a:endParaRPr lang="en-US" sz="36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21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9094" y="137623"/>
            <a:ext cx="8161361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rial Black" pitchFamily="34" charset="0"/>
              </a:rPr>
              <a:t>Let us learn some word meaning.</a:t>
            </a:r>
            <a:endParaRPr lang="en-US" sz="4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65196" y="2337599"/>
            <a:ext cx="22471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>
                <a:latin typeface="Arial Black" pitchFamily="34" charset="0"/>
              </a:rPr>
              <a:t>Nakshi kantha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42664" y="2337600"/>
            <a:ext cx="29975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itchFamily="34" charset="0"/>
              </a:rPr>
              <a:t>A kind of embroidered quilt.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1" y="4457702"/>
            <a:ext cx="3275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Black" pitchFamily="34" charset="0"/>
              </a:rPr>
              <a:t>Indigenous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06437" y="4244236"/>
            <a:ext cx="2429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Black" pitchFamily="34" charset="0"/>
              </a:rPr>
              <a:t>Native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04" y="1824853"/>
            <a:ext cx="2712944" cy="15260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8896" y="3597516"/>
            <a:ext cx="1674158" cy="223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452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9555" y="1532966"/>
            <a:ext cx="211791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0070C0"/>
                </a:solidFill>
                <a:latin typeface="Arial Black" pitchFamily="34" charset="0"/>
              </a:rPr>
              <a:t>Design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62188" y="1547767"/>
            <a:ext cx="213808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 err="1">
                <a:solidFill>
                  <a:srgbClr val="FFC000"/>
                </a:solidFill>
                <a:latin typeface="Arial Black" pitchFamily="34" charset="0"/>
              </a:rPr>
              <a:t>Naksha</a:t>
            </a:r>
            <a:endParaRPr lang="en-US" sz="2700" dirty="0">
              <a:solidFill>
                <a:srgbClr val="FFC00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9727" y="4387104"/>
            <a:ext cx="20775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00B0F0"/>
                </a:solidFill>
                <a:latin typeface="Arial Black" pitchFamily="34" charset="0"/>
              </a:rPr>
              <a:t>Make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69357" y="4520174"/>
            <a:ext cx="215825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dirty="0">
                <a:solidFill>
                  <a:srgbClr val="00B0F0"/>
                </a:solidFill>
                <a:latin typeface="Arial Black" pitchFamily="34" charset="0"/>
              </a:rPr>
              <a:t>Build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237" y="1125457"/>
            <a:ext cx="2512079" cy="18840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182" y="3935146"/>
            <a:ext cx="2763371" cy="155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27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1422" y="450376"/>
            <a:ext cx="87345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C00000"/>
                </a:solidFill>
                <a:latin typeface="Arial Black" pitchFamily="34" charset="0"/>
              </a:rPr>
              <a:t>Now complete the </a:t>
            </a:r>
            <a:r>
              <a:rPr lang="en-US" sz="2000" dirty="0">
                <a:solidFill>
                  <a:srgbClr val="C00000"/>
                </a:solidFill>
                <a:latin typeface="Arial Black" pitchFamily="34" charset="0"/>
              </a:rPr>
              <a:t>sentences with the </a:t>
            </a:r>
            <a:r>
              <a:rPr lang="en-US" sz="2000" dirty="0">
                <a:solidFill>
                  <a:srgbClr val="C00000"/>
                </a:solidFill>
                <a:latin typeface="Arial Black" pitchFamily="34" charset="0"/>
              </a:rPr>
              <a:t>clues </a:t>
            </a:r>
            <a:r>
              <a:rPr lang="en-US" sz="2000" dirty="0">
                <a:solidFill>
                  <a:srgbClr val="C00000"/>
                </a:solidFill>
                <a:latin typeface="Arial Black" pitchFamily="34" charset="0"/>
              </a:rPr>
              <a:t>given below:-</a:t>
            </a:r>
            <a:endParaRPr lang="en-US" sz="2000" dirty="0">
              <a:solidFill>
                <a:srgbClr val="C0000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91285" y="1064526"/>
            <a:ext cx="8471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00B050"/>
                </a:solidFill>
                <a:latin typeface="Arial Black" pitchFamily="34" charset="0"/>
              </a:rPr>
              <a:t>Bengali</a:t>
            </a:r>
            <a:r>
              <a:rPr lang="en-US" sz="2800" dirty="0">
                <a:solidFill>
                  <a:srgbClr val="00B0F0"/>
                </a:solidFill>
                <a:latin typeface="Arial Black" pitchFamily="34" charset="0"/>
              </a:rPr>
              <a:t>, patterns </a:t>
            </a:r>
            <a:r>
              <a:rPr lang="en-US" sz="2800" dirty="0">
                <a:latin typeface="Arial Black" pitchFamily="34" charset="0"/>
              </a:rPr>
              <a:t>,</a:t>
            </a:r>
            <a:r>
              <a:rPr lang="en-US" sz="2800" dirty="0">
                <a:solidFill>
                  <a:srgbClr val="002060"/>
                </a:solidFill>
                <a:latin typeface="Arial Black" pitchFamily="34" charset="0"/>
              </a:rPr>
              <a:t>embroidered</a:t>
            </a:r>
            <a:r>
              <a:rPr lang="en-US" sz="2800" dirty="0">
                <a:latin typeface="Arial Black" pitchFamily="34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Arial Black" pitchFamily="34" charset="0"/>
              </a:rPr>
              <a:t>,fashion</a:t>
            </a:r>
            <a:r>
              <a:rPr lang="en-US" sz="2800" dirty="0">
                <a:latin typeface="Arial Black" pitchFamily="34" charset="0"/>
              </a:rPr>
              <a:t>, </a:t>
            </a:r>
            <a:r>
              <a:rPr lang="en-US" sz="2800" dirty="0">
                <a:solidFill>
                  <a:srgbClr val="FF0000"/>
                </a:solidFill>
                <a:latin typeface="Arial Black" pitchFamily="34" charset="0"/>
              </a:rPr>
              <a:t>designs</a:t>
            </a:r>
            <a:r>
              <a:rPr lang="en-US" sz="2800" dirty="0">
                <a:latin typeface="Arial Black" pitchFamily="34" charset="0"/>
              </a:rPr>
              <a:t> ,</a:t>
            </a:r>
            <a:r>
              <a:rPr lang="en-US" sz="2800" dirty="0" err="1">
                <a:solidFill>
                  <a:srgbClr val="C00000"/>
                </a:solidFill>
                <a:latin typeface="Arial Black" pitchFamily="34" charset="0"/>
              </a:rPr>
              <a:t>commerercially</a:t>
            </a:r>
            <a:r>
              <a:rPr lang="en-US" sz="2800" dirty="0">
                <a:latin typeface="Arial Black" pitchFamily="34" charset="0"/>
              </a:rPr>
              <a:t>, </a:t>
            </a:r>
            <a:r>
              <a:rPr lang="en-US" sz="2800" dirty="0" err="1">
                <a:solidFill>
                  <a:srgbClr val="92D050"/>
                </a:solidFill>
                <a:latin typeface="Arial Black" pitchFamily="34" charset="0"/>
              </a:rPr>
              <a:t>noksha,handicrafts</a:t>
            </a:r>
            <a:r>
              <a:rPr lang="en-US" sz="3200" dirty="0">
                <a:solidFill>
                  <a:srgbClr val="92D050"/>
                </a:solidFill>
                <a:latin typeface="Arial Black" pitchFamily="34" charset="0"/>
              </a:rPr>
              <a:t>.</a:t>
            </a:r>
            <a:endParaRPr lang="en-US" sz="3200" dirty="0">
              <a:solidFill>
                <a:srgbClr val="92D050"/>
              </a:solidFill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2104" y="2470246"/>
            <a:ext cx="6676465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itchFamily="34" charset="0"/>
              </a:rPr>
              <a:t>1.Nakshi kantha is a kind of ............quilt</a:t>
            </a:r>
            <a:endParaRPr lang="en-US" sz="2000" dirty="0">
              <a:latin typeface="Arial Black" pitchFamily="34" charset="0"/>
            </a:endParaRPr>
          </a:p>
          <a:p>
            <a:r>
              <a:rPr lang="en-US" sz="2000" dirty="0">
                <a:latin typeface="Arial Black" pitchFamily="34" charset="0"/>
              </a:rPr>
              <a:t>2.The name of taken from a.............word.............</a:t>
            </a:r>
          </a:p>
          <a:p>
            <a:r>
              <a:rPr lang="en-US" sz="2000" dirty="0">
                <a:latin typeface="Arial Black" pitchFamily="34" charset="0"/>
              </a:rPr>
              <a:t>3.Nakshi </a:t>
            </a:r>
            <a:r>
              <a:rPr lang="en-US" sz="2000" dirty="0" err="1">
                <a:latin typeface="Arial Black" pitchFamily="34" charset="0"/>
              </a:rPr>
              <a:t>kanthas</a:t>
            </a:r>
            <a:r>
              <a:rPr lang="en-US" sz="2000" dirty="0">
                <a:latin typeface="Arial Black" pitchFamily="34" charset="0"/>
              </a:rPr>
              <a:t> are now sold in</a:t>
            </a:r>
            <a:r>
              <a:rPr lang="en-US" sz="2000" dirty="0">
                <a:latin typeface="Arial Black" pitchFamily="34" charset="0"/>
              </a:rPr>
              <a:t>.......</a:t>
            </a:r>
            <a:r>
              <a:rPr lang="en-US" sz="2000" dirty="0">
                <a:latin typeface="Arial Black" pitchFamily="34" charset="0"/>
              </a:rPr>
              <a:t>shops.</a:t>
            </a:r>
          </a:p>
          <a:p>
            <a:r>
              <a:rPr lang="en-US" sz="2000" dirty="0">
                <a:latin typeface="Arial Black" pitchFamily="34" charset="0"/>
              </a:rPr>
              <a:t>4.nakshi </a:t>
            </a:r>
            <a:r>
              <a:rPr lang="en-US" sz="2000" dirty="0" err="1">
                <a:latin typeface="Arial Black" pitchFamily="34" charset="0"/>
              </a:rPr>
              <a:t>kanthas</a:t>
            </a:r>
            <a:r>
              <a:rPr lang="en-US" sz="2000" dirty="0">
                <a:latin typeface="Arial Black" pitchFamily="34" charset="0"/>
              </a:rPr>
              <a:t> are in great demand because of their </a:t>
            </a:r>
            <a:r>
              <a:rPr lang="en-US" sz="2000" dirty="0" err="1">
                <a:latin typeface="Arial Black" pitchFamily="34" charset="0"/>
              </a:rPr>
              <a:t>colourful</a:t>
            </a:r>
            <a:r>
              <a:rPr lang="en-US" sz="2000" dirty="0">
                <a:latin typeface="Arial Black" pitchFamily="34" charset="0"/>
              </a:rPr>
              <a:t>........and.........</a:t>
            </a:r>
          </a:p>
          <a:p>
            <a:r>
              <a:rPr lang="en-US" sz="2000" dirty="0">
                <a:latin typeface="Arial Black" pitchFamily="34" charset="0"/>
              </a:rPr>
              <a:t>5 Now it is produced............ </a:t>
            </a:r>
            <a:endParaRPr lang="en-US" sz="2000" dirty="0">
              <a:latin typeface="Arial Black" pitchFamily="34" charset="0"/>
            </a:endParaRP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524001" y="4858604"/>
            <a:ext cx="1665026" cy="818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 Black" pitchFamily="34" charset="0"/>
              </a:rPr>
              <a:t>Answers:-</a:t>
            </a:r>
            <a:endParaRPr lang="en-US" sz="20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1731" y="4858603"/>
            <a:ext cx="2770496" cy="5732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1)embroidered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54806" y="4790364"/>
            <a:ext cx="2524836" cy="750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2)Bengali  , </a:t>
            </a:r>
            <a:r>
              <a:rPr lang="en-US" sz="2400" dirty="0" err="1">
                <a:solidFill>
                  <a:schemeClr val="tx1"/>
                </a:solidFill>
                <a:latin typeface="Arial Black" pitchFamily="34" charset="0"/>
              </a:rPr>
              <a:t>noksha</a:t>
            </a:r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061279" y="4722125"/>
            <a:ext cx="2429301" cy="818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3)handicrafts</a:t>
            </a:r>
            <a:endParaRPr lang="en-US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42615" y="5854891"/>
            <a:ext cx="4681182" cy="586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7030A0"/>
                </a:solidFill>
                <a:latin typeface="Arial Black" pitchFamily="34" charset="0"/>
              </a:rPr>
              <a:t>4)patterns,  designs</a:t>
            </a:r>
            <a:endParaRPr lang="en-US" sz="24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996753" y="5991368"/>
            <a:ext cx="3357349" cy="586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7030A0"/>
                </a:solidFill>
                <a:latin typeface="Arial Black" pitchFamily="34" charset="0"/>
              </a:rPr>
              <a:t>5)commercially</a:t>
            </a:r>
            <a:endParaRPr lang="en-US" sz="2400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301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01672" y="491320"/>
            <a:ext cx="8420668" cy="559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q"/>
            </a:pPr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Choose the best answer from the alternatives:-</a:t>
            </a:r>
            <a:endParaRPr lang="en-US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87775" y="1146413"/>
            <a:ext cx="7315199" cy="6277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  <a:latin typeface="Arial Black" pitchFamily="34" charset="0"/>
              </a:rPr>
              <a:t>a) Nakshi Kantha is a -----kind of kantha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1801505"/>
            <a:ext cx="7315200" cy="6687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7030A0"/>
                </a:solidFill>
                <a:latin typeface="Arial Black" pitchFamily="34" charset="0"/>
              </a:rPr>
              <a:t>i</a:t>
            </a:r>
            <a:r>
              <a:rPr lang="en-US" sz="2400" dirty="0">
                <a:solidFill>
                  <a:srgbClr val="7030A0"/>
                </a:solidFill>
                <a:latin typeface="Arial Black" pitchFamily="34" charset="0"/>
              </a:rPr>
              <a:t>)Normal ii)special iii)ordinary iv) simple</a:t>
            </a:r>
            <a:r>
              <a:rPr lang="en-US" dirty="0">
                <a:solidFill>
                  <a:srgbClr val="7030A0"/>
                </a:solidFill>
                <a:latin typeface="Arial Black" pitchFamily="34" charset="0"/>
              </a:rPr>
              <a:t>   </a:t>
            </a:r>
            <a:endParaRPr lang="en-US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730018" y="1910688"/>
            <a:ext cx="1937983" cy="6005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n-US" sz="2800" dirty="0">
                <a:solidFill>
                  <a:srgbClr val="FF0000"/>
                </a:solidFill>
              </a:rPr>
              <a:t>ii)special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6014" y="2674962"/>
            <a:ext cx="6632811" cy="5595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b)The word “indigenous” refers to----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24001" y="3343701"/>
            <a:ext cx="7574507" cy="614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accent6"/>
                </a:solidFill>
                <a:latin typeface="Arial Black" pitchFamily="34" charset="0"/>
              </a:rPr>
              <a:t>i</a:t>
            </a:r>
            <a:r>
              <a:rPr lang="en-US" sz="2000" dirty="0">
                <a:solidFill>
                  <a:schemeClr val="accent6"/>
                </a:solidFill>
                <a:latin typeface="Arial Black" pitchFamily="34" charset="0"/>
              </a:rPr>
              <a:t>) Foreign ii)native iii)hand-made iv)all the above</a:t>
            </a:r>
            <a:endParaRPr lang="en-US" sz="2000" dirty="0">
              <a:solidFill>
                <a:schemeClr val="accent6"/>
              </a:solidFill>
              <a:latin typeface="Arial Black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784609" y="3343702"/>
            <a:ext cx="1883391" cy="600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n-US" sz="2400" dirty="0">
                <a:solidFill>
                  <a:srgbClr val="0070C0"/>
                </a:solidFill>
                <a:latin typeface="Arial Black" pitchFamily="34" charset="0"/>
              </a:rPr>
              <a:t>ii) native</a:t>
            </a:r>
            <a:endParaRPr lang="en-US" sz="24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28717" y="4217159"/>
            <a:ext cx="3862317" cy="518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c)</a:t>
            </a:r>
            <a:r>
              <a:rPr lang="en-US" sz="2400" dirty="0" err="1">
                <a:solidFill>
                  <a:schemeClr val="tx1"/>
                </a:solidFill>
                <a:latin typeface="Arial Black" pitchFamily="34" charset="0"/>
              </a:rPr>
              <a:t>Naksha</a:t>
            </a:r>
            <a:r>
              <a:rPr lang="en-US" sz="2400" dirty="0">
                <a:solidFill>
                  <a:schemeClr val="tx1"/>
                </a:solidFill>
                <a:latin typeface="Arial Black" pitchFamily="34" charset="0"/>
              </a:rPr>
              <a:t> means-------</a:t>
            </a:r>
            <a:endParaRPr lang="en-US" sz="2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1" y="4763070"/>
            <a:ext cx="9143999" cy="7642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  <a:latin typeface="Arial Black" pitchFamily="34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)Artistic pattern  ii) traditional pattern  iii)ancient pattern  iv)modern pattern</a:t>
            </a:r>
            <a:endParaRPr lang="en-US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854054" y="5595584"/>
            <a:ext cx="3739487" cy="777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n-US" sz="2400" dirty="0" err="1">
                <a:solidFill>
                  <a:srgbClr val="7030A0"/>
                </a:solidFill>
                <a:latin typeface="Arial Black" pitchFamily="34" charset="0"/>
              </a:rPr>
              <a:t>i</a:t>
            </a:r>
            <a:r>
              <a:rPr lang="en-US" sz="2400" dirty="0">
                <a:solidFill>
                  <a:srgbClr val="7030A0"/>
                </a:solidFill>
                <a:latin typeface="Arial Black" pitchFamily="34" charset="0"/>
              </a:rPr>
              <a:t>)Artistic pattern</a:t>
            </a:r>
            <a:endParaRPr lang="en-US" sz="2400" dirty="0">
              <a:solidFill>
                <a:srgbClr val="7030A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21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52248" y="359708"/>
            <a:ext cx="2712944" cy="553998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0" y="491319"/>
            <a:ext cx="9144000" cy="682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d)The art has been </a:t>
            </a:r>
            <a:r>
              <a:rPr lang="en-US" sz="2400" dirty="0" err="1">
                <a:solidFill>
                  <a:srgbClr val="002060"/>
                </a:solidFill>
                <a:latin typeface="Arial Black" pitchFamily="34" charset="0"/>
              </a:rPr>
              <a:t>practised</a:t>
            </a:r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 in ------ for centuries</a:t>
            </a:r>
            <a:r>
              <a:rPr lang="en-US" sz="2000" dirty="0">
                <a:solidFill>
                  <a:srgbClr val="002060"/>
                </a:solidFill>
                <a:latin typeface="Arial Black" pitchFamily="34" charset="0"/>
              </a:rPr>
              <a:t>.</a:t>
            </a:r>
            <a:endParaRPr lang="en-US" sz="20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28717" y="1514902"/>
            <a:ext cx="8748215" cy="6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B050"/>
                </a:solidFill>
                <a:latin typeface="Arial Black" pitchFamily="34" charset="0"/>
              </a:rPr>
              <a:t>i</a:t>
            </a:r>
            <a:r>
              <a:rPr lang="en-US" sz="2000" dirty="0">
                <a:solidFill>
                  <a:srgbClr val="00B050"/>
                </a:solidFill>
                <a:latin typeface="Arial Black" pitchFamily="34" charset="0"/>
              </a:rPr>
              <a:t>) Town  ii) elite society iii)rural Bengal iv) village market</a:t>
            </a:r>
            <a:r>
              <a:rPr lang="en-US" sz="1600" dirty="0">
                <a:solidFill>
                  <a:srgbClr val="00B050"/>
                </a:solidFill>
                <a:latin typeface="Arial Black" pitchFamily="34" charset="0"/>
              </a:rPr>
              <a:t> </a:t>
            </a:r>
            <a:endParaRPr lang="en-US" sz="1600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34233" y="1651379"/>
            <a:ext cx="2156346" cy="9689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01672" y="3848670"/>
            <a:ext cx="8488907" cy="8461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e)</a:t>
            </a:r>
            <a:r>
              <a:rPr lang="en-US" sz="2400" dirty="0" err="1">
                <a:solidFill>
                  <a:srgbClr val="002060"/>
                </a:solidFill>
                <a:latin typeface="Arial Black" pitchFamily="34" charset="0"/>
              </a:rPr>
              <a:t>Nakshi</a:t>
            </a:r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Arial Black" pitchFamily="34" charset="0"/>
              </a:rPr>
              <a:t>Kanthar</a:t>
            </a:r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 Math was published in -----</a:t>
            </a:r>
            <a:endParaRPr lang="en-US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158019" y="2511187"/>
            <a:ext cx="42853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n-US" sz="2800" dirty="0">
                <a:solidFill>
                  <a:srgbClr val="7030A0"/>
                </a:solidFill>
                <a:latin typeface="Arial Black" pitchFamily="34" charset="0"/>
              </a:rPr>
              <a:t>iii)Rural Bengal</a:t>
            </a:r>
            <a:endParaRPr lang="en-US" sz="28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70162" y="4749422"/>
            <a:ext cx="8038531" cy="6687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2060"/>
                </a:solidFill>
                <a:latin typeface="Arial Black" pitchFamily="34" charset="0"/>
              </a:rPr>
              <a:t>i</a:t>
            </a:r>
            <a:r>
              <a:rPr lang="en-US" sz="2800" dirty="0">
                <a:solidFill>
                  <a:srgbClr val="002060"/>
                </a:solidFill>
                <a:latin typeface="Arial Black" pitchFamily="34" charset="0"/>
              </a:rPr>
              <a:t>)1930    ii) 1929    iii) 1928    iv) 1927.</a:t>
            </a:r>
            <a:endParaRPr lang="en-US" sz="28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03930" y="5650174"/>
            <a:ext cx="3098041" cy="8325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n-US" sz="3600" dirty="0">
                <a:solidFill>
                  <a:srgbClr val="FF0000"/>
                </a:solidFill>
                <a:latin typeface="Arial Black" pitchFamily="34" charset="0"/>
              </a:rPr>
              <a:t>ii)1929</a:t>
            </a:r>
            <a:endParaRPr lang="en-US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80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65195" y="409433"/>
            <a:ext cx="8543498" cy="13238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q"/>
            </a:pPr>
            <a:r>
              <a:rPr lang="en-US" sz="3200" dirty="0">
                <a:solidFill>
                  <a:srgbClr val="002060"/>
                </a:solidFill>
                <a:latin typeface="Arial Black" pitchFamily="34" charset="0"/>
              </a:rPr>
              <a:t>Guess the meaning of the following words and choose the correct meaning closest to the text:-</a:t>
            </a:r>
            <a:r>
              <a:rPr lang="en-US" dirty="0">
                <a:solidFill>
                  <a:srgbClr val="002060"/>
                </a:solidFill>
                <a:latin typeface="Arial Black" pitchFamily="34" charset="0"/>
              </a:rPr>
              <a:t> </a:t>
            </a:r>
            <a:endParaRPr lang="en-US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28717" y="1856097"/>
            <a:ext cx="3944203" cy="627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itchFamily="34" charset="0"/>
              </a:rPr>
              <a:t>a)traditional</a:t>
            </a:r>
            <a:endParaRPr lang="en-US" sz="28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01421" y="2552132"/>
            <a:ext cx="6537278" cy="6277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2060"/>
                </a:solidFill>
                <a:latin typeface="Arial Black" pitchFamily="34" charset="0"/>
              </a:rPr>
              <a:t>i</a:t>
            </a:r>
            <a:r>
              <a:rPr lang="en-US" dirty="0">
                <a:solidFill>
                  <a:srgbClr val="002060"/>
                </a:solidFill>
                <a:latin typeface="Arial Black" pitchFamily="34" charset="0"/>
              </a:rPr>
              <a:t>)Conventional ii) rule iii) custom iv) convention.</a:t>
            </a:r>
            <a:endParaRPr lang="en-US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61278" y="2483894"/>
            <a:ext cx="2606722" cy="750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n-US" sz="2000" dirty="0">
                <a:solidFill>
                  <a:srgbClr val="0070C0"/>
                </a:solidFill>
                <a:latin typeface="Arial Black" pitchFamily="34" charset="0"/>
              </a:rPr>
              <a:t>it)conventional</a:t>
            </a:r>
            <a:endParaRPr lang="en-US" sz="2000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37900" y="3398293"/>
            <a:ext cx="3370997" cy="5595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Arial Black" pitchFamily="34" charset="0"/>
              </a:rPr>
              <a:t>b) artistic</a:t>
            </a:r>
            <a:endParaRPr lang="en-US" sz="32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65194" y="4189864"/>
            <a:ext cx="6632812" cy="709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2060"/>
                </a:solidFill>
                <a:latin typeface="Arial Black" pitchFamily="34" charset="0"/>
              </a:rPr>
              <a:t>i</a:t>
            </a:r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) Arts    ii)of art    iii) fine    iv) nice</a:t>
            </a:r>
            <a:r>
              <a:rPr lang="en-US" sz="2800" dirty="0">
                <a:solidFill>
                  <a:srgbClr val="002060"/>
                </a:solidFill>
              </a:rPr>
              <a:t>.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634484" y="4435524"/>
            <a:ext cx="2033516" cy="7506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n-US" sz="2800" dirty="0">
                <a:solidFill>
                  <a:srgbClr val="FF0000"/>
                </a:solidFill>
                <a:latin typeface="Arial Black" pitchFamily="34" charset="0"/>
              </a:rPr>
              <a:t>ii)Of art</a:t>
            </a:r>
            <a:endParaRPr lang="en-US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01922" y="5008729"/>
            <a:ext cx="2579427" cy="532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2"/>
                </a:solidFill>
                <a:latin typeface="Arial Black" pitchFamily="34" charset="0"/>
              </a:rPr>
              <a:t>c)pattern</a:t>
            </a:r>
            <a:endParaRPr lang="en-US" sz="3200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1" y="5792554"/>
            <a:ext cx="7028597" cy="6141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rgbClr val="00B0F0"/>
                </a:solidFill>
                <a:latin typeface="Arial Black" pitchFamily="34" charset="0"/>
              </a:rPr>
              <a:t>i</a:t>
            </a:r>
            <a:r>
              <a:rPr lang="en-US" dirty="0">
                <a:solidFill>
                  <a:srgbClr val="00B0F0"/>
                </a:solidFill>
                <a:latin typeface="Arial Black" pitchFamily="34" charset="0"/>
              </a:rPr>
              <a:t>) </a:t>
            </a:r>
            <a:r>
              <a:rPr lang="en-US" sz="2000" dirty="0">
                <a:solidFill>
                  <a:srgbClr val="00B0F0"/>
                </a:solidFill>
                <a:latin typeface="Arial Black" pitchFamily="34" charset="0"/>
              </a:rPr>
              <a:t>Decoration   ii) mark   iii) embellishment   iv)design</a:t>
            </a:r>
            <a:r>
              <a:rPr lang="en-US" sz="2000" dirty="0">
                <a:solidFill>
                  <a:srgbClr val="00B0F0"/>
                </a:solidFill>
              </a:rPr>
              <a:t>.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197756" y="5759355"/>
            <a:ext cx="2470244" cy="682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n-US" sz="2800" dirty="0">
                <a:solidFill>
                  <a:schemeClr val="tx1"/>
                </a:solidFill>
                <a:latin typeface="Arial Black" pitchFamily="34" charset="0"/>
              </a:rPr>
              <a:t>iv)design</a:t>
            </a:r>
            <a:endParaRPr lang="en-US" sz="280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04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42615" y="595726"/>
            <a:ext cx="3179928" cy="891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rial Black" pitchFamily="34" charset="0"/>
              </a:rPr>
              <a:t>d)produce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28716" y="1719619"/>
            <a:ext cx="8939284" cy="6414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7030A0"/>
                </a:solidFill>
                <a:latin typeface="Arial Black" pitchFamily="34" charset="0"/>
              </a:rPr>
              <a:t>i</a:t>
            </a:r>
            <a:r>
              <a:rPr lang="en-US" sz="2800" dirty="0">
                <a:solidFill>
                  <a:srgbClr val="7030A0"/>
                </a:solidFill>
                <a:latin typeface="Arial Black" pitchFamily="34" charset="0"/>
              </a:rPr>
              <a:t>)Give     ii)create     iii) supply     iv) provide</a:t>
            </a:r>
            <a:endParaRPr lang="en-US" sz="28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980597" y="2797792"/>
            <a:ext cx="3193576" cy="6550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ii)create</a:t>
            </a:r>
            <a:endParaRPr lang="en-US" sz="3600" dirty="0">
              <a:solidFill>
                <a:schemeClr val="tx1">
                  <a:lumMod val="85000"/>
                  <a:lumOff val="15000"/>
                </a:schemeClr>
              </a:solidFill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56263" y="3507475"/>
            <a:ext cx="3207224" cy="7506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B050"/>
                </a:solidFill>
                <a:latin typeface="Arial Black" pitchFamily="34" charset="0"/>
              </a:rPr>
              <a:t>e) famous</a:t>
            </a:r>
            <a:endParaRPr lang="en-US" sz="3600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1" y="4490114"/>
            <a:ext cx="8748215" cy="6005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002060"/>
                </a:solidFill>
                <a:latin typeface="Arial Black" pitchFamily="34" charset="0"/>
              </a:rPr>
              <a:t>i</a:t>
            </a:r>
            <a:r>
              <a:rPr lang="en-US" sz="2400">
                <a:solidFill>
                  <a:srgbClr val="002060"/>
                </a:solidFill>
                <a:latin typeface="Arial Black" pitchFamily="34" charset="0"/>
              </a:rPr>
              <a:t>)big     </a:t>
            </a:r>
            <a:r>
              <a:rPr lang="en-US" sz="2400" dirty="0">
                <a:solidFill>
                  <a:srgbClr val="002060"/>
                </a:solidFill>
                <a:latin typeface="Arial Black" pitchFamily="34" charset="0"/>
              </a:rPr>
              <a:t>ii) renowned     iii)famine     iv) fume</a:t>
            </a:r>
            <a:endParaRPr lang="en-US" sz="24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6949" y="5418162"/>
            <a:ext cx="3807726" cy="8461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ü"/>
            </a:pPr>
            <a:r>
              <a:rPr lang="en-US" sz="3600" dirty="0">
                <a:solidFill>
                  <a:srgbClr val="FF0000"/>
                </a:solidFill>
                <a:latin typeface="Arial Black" pitchFamily="34" charset="0"/>
              </a:rPr>
              <a:t>ii) renowned</a:t>
            </a:r>
            <a:endParaRPr lang="en-US" sz="3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02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22467" y="281533"/>
            <a:ext cx="7724633" cy="923330"/>
          </a:xfrm>
          <a:prstGeom prst="rect">
            <a:avLst/>
          </a:prstGeom>
          <a:noFill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prstTxWarp prst="textDeflateBottom">
              <a:avLst/>
            </a:prstTxWarp>
            <a:spAutoFit/>
          </a:bodyPr>
          <a:lstStyle/>
          <a:p>
            <a:pPr algn="ctr"/>
            <a:r>
              <a:rPr lang="en-US" sz="5400" dirty="0" smtClean="0">
                <a:solidFill>
                  <a:srgbClr val="7030A0"/>
                </a:solidFill>
                <a:latin typeface="Arial Black" pitchFamily="34" charset="0"/>
              </a:rPr>
              <a:t>Evaluation</a:t>
            </a:r>
            <a:endParaRPr lang="en-US" sz="54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62975" y="2071537"/>
            <a:ext cx="8843619" cy="466281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950" dirty="0" err="1">
                <a:solidFill>
                  <a:schemeClr val="tx1"/>
                </a:solidFill>
                <a:latin typeface="Arial Black" pitchFamily="34" charset="0"/>
              </a:rPr>
              <a:t>i</a:t>
            </a:r>
            <a:r>
              <a:rPr lang="en-US" sz="4950" dirty="0" smtClean="0">
                <a:solidFill>
                  <a:schemeClr val="tx1"/>
                </a:solidFill>
                <a:latin typeface="Arial Black" pitchFamily="34" charset="0"/>
              </a:rPr>
              <a:t>)  What </a:t>
            </a:r>
            <a:r>
              <a:rPr lang="en-US" sz="4950" dirty="0">
                <a:solidFill>
                  <a:schemeClr val="tx1"/>
                </a:solidFill>
                <a:latin typeface="Arial Black" pitchFamily="34" charset="0"/>
              </a:rPr>
              <a:t>is </a:t>
            </a:r>
            <a:r>
              <a:rPr lang="en-US" sz="4950" dirty="0" err="1">
                <a:solidFill>
                  <a:schemeClr val="tx1"/>
                </a:solidFill>
                <a:latin typeface="Arial Black" pitchFamily="34" charset="0"/>
              </a:rPr>
              <a:t>Nakshi</a:t>
            </a:r>
            <a:r>
              <a:rPr lang="en-US" sz="4950" dirty="0">
                <a:solidFill>
                  <a:schemeClr val="tx1"/>
                </a:solidFill>
                <a:latin typeface="Arial Black" pitchFamily="34" charset="0"/>
              </a:rPr>
              <a:t> </a:t>
            </a:r>
            <a:r>
              <a:rPr lang="en-US" sz="4950" dirty="0" smtClean="0">
                <a:solidFill>
                  <a:schemeClr val="tx1"/>
                </a:solidFill>
                <a:latin typeface="Arial Black" pitchFamily="34" charset="0"/>
              </a:rPr>
              <a:t>   	</a:t>
            </a:r>
            <a:r>
              <a:rPr lang="en-US" sz="4950" dirty="0" err="1" smtClean="0">
                <a:solidFill>
                  <a:schemeClr val="tx1"/>
                </a:solidFill>
                <a:latin typeface="Arial Black" pitchFamily="34" charset="0"/>
              </a:rPr>
              <a:t>Kantha</a:t>
            </a:r>
            <a:r>
              <a:rPr lang="en-US" sz="4950" dirty="0">
                <a:solidFill>
                  <a:schemeClr val="tx1"/>
                </a:solidFill>
                <a:latin typeface="Arial Black" pitchFamily="34" charset="0"/>
              </a:rPr>
              <a:t>?</a:t>
            </a:r>
          </a:p>
          <a:p>
            <a:r>
              <a:rPr lang="en-US" sz="4950" dirty="0">
                <a:solidFill>
                  <a:schemeClr val="tx1"/>
                </a:solidFill>
                <a:latin typeface="Arial Black" pitchFamily="34" charset="0"/>
              </a:rPr>
              <a:t>ii</a:t>
            </a:r>
            <a:r>
              <a:rPr lang="en-US" sz="4950" dirty="0" smtClean="0">
                <a:solidFill>
                  <a:schemeClr val="tx1"/>
                </a:solidFill>
                <a:latin typeface="Arial Black" pitchFamily="34" charset="0"/>
              </a:rPr>
              <a:t>) Where </a:t>
            </a:r>
            <a:r>
              <a:rPr lang="en-US" sz="4950" dirty="0">
                <a:solidFill>
                  <a:schemeClr val="tx1"/>
                </a:solidFill>
                <a:latin typeface="Arial Black" pitchFamily="34" charset="0"/>
              </a:rPr>
              <a:t>was the </a:t>
            </a:r>
            <a:r>
              <a:rPr lang="en-US" sz="4950" dirty="0" smtClean="0">
                <a:solidFill>
                  <a:schemeClr val="tx1"/>
                </a:solidFill>
                <a:latin typeface="Arial Black" pitchFamily="34" charset="0"/>
              </a:rPr>
              <a:t>	name 	taken </a:t>
            </a:r>
            <a:r>
              <a:rPr lang="en-US" sz="4950" dirty="0">
                <a:solidFill>
                  <a:schemeClr val="tx1"/>
                </a:solidFill>
                <a:latin typeface="Arial Black" pitchFamily="34" charset="0"/>
              </a:rPr>
              <a:t>from?</a:t>
            </a:r>
          </a:p>
          <a:p>
            <a:r>
              <a:rPr lang="en-US" sz="4950" dirty="0" smtClean="0">
                <a:solidFill>
                  <a:schemeClr val="tx1"/>
                </a:solidFill>
                <a:latin typeface="Arial Black" pitchFamily="34" charset="0"/>
              </a:rPr>
              <a:t>iii)What </a:t>
            </a:r>
            <a:r>
              <a:rPr lang="en-US" sz="4950" dirty="0">
                <a:solidFill>
                  <a:schemeClr val="tx1"/>
                </a:solidFill>
                <a:latin typeface="Arial Black" pitchFamily="34" charset="0"/>
              </a:rPr>
              <a:t>are used to </a:t>
            </a:r>
            <a:r>
              <a:rPr lang="en-US" sz="4950" dirty="0" smtClean="0">
                <a:solidFill>
                  <a:schemeClr val="tx1"/>
                </a:solidFill>
                <a:latin typeface="Arial Black" pitchFamily="34" charset="0"/>
              </a:rPr>
              <a:t>	make </a:t>
            </a:r>
            <a:r>
              <a:rPr lang="en-US" sz="4950" dirty="0">
                <a:solidFill>
                  <a:schemeClr val="tx1"/>
                </a:solidFill>
                <a:latin typeface="Arial Black" pitchFamily="34" charset="0"/>
              </a:rPr>
              <a:t>Nakshi Kantha?</a:t>
            </a:r>
            <a:endParaRPr lang="en-US" sz="4950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20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34436" y="613176"/>
            <a:ext cx="6059606" cy="200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00B050"/>
                </a:solidFill>
                <a:latin typeface="Arial Black" pitchFamily="34" charset="0"/>
              </a:rPr>
              <a:t>Home work</a:t>
            </a:r>
            <a:endParaRPr lang="en-US" sz="4400" dirty="0">
              <a:solidFill>
                <a:srgbClr val="00B050"/>
              </a:solidFill>
              <a:latin typeface="Arial Black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84060" y="3480179"/>
            <a:ext cx="6509982" cy="2156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latin typeface="Arial Black" pitchFamily="34" charset="0"/>
              </a:rPr>
              <a:t>Write the summary of the text in around 50 words</a:t>
            </a:r>
            <a:r>
              <a:rPr lang="en-US" sz="3200" dirty="0">
                <a:solidFill>
                  <a:srgbClr val="002060"/>
                </a:solidFill>
              </a:rPr>
              <a:t>.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73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24348" y="4599296"/>
            <a:ext cx="43433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en-US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Picture 3" descr="Picture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7207" y="2838735"/>
            <a:ext cx="7915701" cy="3807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74275" y="991625"/>
            <a:ext cx="51859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060"/>
                </a:solidFill>
                <a:latin typeface="Arial Black" pitchFamily="34" charset="0"/>
              </a:rPr>
              <a:t>Thanks </a:t>
            </a:r>
          </a:p>
          <a:p>
            <a:pPr algn="ctr"/>
            <a:r>
              <a:rPr lang="en-US" sz="4400" dirty="0" smtClean="0">
                <a:solidFill>
                  <a:srgbClr val="002060"/>
                </a:solidFill>
                <a:latin typeface="Arial Black" pitchFamily="34" charset="0"/>
              </a:rPr>
              <a:t>Everybody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76734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542</Words>
  <Application>Microsoft Office PowerPoint</Application>
  <PresentationFormat>Widescreen</PresentationFormat>
  <Paragraphs>100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Black</vt:lpstr>
      <vt:lpstr>Calibri</vt:lpstr>
      <vt:lpstr>Calibri Light</vt:lpstr>
      <vt:lpstr>NikoshBAN</vt:lpstr>
      <vt:lpstr>Times New Roman</vt:lpstr>
      <vt:lpstr>Vrinda</vt:lpstr>
      <vt:lpstr>Wingdings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Nipa</dc:creator>
  <cp:lastModifiedBy>Nipa</cp:lastModifiedBy>
  <cp:revision>6</cp:revision>
  <dcterms:created xsi:type="dcterms:W3CDTF">2020-01-28T14:04:09Z</dcterms:created>
  <dcterms:modified xsi:type="dcterms:W3CDTF">2020-01-28T14:38:22Z</dcterms:modified>
</cp:coreProperties>
</file>