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7" r:id="rId9"/>
    <p:sldId id="264" r:id="rId10"/>
    <p:sldId id="265" r:id="rId11"/>
    <p:sldId id="268" r:id="rId12"/>
    <p:sldId id="269" r:id="rId13"/>
    <p:sldId id="270" r:id="rId14"/>
  </p:sldIdLst>
  <p:sldSz cx="10972800" cy="7315200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46" y="90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09B41-AFD0-4B4A-90F1-BC0DD7B09EDC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12B9F-7336-4373-967F-88C8221E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5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4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8"/>
            <a:ext cx="246888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8"/>
            <a:ext cx="72237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4"/>
            <a:ext cx="9326880" cy="14528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4"/>
            <a:ext cx="6134100" cy="62433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4"/>
            <a:ext cx="3609976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0"/>
            <a:ext cx="9875520" cy="482769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3426768"/>
            <a:ext cx="1095488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8739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-66655" y="3429000"/>
            <a:ext cx="110353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8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8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ক্লাসে</a:t>
            </a:r>
            <a:r>
              <a:rPr lang="en-US" sz="8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8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সকলকে</a:t>
            </a:r>
            <a:r>
              <a:rPr lang="en-US" sz="8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8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স্বাগতম</a:t>
            </a:r>
            <a:endParaRPr lang="en-US" sz="8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1322" y="152400"/>
            <a:ext cx="3815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নতুন শব্দের অর্থ  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0002" y="1394569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শীতাতপ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90" y="1011256"/>
            <a:ext cx="2644309" cy="16557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3805535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ধলো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50202"/>
            <a:ext cx="2686050" cy="19789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3293" y="3805535"/>
            <a:ext cx="185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সাদা, ফরসা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2361" y="6167735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ডাঁটো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97" y="5269762"/>
            <a:ext cx="2634603" cy="18888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87181" y="6167734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পুষ্ঠ, </a:t>
            </a:r>
            <a:r>
              <a:rPr lang="bn-IN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শক্ত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9" y="0"/>
            <a:ext cx="2351911" cy="7315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0311" y="7495"/>
            <a:ext cx="2372489" cy="731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5600" y="1410043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ঠান্ডা ও গরম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8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1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7">
            <a:extLst>
              <a:ext uri="{FF2B5EF4-FFF2-40B4-BE49-F238E27FC236}">
                <a16:creationId xmlns="" xmlns:a16="http://schemas.microsoft.com/office/drawing/2014/main" id="{10E97170-8EE8-4291-99D3-E02ED75EC39A}"/>
              </a:ext>
            </a:extLst>
          </p:cNvPr>
          <p:cNvSpPr/>
          <p:nvPr/>
        </p:nvSpPr>
        <p:spPr>
          <a:xfrm rot="5400000">
            <a:off x="5075382" y="-2423612"/>
            <a:ext cx="1004918" cy="5852162"/>
          </a:xfrm>
          <a:custGeom>
            <a:avLst/>
            <a:gdLst>
              <a:gd name="connsiteX0" fmla="*/ 0 w 2612572"/>
              <a:gd name="connsiteY0" fmla="*/ 0 h 4831528"/>
              <a:gd name="connsiteX1" fmla="*/ 250367 w 2612572"/>
              <a:gd name="connsiteY1" fmla="*/ 11612 h 4831528"/>
              <a:gd name="connsiteX2" fmla="*/ 2612572 w 2612572"/>
              <a:gd name="connsiteY2" fmla="*/ 2415764 h 4831528"/>
              <a:gd name="connsiteX3" fmla="*/ 250367 w 2612572"/>
              <a:gd name="connsiteY3" fmla="*/ 4819916 h 4831528"/>
              <a:gd name="connsiteX4" fmla="*/ 0 w 2612572"/>
              <a:gd name="connsiteY4" fmla="*/ 4831528 h 4831528"/>
              <a:gd name="connsiteX5" fmla="*/ 0 w 2612572"/>
              <a:gd name="connsiteY5" fmla="*/ 4831527 h 483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2572" h="4831528">
                <a:moveTo>
                  <a:pt x="0" y="0"/>
                </a:moveTo>
                <a:lnTo>
                  <a:pt x="250367" y="11612"/>
                </a:lnTo>
                <a:cubicBezTo>
                  <a:pt x="1577183" y="135367"/>
                  <a:pt x="2612572" y="1164514"/>
                  <a:pt x="2612572" y="2415764"/>
                </a:cubicBezTo>
                <a:cubicBezTo>
                  <a:pt x="2612572" y="3667015"/>
                  <a:pt x="1577183" y="4696161"/>
                  <a:pt x="250367" y="4819916"/>
                </a:cubicBezTo>
                <a:lnTo>
                  <a:pt x="0" y="4831528"/>
                </a:lnTo>
                <a:lnTo>
                  <a:pt x="0" y="483152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58837" y="1950720"/>
            <a:ext cx="2560320" cy="73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bn-IN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গ্রুপ- শাপলা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243840"/>
            <a:ext cx="4297680" cy="761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bn-IN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দলগত কাজ</a:t>
            </a:r>
          </a:p>
          <a:p>
            <a:pPr algn="ctr"/>
            <a:endParaRPr lang="en-US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6480" y="1921164"/>
            <a:ext cx="4572000" cy="73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পৃথিবীর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স্তন্যে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লালিত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4399" y="1463041"/>
            <a:ext cx="1737359" cy="1544319"/>
          </a:xfrm>
          <a:prstGeom prst="ellipse">
            <a:avLst/>
          </a:prstGeom>
          <a:blipFill dpi="0" rotWithShape="1">
            <a:blip r:embed="rId2"/>
            <a:srcRect/>
            <a:stretch>
              <a:fillRect l="-65000" t="-3000" b="-1000"/>
            </a:stretch>
          </a:blipFill>
          <a:ln>
            <a:solidFill>
              <a:srgbClr val="FF0000"/>
            </a:solidFill>
          </a:ln>
          <a:effectLst>
            <a:glow rad="3683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4399" y="3495041"/>
            <a:ext cx="1737359" cy="1544319"/>
          </a:xfrm>
          <a:prstGeom prst="ellipse">
            <a:avLst/>
          </a:prstGeom>
          <a:blipFill>
            <a:blip r:embed="rId3"/>
            <a:stretch>
              <a:fillRect l="1000" t="1000" r="2000" b="1000"/>
            </a:stretch>
          </a:blipFill>
          <a:ln>
            <a:solidFill>
              <a:srgbClr val="FFC000"/>
            </a:solidFill>
          </a:ln>
          <a:effectLst>
            <a:glow rad="5715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14399" y="5608322"/>
            <a:ext cx="1737359" cy="1544319"/>
          </a:xfrm>
          <a:prstGeom prst="ellipse">
            <a:avLst/>
          </a:prstGeom>
          <a:blipFill>
            <a:blip r:embed="rId4"/>
            <a:stretch>
              <a:fillRect l="1000" t="1000" r="2000" b="1000"/>
            </a:stretch>
          </a:blipFill>
          <a:ln>
            <a:solidFill>
              <a:srgbClr val="FF0000"/>
            </a:solidFill>
          </a:ln>
          <a:effectLst>
            <a:glow rad="3683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33898" y="3901440"/>
            <a:ext cx="2560320" cy="7315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bn-IN" sz="4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গ্রুপ- কদম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26480" y="3901440"/>
            <a:ext cx="4572000" cy="7315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কালো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ধলো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বাহিরে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কেবল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08960" y="5852160"/>
            <a:ext cx="2560320" cy="73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bn-IN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গ্রুপ- জবা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26480" y="5852160"/>
            <a:ext cx="4572000" cy="73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দুনিয়া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সবারি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জনম-বেদি</a:t>
            </a:r>
            <a:endParaRPr lang="bn-IN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097" y="-97095"/>
            <a:ext cx="2179781" cy="2373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6219" y="1142746"/>
            <a:ext cx="2327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বুঝিয়ে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84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"/>
            <a:ext cx="3048000" cy="3345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13181" y="-16981"/>
            <a:ext cx="3242639" cy="3276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170"/>
            <a:ext cx="10972800" cy="364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57970" y="3015654"/>
            <a:ext cx="10233830" cy="659516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 ভাব তোমার নিজের ভাষায় লিখে </a:t>
            </a:r>
            <a:r>
              <a:rPr lang="bn-IN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 </a:t>
            </a:r>
            <a:r>
              <a:rPr lang="bn-IN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en-US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86" y="-221212"/>
            <a:ext cx="6858000" cy="36502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566419">
            <a:off x="4233892" y="247799"/>
            <a:ext cx="1892588" cy="674905"/>
          </a:xfrm>
          <a:prstGeom prst="rect">
            <a:avLst/>
          </a:prstGeom>
        </p:spPr>
        <p:txBody>
          <a:bodyPr wrap="none" lIns="104498" tIns="52249" rIns="104498" bIns="52249">
            <a:spAutoFit/>
          </a:bodyPr>
          <a:lstStyle/>
          <a:p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7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73964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6096000"/>
            <a:ext cx="10972800" cy="10566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r>
              <a:rPr lang="en-US" sz="6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900" dirty="0"/>
          </a:p>
        </p:txBody>
      </p:sp>
    </p:spTree>
    <p:extLst>
      <p:ext uri="{BB962C8B-B14F-4D97-AF65-F5344CB8AC3E}">
        <p14:creationId xmlns:p14="http://schemas.microsoft.com/office/powerpoint/2010/main" val="20058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0"/>
            <a:ext cx="4145281" cy="5638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55006" y="611115"/>
            <a:ext cx="6480796" cy="12598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41" tIns="49871" rIns="99741" bIns="49871" rtlCol="0" anchor="ctr"/>
          <a:lstStyle/>
          <a:p>
            <a:pPr algn="ctr"/>
            <a:endParaRPr lang="en-US" sz="5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10" y="0"/>
            <a:ext cx="2036692" cy="2057400"/>
          </a:xfrm>
          <a:prstGeom prst="rect">
            <a:avLst/>
          </a:prstGeom>
        </p:spPr>
      </p:pic>
      <p:pic>
        <p:nvPicPr>
          <p:cNvPr id="1026" name="Picture 2" descr="D:\CONTENT\WON CONTENT\My P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1"/>
            <a:ext cx="5333999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114800" y="48970"/>
            <a:ext cx="3429000" cy="14278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41" tIns="49871" rIns="99741" bIns="49871" rtlCol="0" anchor="ctr"/>
          <a:lstStyle/>
          <a:p>
            <a:pPr algn="ctr"/>
            <a:r>
              <a:rPr lang="bn-IN" sz="7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পরিচিতি</a:t>
            </a:r>
            <a:endParaRPr lang="en-US" sz="72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42" y="1524001"/>
            <a:ext cx="1233958" cy="52282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0532" y="150536"/>
            <a:ext cx="2209797" cy="190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2143" cy="731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7440" y="0"/>
            <a:ext cx="6537960" cy="646949"/>
          </a:xfrm>
          <a:prstGeom prst="rect">
            <a:avLst/>
          </a:prstGeom>
        </p:spPr>
        <p:txBody>
          <a:bodyPr wrap="square" lIns="122532" tIns="61266" rIns="122532" bIns="61266">
            <a:spAutoFit/>
          </a:bodyPr>
          <a:lstStyle/>
          <a:p>
            <a:pPr algn="ctr"/>
            <a:r>
              <a:rPr lang="bn-BD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36721" y="6153227"/>
            <a:ext cx="4049485" cy="6069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9741" tIns="49871" rIns="99741" bIns="49871" rtlCol="0" anchor="ctr"/>
          <a:lstStyle/>
          <a:p>
            <a:pPr algn="ctr"/>
            <a:r>
              <a:rPr lang="bn-IN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কিসের চিত্র লক্ষ করছ?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2" y="685800"/>
            <a:ext cx="869066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2" y="701040"/>
            <a:ext cx="8642762" cy="509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01040"/>
            <a:ext cx="8699732" cy="516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66" y="701040"/>
            <a:ext cx="8778834" cy="509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85800"/>
            <a:ext cx="8550234" cy="537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92" y="716279"/>
            <a:ext cx="8809908" cy="534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685800"/>
            <a:ext cx="8915401" cy="537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8" y="631709"/>
            <a:ext cx="8902933" cy="542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" y="609600"/>
            <a:ext cx="8907780" cy="544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8" y="609600"/>
            <a:ext cx="8855036" cy="544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533399"/>
            <a:ext cx="8991602" cy="552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773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249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10972800" cy="50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4404CEC-E2D0-4442-8F62-0EE6F1FBA484}"/>
              </a:ext>
            </a:extLst>
          </p:cNvPr>
          <p:cNvSpPr/>
          <p:nvPr/>
        </p:nvSpPr>
        <p:spPr>
          <a:xfrm>
            <a:off x="0" y="609600"/>
            <a:ext cx="10972800" cy="3592583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3117" tIns="41559" rIns="83117" bIns="41559">
            <a:spAutoFit/>
          </a:bodyPr>
          <a:lstStyle/>
          <a:p>
            <a:pPr algn="ctr" fontAlgn="base"/>
            <a:r>
              <a:rPr lang="bn-IN" sz="2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জাতি</a:t>
            </a:r>
            <a:endParaRPr lang="en-US" sz="2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7411" y="5737060"/>
            <a:ext cx="279435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5221">
            <a:off x="-89534" y="3054102"/>
            <a:ext cx="1929511" cy="99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7076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9" y="-243840"/>
            <a:ext cx="5918660" cy="7884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2172716"/>
            <a:ext cx="7284684" cy="2856484"/>
          </a:xfrm>
          <a:prstGeom prst="rect">
            <a:avLst/>
          </a:prstGeom>
        </p:spPr>
        <p:txBody>
          <a:bodyPr wrap="square" lIns="83117" tIns="41559" rIns="83117" bIns="41559">
            <a:spAutoFit/>
          </a:bodyPr>
          <a:lstStyle/>
          <a:p>
            <a:pPr>
              <a:spcAft>
                <a:spcPts val="1090"/>
              </a:spcAft>
              <a:buClr>
                <a:schemeClr val="accent3"/>
              </a:buClr>
              <a:defRPr/>
            </a:pPr>
            <a:r>
              <a:rPr lang="bn-BD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 </a:t>
            </a:r>
            <a:r>
              <a:rPr lang="bn-BD" sz="4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পাঠ শেষে শিক্ষার্থীরা</a:t>
            </a:r>
            <a:r>
              <a:rPr lang="en-US" sz="4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4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712979" indent="-712979" algn="just"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১।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কবি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718421" indent="-718421" algn="just"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২।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>
              <a:buClr>
                <a:schemeClr val="accent3"/>
              </a:buClr>
              <a:defRPr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৩।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4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গল্পের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মূলভাব বলতে পারবে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2431" y="381000"/>
            <a:ext cx="1947969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90"/>
              </a:spcAft>
              <a:buClr>
                <a:srgbClr val="9BBB59"/>
              </a:buClr>
              <a:defRPr/>
            </a:pPr>
            <a:r>
              <a:rPr lang="bn-BD" sz="4900" b="1" u="sng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327571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9516" y="307032"/>
            <a:ext cx="3430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কবি-পরিচিতি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5735" y="307032"/>
            <a:ext cx="3200400" cy="3045768"/>
          </a:xfrm>
          <a:prstGeom prst="ellipse">
            <a:avLst/>
          </a:prstGeom>
          <a:blipFill dpi="0" rotWithShape="1">
            <a:blip r:embed="rId2"/>
            <a:srcRect/>
            <a:stretch>
              <a:fillRect l="-18000" t="-16000" r="-19000" b="-20000"/>
            </a:stretch>
          </a:blipFill>
          <a:effectLst>
            <a:glow rad="342900">
              <a:schemeClr val="accent6">
                <a:lumMod val="75000"/>
                <a:alpha val="7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648200" y="1519362"/>
            <a:ext cx="6019800" cy="1905000"/>
          </a:xfrm>
          <a:prstGeom prst="wedgeRoundRectCallout">
            <a:avLst>
              <a:gd name="adj1" fmla="val -68893"/>
              <a:gd name="adj2" fmla="val -50266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66700">
              <a:schemeClr val="tx2">
                <a:lumMod val="60000"/>
                <a:lumOff val="40000"/>
                <a:alpha val="7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জন্মপরিচয়: </a:t>
            </a:r>
            <a:r>
              <a:rPr lang="as-I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সত্যেন্দ্রনাথ দ</a:t>
            </a:r>
            <a:r>
              <a:rPr lang="bn-I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ত্তের</a:t>
            </a:r>
            <a:r>
              <a:rPr lang="as-I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জন্ম</a:t>
            </a:r>
            <a:r>
              <a:rPr lang="bn-I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ফেব্রুয়ারি 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১১, </a:t>
            </a:r>
            <a:r>
              <a:rPr lang="as-I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১৮৮২</a:t>
            </a:r>
            <a:r>
              <a:rPr lang="bn-I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কলকাতার </a:t>
            </a:r>
            <a:r>
              <a:rPr lang="bn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কাছাকাছি নিমতা গ্রামে </a:t>
            </a:r>
            <a:r>
              <a:rPr lang="bn-I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509" y="3692311"/>
            <a:ext cx="327660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 দত্ত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648200" y="1519362"/>
            <a:ext cx="6019800" cy="3052638"/>
          </a:xfrm>
          <a:prstGeom prst="wedgeRoundRectCallout">
            <a:avLst>
              <a:gd name="adj1" fmla="val -68893"/>
              <a:gd name="adj2" fmla="val -50266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66700">
              <a:schemeClr val="tx2">
                <a:lumMod val="60000"/>
                <a:lumOff val="40000"/>
                <a:alpha val="7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শিক্ষাজীবন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b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এন্ট্রান্স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১৮৯৯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খ্রিষ্টাব্দ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সেন্ট্রাল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কলেজিয়েট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স্কুল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এফ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এ ১৯০১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খ্রিষ্টাব্দ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জেনারেল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অ্যাসেমব্লিজ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ইনন্টিটিউশন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648200" y="1532837"/>
            <a:ext cx="6019800" cy="3052638"/>
          </a:xfrm>
          <a:prstGeom prst="wedgeRoundRectCallout">
            <a:avLst>
              <a:gd name="adj1" fmla="val -68893"/>
              <a:gd name="adj2" fmla="val -50266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66700">
              <a:schemeClr val="tx2">
                <a:lumMod val="60000"/>
                <a:lumOff val="40000"/>
                <a:alpha val="7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কর্মজীবন: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প্রথমে ব্যবসা শুরু করেন কিছু পরে ব্যবসা ছেড়ে সাহিত্য সাধনা শুরু করেন । তিনি আরবি, ফারসি, ইংরেজিসহ অনেক ভাষা জানতেন ।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654446" y="1534000"/>
            <a:ext cx="6019800" cy="4257200"/>
          </a:xfrm>
          <a:prstGeom prst="wedgeRoundRectCallout">
            <a:avLst>
              <a:gd name="adj1" fmla="val -68893"/>
              <a:gd name="adj2" fmla="val -50266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66700">
              <a:schemeClr val="tx2">
                <a:lumMod val="60000"/>
                <a:lumOff val="40000"/>
                <a:alpha val="7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সাহিত্যকর্ম :</a:t>
            </a:r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n-I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কাব্য </a:t>
            </a:r>
            <a:r>
              <a:rPr lang="bn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bn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সবিতা, সন্ধিক্ষণ, বে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ণু</a:t>
            </a:r>
            <a:r>
              <a:rPr lang="bn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বীণা , হোমশিখা, কুহু ও কেকা, বিদায় আরতি, তুলির লিখন, অভ্র </a:t>
            </a:r>
            <a:r>
              <a:rPr lang="b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আবির </a:t>
            </a:r>
            <a:endParaRPr lang="bn-I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অনুবাদ কাব্য : </a:t>
            </a:r>
            <a:r>
              <a:rPr lang="bn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তীর্থরেনু , তীর্থসলিল, </a:t>
            </a:r>
            <a:r>
              <a:rPr lang="b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bn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মণিমঞ্জষা </a:t>
            </a:r>
            <a:r>
              <a:rPr lang="bn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ইত্যাদি । </a:t>
            </a:r>
          </a:p>
          <a:p>
            <a:pPr algn="ctr"/>
            <a:r>
              <a:rPr lang="bn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গদ্যরচনা :</a:t>
            </a:r>
            <a:r>
              <a:rPr lang="bn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জনম দুঃখী, চীনের ধূপ, </a:t>
            </a:r>
            <a:endParaRPr lang="bn-IN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রঙ্গামল্লী </a:t>
            </a:r>
            <a:r>
              <a:rPr lang="bn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ইত্যাদি ।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644452" y="1563711"/>
            <a:ext cx="6019800" cy="4257200"/>
          </a:xfrm>
          <a:prstGeom prst="wedgeRoundRectCallout">
            <a:avLst>
              <a:gd name="adj1" fmla="val -68893"/>
              <a:gd name="adj2" fmla="val -50266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66700">
              <a:schemeClr val="tx2">
                <a:lumMod val="60000"/>
                <a:lumOff val="40000"/>
                <a:alpha val="7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জীবনাবসান </a:t>
            </a:r>
            <a:r>
              <a:rPr lang="bn-I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endParaRPr lang="bn-IN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ফেব্রুয়ারি ২৫, ১৯২২ খ্রিষ্টাব্দ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0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10986654" cy="4419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81135" y="296056"/>
            <a:ext cx="3143265" cy="2828144"/>
          </a:xfrm>
          <a:prstGeom prst="ellipse">
            <a:avLst/>
          </a:prstGeom>
          <a:blipFill dpi="0" rotWithShape="1">
            <a:blip r:embed="rId3"/>
            <a:srcRect/>
            <a:stretch>
              <a:fillRect l="-18000" t="-16000" r="-19000" b="-20000"/>
            </a:stretch>
          </a:blipFill>
          <a:effectLst>
            <a:glow rad="342900">
              <a:schemeClr val="accent6">
                <a:lumMod val="75000"/>
                <a:alpha val="7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0" y="1206734"/>
            <a:ext cx="327660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 দত্ত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73152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09" tIns="51055" rIns="102109" bIns="51055"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162560"/>
            <a:ext cx="10607040" cy="699008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109" tIns="51055" rIns="102109" bIns="51055"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2385" y="827579"/>
            <a:ext cx="8578735" cy="1472257"/>
            <a:chOff x="471055" y="2725403"/>
            <a:chExt cx="7148945" cy="1380241"/>
          </a:xfrm>
        </p:grpSpPr>
        <p:sp>
          <p:nvSpPr>
            <p:cNvPr id="8" name="TextBox 7"/>
            <p:cNvSpPr txBox="1"/>
            <p:nvPr/>
          </p:nvSpPr>
          <p:spPr>
            <a:xfrm>
              <a:off x="471055" y="2725403"/>
              <a:ext cx="3110345" cy="5915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ক. </a:t>
              </a:r>
              <a:r>
                <a:rPr lang="en-US" sz="3500" b="1" dirty="0" smtClean="0">
                  <a:latin typeface="NikoshBAN" pitchFamily="2" charset="0"/>
                  <a:cs typeface="NikoshBAN" pitchFamily="2" charset="0"/>
                </a:rPr>
                <a:t>1905</a:t>
              </a:r>
              <a:endParaRPr lang="en-US" sz="35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587" y="3514136"/>
              <a:ext cx="3079813" cy="5915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গ. 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1875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55633" y="3514135"/>
              <a:ext cx="3064367" cy="5915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en-US" sz="3500" b="1" dirty="0"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1986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55634" y="2739258"/>
              <a:ext cx="3064366" cy="59150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খ. </a:t>
              </a:r>
              <a:r>
                <a:rPr lang="en-US" sz="3500" b="1" dirty="0" smtClean="0">
                  <a:latin typeface="NikoshBAN" pitchFamily="2" charset="0"/>
                  <a:cs typeface="NikoshBAN" pitchFamily="2" charset="0"/>
                </a:rPr>
                <a:t>1882</a:t>
              </a:r>
              <a:endParaRPr lang="bn-BD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4320" y="247455"/>
            <a:ext cx="8940019" cy="64171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109" tIns="51055" rIns="102109" bIns="51055" rtlCol="0">
            <a:spAutoFit/>
          </a:bodyPr>
          <a:lstStyle/>
          <a:p>
            <a:r>
              <a:rPr lang="bn-BD" sz="35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5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5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 দত্ত</a:t>
            </a: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</a:t>
            </a:r>
            <a:r>
              <a:rPr lang="bn-IN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 জন্মগ্রহণ করেন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06294" y="711041"/>
            <a:ext cx="1122983" cy="740298"/>
            <a:chOff x="560470" y="3456079"/>
            <a:chExt cx="935819" cy="69403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74322" y="2277877"/>
            <a:ext cx="8760077" cy="5955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109" tIns="51055" rIns="102109" bIns="51055" rtlCol="0">
            <a:spAutoFit/>
          </a:bodyPr>
          <a:lstStyle/>
          <a:p>
            <a:r>
              <a:rPr lang="bn-IN" sz="3200" dirty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২। </a:t>
            </a:r>
            <a:r>
              <a:rPr lang="bn-IN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 </a:t>
            </a: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ত্ত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9026" y="2901635"/>
            <a:ext cx="8578735" cy="1467889"/>
            <a:chOff x="471055" y="2725403"/>
            <a:chExt cx="7148945" cy="1311012"/>
          </a:xfrm>
        </p:grpSpPr>
        <p:sp>
          <p:nvSpPr>
            <p:cNvPr id="18" name="TextBox 17"/>
            <p:cNvSpPr txBox="1"/>
            <p:nvPr/>
          </p:nvSpPr>
          <p:spPr>
            <a:xfrm>
              <a:off x="471055" y="2725403"/>
              <a:ext cx="3110345" cy="45355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ক. </a:t>
              </a:r>
              <a:r>
                <a:rPr lang="bn-IN" sz="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শহুরে কবি</a:t>
              </a:r>
              <a:endPara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1587" y="3514136"/>
              <a:ext cx="3079813" cy="52227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গ. 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ছন্দের জাদুকর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55633" y="3514135"/>
              <a:ext cx="3064367" cy="39858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bn-IN" sz="23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জাতীয় কবি</a:t>
              </a:r>
              <a:endPara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55634" y="2739258"/>
              <a:ext cx="3064366" cy="56351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খ. </a:t>
              </a:r>
              <a:r>
                <a:rPr lang="bn-IN" sz="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পল্লি কবি</a:t>
              </a:r>
              <a:endPara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5663" y="3568838"/>
            <a:ext cx="1122983" cy="740298"/>
            <a:chOff x="560470" y="3456079"/>
            <a:chExt cx="935819" cy="69403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9214339" y="975089"/>
            <a:ext cx="1575581" cy="5027532"/>
          </a:xfrm>
          <a:prstGeom prst="rect">
            <a:avLst/>
          </a:prstGeom>
          <a:ln>
            <a:noFill/>
          </a:ln>
        </p:spPr>
        <p:txBody>
          <a:bodyPr wrap="square" lIns="102109" tIns="51055" rIns="102109" bIns="51055">
            <a:spAutoFit/>
          </a:bodyPr>
          <a:lstStyle/>
          <a:p>
            <a:pPr lvl="0" algn="ctr"/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মূ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ল্যা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য়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0" algn="ctr"/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ণ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1" y="4389121"/>
            <a:ext cx="8668637" cy="5955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2109" tIns="51055" rIns="102109" bIns="51055" rtlCol="0">
            <a:spAutoFit/>
          </a:bodyPr>
          <a:lstStyle/>
          <a:p>
            <a:r>
              <a:rPr lang="bn-IN" sz="27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৩। </a:t>
            </a:r>
            <a:r>
              <a:rPr lang="bn-I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 দত্ত</a:t>
            </a:r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</a:t>
            </a:r>
            <a:r>
              <a:rPr lang="bn-I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 ইন্তেকাল করেন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55663" y="5012880"/>
            <a:ext cx="8578735" cy="1472257"/>
            <a:chOff x="471055" y="2725403"/>
            <a:chExt cx="7148945" cy="1380241"/>
          </a:xfrm>
        </p:grpSpPr>
        <p:sp>
          <p:nvSpPr>
            <p:cNvPr id="27" name="TextBox 26"/>
            <p:cNvSpPr txBox="1"/>
            <p:nvPr/>
          </p:nvSpPr>
          <p:spPr>
            <a:xfrm>
              <a:off x="471055" y="2725403"/>
              <a:ext cx="3110345" cy="59150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500" b="1" dirty="0">
                  <a:latin typeface="SolaimanLipi" pitchFamily="2" charset="0"/>
                  <a:cs typeface="SolaimanLipi" pitchFamily="2" charset="0"/>
                </a:rPr>
                <a:t>ক</a:t>
              </a:r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. 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1949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1587" y="3514136"/>
              <a:ext cx="3079813" cy="59150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গ.</a:t>
              </a:r>
              <a:r>
                <a:rPr lang="bn-IN" sz="3500" b="1" dirty="0"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500" b="1" dirty="0" smtClean="0">
                  <a:latin typeface="NikoshBAN" pitchFamily="2" charset="0"/>
                  <a:cs typeface="NikoshBAN" pitchFamily="2" charset="0"/>
                </a:rPr>
                <a:t>1922</a:t>
              </a:r>
              <a:endParaRPr lang="en-US" sz="35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55633" y="3514135"/>
              <a:ext cx="3064367" cy="59150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ঘ. </a:t>
              </a:r>
              <a:r>
                <a:rPr lang="en-US" sz="3500" b="1" dirty="0"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1979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55634" y="2739258"/>
              <a:ext cx="3064366" cy="59150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3500" b="1" dirty="0">
                  <a:latin typeface="SolaimanLipi" pitchFamily="2" charset="0"/>
                  <a:cs typeface="SolaimanLipi" pitchFamily="2" charset="0"/>
                </a:rPr>
                <a:t>খ.  </a:t>
              </a:r>
              <a:r>
                <a:rPr lang="en-US" sz="3500" b="1" dirty="0">
                  <a:latin typeface="NikoshBAN" pitchFamily="2" charset="0"/>
                  <a:cs typeface="NikoshBAN" pitchFamily="2" charset="0"/>
                </a:rPr>
                <a:t>1959</a:t>
              </a:r>
              <a:endParaRPr lang="bn-BD" sz="3500" b="1" dirty="0">
                <a:latin typeface="SolaimanLipi" pitchFamily="2" charset="0"/>
                <a:cs typeface="SolaimanLipi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2938" y="5635004"/>
            <a:ext cx="1122983" cy="740298"/>
            <a:chOff x="560470" y="3456079"/>
            <a:chExt cx="935819" cy="694030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60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5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" y="0"/>
            <a:ext cx="10947123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103365" y="184879"/>
            <a:ext cx="21098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5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228600"/>
            <a:ext cx="6096000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জগ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ৎ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জুড়িয়া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জাতি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জাতির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জাতি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পৃথিবীর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স্তন্যে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লালিত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একই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রবি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শশী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মোদের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সাথি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228600"/>
            <a:ext cx="6172200" cy="20621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শীতাতপ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ক্ষুধা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তৃষ্ণার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জ্বালা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সমান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বুঝি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কচি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কাঁচাগুলি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ডাঁটো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তুলি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বাচিবার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তরে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সমান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যুঝি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228599"/>
            <a:ext cx="6172200" cy="20621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দোসর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খুঁজি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বাসব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বাঁধি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গো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জলে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ডুবি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বাঁচি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পাইলে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ডাঙা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কালো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ধলো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বাহিরে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কেবল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ভিতরে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সবারই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সমান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রাঙা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203200"/>
            <a:ext cx="6181855" cy="20621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বাহিরের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ছোপ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আঁচড়ে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লোপ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ভিতরের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রং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পলকে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ফোটে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বামুন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শূদ্র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বৃহত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ক্ষুদ্র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কৃত্রিম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ভেদ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ধূলায়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লোটে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223897"/>
            <a:ext cx="6179695" cy="206210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রাগে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অনুরাগে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নিদ্রিত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জাগে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আসলে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প্রকট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বর্ণে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বর্ণে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বিশেষ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নিখিল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জগ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ৎ </a:t>
            </a:r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ব্রহ্মময়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228600"/>
            <a:ext cx="6172199" cy="20621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বংশে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বংশে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নাহিকো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তফাত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বনেদি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বনেদি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দুনিয়ার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গাঁথা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বুনিয়াদ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দুনিয়া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সবারি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জনম-বেদি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958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427</Words>
  <Application>Microsoft Office PowerPoint</Application>
  <PresentationFormat>Custom</PresentationFormat>
  <Paragraphs>90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64</cp:revision>
  <dcterms:created xsi:type="dcterms:W3CDTF">2006-08-16T00:00:00Z</dcterms:created>
  <dcterms:modified xsi:type="dcterms:W3CDTF">2020-01-26T16:29:03Z</dcterms:modified>
</cp:coreProperties>
</file>