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22" r:id="rId1"/>
  </p:sldMasterIdLst>
  <p:notesMasterIdLst>
    <p:notesMasterId r:id="rId22"/>
  </p:notesMasterIdLst>
  <p:sldIdLst>
    <p:sldId id="256" r:id="rId2"/>
    <p:sldId id="257" r:id="rId3"/>
    <p:sldId id="271" r:id="rId4"/>
    <p:sldId id="280" r:id="rId5"/>
    <p:sldId id="270" r:id="rId6"/>
    <p:sldId id="283" r:id="rId7"/>
    <p:sldId id="275" r:id="rId8"/>
    <p:sldId id="276" r:id="rId9"/>
    <p:sldId id="273" r:id="rId10"/>
    <p:sldId id="272" r:id="rId11"/>
    <p:sldId id="274" r:id="rId12"/>
    <p:sldId id="277" r:id="rId13"/>
    <p:sldId id="278" r:id="rId14"/>
    <p:sldId id="259" r:id="rId15"/>
    <p:sldId id="268" r:id="rId16"/>
    <p:sldId id="284" r:id="rId17"/>
    <p:sldId id="262" r:id="rId18"/>
    <p:sldId id="285" r:id="rId19"/>
    <p:sldId id="266" r:id="rId20"/>
    <p:sldId id="267" r:id="rId21"/>
  </p:sldIdLst>
  <p:sldSz cx="11379200" cy="6400800"/>
  <p:notesSz cx="6858000" cy="9144000"/>
  <p:defaultTextStyle>
    <a:defPPr>
      <a:defRPr lang="en-US"/>
    </a:defPPr>
    <a:lvl1pPr marL="0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1pPr>
    <a:lvl2pPr marL="358683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2pPr>
    <a:lvl3pPr marL="717364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3pPr>
    <a:lvl4pPr marL="1076046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4pPr>
    <a:lvl5pPr marL="1434729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5pPr>
    <a:lvl6pPr marL="1793412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2152094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2510776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2869458" algn="l" defTabSz="717364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66FFFF"/>
    <a:srgbClr val="CCFFFF"/>
    <a:srgbClr val="FF66CC"/>
    <a:srgbClr val="CCFF66"/>
    <a:srgbClr val="FF9900"/>
    <a:srgbClr val="FFFF66"/>
    <a:srgbClr val="FFFFCC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434" autoAdjust="0"/>
  </p:normalViewPr>
  <p:slideViewPr>
    <p:cSldViewPr snapToGrid="0">
      <p:cViewPr>
        <p:scale>
          <a:sx n="66" d="100"/>
          <a:sy n="66" d="100"/>
        </p:scale>
        <p:origin x="-1008" y="-336"/>
      </p:cViewPr>
      <p:guideLst>
        <p:guide orient="horz" pos="2016"/>
        <p:guide pos="3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BBD46-994E-4547-A891-096CD2A8AC88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AEB9E-6871-4F1D-8847-F6B246AE60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237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AEB9E-6871-4F1D-8847-F6B246AE60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199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0080" y="4993242"/>
            <a:ext cx="10739120" cy="222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474133" y="4529851"/>
            <a:ext cx="10525760" cy="1140883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4133" y="3627120"/>
            <a:ext cx="10525760" cy="85344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241280" y="6042355"/>
            <a:ext cx="944474" cy="230429"/>
          </a:xfrm>
        </p:spPr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512658"/>
            <a:ext cx="2275840" cy="54614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8960" y="512658"/>
            <a:ext cx="7775787" cy="5461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456854" y="71121"/>
            <a:ext cx="3603413" cy="269663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241280" y="6042355"/>
            <a:ext cx="944474" cy="230429"/>
          </a:xfrm>
        </p:spPr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0080" y="3215242"/>
            <a:ext cx="10739120" cy="222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74133" y="1564640"/>
            <a:ext cx="10525760" cy="113792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4591" y="2750613"/>
            <a:ext cx="10810240" cy="110583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75514" y="426720"/>
            <a:ext cx="10810240" cy="785165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79307" y="1493520"/>
            <a:ext cx="5215467" cy="440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784427" y="1493520"/>
            <a:ext cx="5405120" cy="440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79307" y="5049520"/>
            <a:ext cx="10715413" cy="82380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0241" y="622300"/>
            <a:ext cx="5339359" cy="59711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5780476" y="622300"/>
            <a:ext cx="5341455" cy="597111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241" y="1228302"/>
            <a:ext cx="5339359" cy="36789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5785086" y="1228302"/>
            <a:ext cx="5336845" cy="36789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41280" y="6045200"/>
            <a:ext cx="948267" cy="230429"/>
          </a:xfrm>
        </p:spPr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40080" y="5618481"/>
            <a:ext cx="10739120" cy="222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75514" y="426720"/>
            <a:ext cx="10810240" cy="785165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2"/>
          <p:cNvSpPr txBox="1">
            <a:spLocks/>
          </p:cNvSpPr>
          <p:nvPr userDrawn="1"/>
        </p:nvSpPr>
        <p:spPr>
          <a:xfrm>
            <a:off x="5458265" y="5722304"/>
            <a:ext cx="5620349" cy="3806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717364" rtl="0" eaLnBrk="1" latinLnBrk="0" hangingPunct="1">
              <a:defRPr sz="11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8683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364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046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4729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412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2094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0776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9458" algn="l" defTabSz="717364" rtl="0" eaLnBrk="1" latinLnBrk="0" hangingPunct="1">
              <a:defRPr sz="14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err="1" smtClean="0">
                <a:solidFill>
                  <a:srgbClr val="0070C0"/>
                </a:solidFill>
              </a:rPr>
              <a:t>Delowar</a:t>
            </a:r>
            <a:r>
              <a:rPr lang="en-US" sz="1200" i="1" dirty="0" smtClean="0">
                <a:solidFill>
                  <a:srgbClr val="0070C0"/>
                </a:solidFill>
              </a:rPr>
              <a:t> Hossain, </a:t>
            </a:r>
            <a:r>
              <a:rPr lang="en-US" sz="1200" i="1" dirty="0" err="1" smtClean="0">
                <a:solidFill>
                  <a:srgbClr val="0070C0"/>
                </a:solidFill>
              </a:rPr>
              <a:t>Mymensingh</a:t>
            </a:r>
            <a:r>
              <a:rPr lang="en-US" sz="1200" i="1" dirty="0" smtClean="0">
                <a:solidFill>
                  <a:srgbClr val="0070C0"/>
                </a:solidFill>
              </a:rPr>
              <a:t> </a:t>
            </a:r>
            <a:r>
              <a:rPr lang="en-US" sz="1200" i="1" dirty="0" err="1" smtClean="0">
                <a:solidFill>
                  <a:srgbClr val="0070C0"/>
                </a:solidFill>
              </a:rPr>
              <a:t>Sadar</a:t>
            </a:r>
            <a:r>
              <a:rPr lang="en-US" sz="1200" i="1" dirty="0" smtClean="0">
                <a:solidFill>
                  <a:srgbClr val="0070C0"/>
                </a:solidFill>
              </a:rPr>
              <a:t>, </a:t>
            </a:r>
            <a:r>
              <a:rPr lang="en-US" sz="1200" i="1" dirty="0" err="1" smtClean="0">
                <a:solidFill>
                  <a:srgbClr val="0070C0"/>
                </a:solidFill>
              </a:rPr>
              <a:t>Mymensingh</a:t>
            </a:r>
            <a:r>
              <a:rPr lang="en-US" sz="1200" i="1" dirty="0" smtClean="0">
                <a:solidFill>
                  <a:srgbClr val="0070C0"/>
                </a:solidFill>
              </a:rPr>
              <a:t>, Voice: </a:t>
            </a:r>
            <a:r>
              <a:rPr lang="bn-BD" sz="1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01718-591977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40080" y="5459176"/>
            <a:ext cx="10739120" cy="222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68960" y="5120640"/>
            <a:ext cx="10525760" cy="48598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568961" y="568960"/>
            <a:ext cx="3743678" cy="448056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448951" y="568960"/>
            <a:ext cx="6645769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362027" y="575525"/>
            <a:ext cx="6258560" cy="341376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74134" y="4660843"/>
            <a:ext cx="7301653" cy="487469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474134" y="5164337"/>
            <a:ext cx="7301653" cy="71712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40080" y="980839"/>
            <a:ext cx="10739120" cy="222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79307" y="1450552"/>
            <a:ext cx="10810240" cy="4224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060267" y="71121"/>
            <a:ext cx="3129280" cy="26966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01-Jun-18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887894" y="71121"/>
            <a:ext cx="4172373" cy="2696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241280" y="6045200"/>
            <a:ext cx="948267" cy="22817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3190CA-E34F-465B-876B-D0ED5C3D7C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79307" y="426720"/>
            <a:ext cx="10810240" cy="78232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40080" y="980839"/>
            <a:ext cx="10739120" cy="222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0080" y="987454"/>
            <a:ext cx="10739120" cy="2222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14-ROCKSTEADY+IMAGES+[Whisper+and+Brook+Flower+Co+(Print+Version-Standard+Edit)]-ROQ30014-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22" y="0"/>
            <a:ext cx="83058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15151" y="0"/>
            <a:ext cx="6974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8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8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80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lower-clipart-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40350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moving-clipart-flower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0979" y="0"/>
            <a:ext cx="1498221" cy="6032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807827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4962" y="3792969"/>
            <a:ext cx="4743008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৬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টি বা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জোড়া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0784" y="3414595"/>
            <a:ext cx="4871081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5521" y="0"/>
            <a:ext cx="285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অর্ধবাস্তব পর্যায়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.jp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13" y="1176666"/>
            <a:ext cx="1555653" cy="1535003"/>
          </a:xfrm>
          <a:prstGeom prst="rect">
            <a:avLst/>
          </a:prstGeom>
        </p:spPr>
      </p:pic>
      <p:pic>
        <p:nvPicPr>
          <p:cNvPr id="14" name="Picture 13" descr="images.jp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558" y="1176665"/>
            <a:ext cx="1523699" cy="1503473"/>
          </a:xfrm>
          <a:prstGeom prst="rect">
            <a:avLst/>
          </a:prstGeom>
        </p:spPr>
      </p:pic>
      <p:pic>
        <p:nvPicPr>
          <p:cNvPr id="16" name="Picture 15" descr="images.jp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917" y="1182414"/>
            <a:ext cx="1533851" cy="1513490"/>
          </a:xfrm>
          <a:prstGeom prst="rect">
            <a:avLst/>
          </a:prstGeom>
        </p:spPr>
      </p:pic>
      <p:pic>
        <p:nvPicPr>
          <p:cNvPr id="17" name="Picture 16" descr="images.jp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805" y="1181921"/>
            <a:ext cx="1486417" cy="1466686"/>
          </a:xfrm>
          <a:prstGeom prst="rect">
            <a:avLst/>
          </a:prstGeom>
        </p:spPr>
      </p:pic>
      <p:pic>
        <p:nvPicPr>
          <p:cNvPr id="18" name="Picture 17" descr="images.jp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164" y="1160902"/>
            <a:ext cx="1475763" cy="1456174"/>
          </a:xfrm>
          <a:prstGeom prst="rect">
            <a:avLst/>
          </a:prstGeom>
        </p:spPr>
      </p:pic>
      <p:pic>
        <p:nvPicPr>
          <p:cNvPr id="19" name="Picture 18" descr="images.jp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2820" y="1171412"/>
            <a:ext cx="1475763" cy="1456174"/>
          </a:xfrm>
          <a:prstGeom prst="rect">
            <a:avLst/>
          </a:prstGeom>
        </p:spPr>
      </p:pic>
      <p:sp>
        <p:nvSpPr>
          <p:cNvPr id="21" name="Frame 20"/>
          <p:cNvSpPr/>
          <p:nvPr/>
        </p:nvSpPr>
        <p:spPr>
          <a:xfrm>
            <a:off x="204952" y="930166"/>
            <a:ext cx="10310648" cy="203375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616413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2" grpId="1" animBg="1"/>
      <p:bldP spid="15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64380" y="2049384"/>
            <a:ext cx="10050440" cy="1168572"/>
            <a:chOff x="577317" y="1391748"/>
            <a:chExt cx="10050440" cy="11685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714" y="1424204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6341" y="1424203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422" y="1424202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7079" y="1424201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5011" y="1424204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930" y="1434269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317" y="1424205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706" y="1391748"/>
              <a:ext cx="1126051" cy="112605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3034962" y="3792969"/>
            <a:ext cx="4743008" cy="144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উত্তরঃ </a:t>
            </a:r>
            <a:r>
              <a:rPr lang="bn-BD" sz="4400" b="1" dirty="0"/>
              <a:t>৮</a:t>
            </a:r>
            <a:r>
              <a:rPr lang="bn-IN" sz="4400" b="1" dirty="0" smtClean="0"/>
              <a:t> </a:t>
            </a:r>
            <a:r>
              <a:rPr lang="bn-IN" sz="4400" b="1" dirty="0"/>
              <a:t>টি বা </a:t>
            </a:r>
            <a:r>
              <a:rPr lang="bn-BD" sz="4400" b="1" dirty="0" smtClean="0"/>
              <a:t>৪</a:t>
            </a:r>
            <a:r>
              <a:rPr lang="bn-IN" sz="4400" b="1" dirty="0" smtClean="0"/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জোড়া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0800" y="3811514"/>
            <a:ext cx="4871081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মুরগি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8777" y="686975"/>
            <a:ext cx="285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অর্ধবাস্তব পর্যায়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8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6326" y="5005803"/>
            <a:ext cx="38383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জোড়া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0263" y="4991631"/>
            <a:ext cx="540582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জোড়া ফুল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8629" y="0"/>
            <a:ext cx="4368800" cy="101566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esthetic-flower-png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144" y="690235"/>
            <a:ext cx="9051159" cy="39550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344078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658" y="4672543"/>
            <a:ext cx="6016852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জোড়া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কমলা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5698" y="4725778"/>
            <a:ext cx="38383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জোড়া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80277" y="248610"/>
            <a:ext cx="168812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625" y="951183"/>
            <a:ext cx="1587065" cy="1587065"/>
          </a:xfrm>
          <a:prstGeom prst="rect">
            <a:avLst/>
          </a:prstGeom>
        </p:spPr>
      </p:pic>
      <p:pic>
        <p:nvPicPr>
          <p:cNvPr id="18" name="Picture 17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4604" y="2301762"/>
            <a:ext cx="1587065" cy="1587065"/>
          </a:xfrm>
          <a:prstGeom prst="rect">
            <a:avLst/>
          </a:prstGeom>
        </p:spPr>
      </p:pic>
      <p:pic>
        <p:nvPicPr>
          <p:cNvPr id="19" name="Picture 18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6563" y="914397"/>
            <a:ext cx="1587065" cy="1587065"/>
          </a:xfrm>
          <a:prstGeom prst="rect">
            <a:avLst/>
          </a:prstGeom>
        </p:spPr>
      </p:pic>
      <p:pic>
        <p:nvPicPr>
          <p:cNvPr id="20" name="Picture 19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2839" y="2343804"/>
            <a:ext cx="1587065" cy="1587065"/>
          </a:xfrm>
          <a:prstGeom prst="rect">
            <a:avLst/>
          </a:prstGeom>
        </p:spPr>
      </p:pic>
      <p:pic>
        <p:nvPicPr>
          <p:cNvPr id="21" name="Picture 20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501" y="956438"/>
            <a:ext cx="1587065" cy="1587065"/>
          </a:xfrm>
          <a:prstGeom prst="rect">
            <a:avLst/>
          </a:prstGeom>
        </p:spPr>
      </p:pic>
      <p:pic>
        <p:nvPicPr>
          <p:cNvPr id="22" name="Picture 21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8439" y="998479"/>
            <a:ext cx="1587065" cy="1587065"/>
          </a:xfrm>
          <a:prstGeom prst="rect">
            <a:avLst/>
          </a:prstGeom>
        </p:spPr>
      </p:pic>
      <p:pic>
        <p:nvPicPr>
          <p:cNvPr id="23" name="Picture 22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4950" y="2354314"/>
            <a:ext cx="1587065" cy="1587065"/>
          </a:xfrm>
          <a:prstGeom prst="rect">
            <a:avLst/>
          </a:prstGeom>
        </p:spPr>
      </p:pic>
      <p:pic>
        <p:nvPicPr>
          <p:cNvPr id="24" name="Picture 23" descr="orange-hd-png-orange-transparent-1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7061" y="2364824"/>
            <a:ext cx="1587065" cy="15870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62329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4742" y="2641751"/>
            <a:ext cx="96518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যে সব সংখ্যা ২ দ্বারা নিঃশেষে বিভাজ্য সেগুলোকে জোড় সংখ্যা বলে।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8894" y="923092"/>
            <a:ext cx="56557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জো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ড় সংখ্যা কাকে বলে?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157307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th-2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72" t="21169" r="43815" b="26580"/>
          <a:stretch/>
        </p:blipFill>
        <p:spPr>
          <a:xfrm>
            <a:off x="2052023" y="1327760"/>
            <a:ext cx="2883231" cy="3920645"/>
          </a:xfrm>
          <a:prstGeom prst="rect">
            <a:avLst/>
          </a:prstGeom>
        </p:spPr>
      </p:pic>
      <p:pic>
        <p:nvPicPr>
          <p:cNvPr id="6" name="Picture 5" descr="Math-2.pdf - Adobe Read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45" t="44308" r="48660" b="8477"/>
          <a:stretch/>
        </p:blipFill>
        <p:spPr>
          <a:xfrm>
            <a:off x="5711868" y="1327760"/>
            <a:ext cx="2931091" cy="3920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2777" y="401269"/>
            <a:ext cx="78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পাঠ্য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পৃষ্ঠা বের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402567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1710" y="295041"/>
            <a:ext cx="3579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বস্তু নিরপেক্ষ পর্যায়</a:t>
            </a:r>
            <a:endParaRPr lang="en-US" sz="44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68230" y="1428865"/>
            <a:ext cx="8127332" cy="1451873"/>
            <a:chOff x="1179506" y="1416587"/>
            <a:chExt cx="8917245" cy="1740344"/>
          </a:xfrm>
        </p:grpSpPr>
        <p:grpSp>
          <p:nvGrpSpPr>
            <p:cNvPr id="6" name="Group 5"/>
            <p:cNvGrpSpPr/>
            <p:nvPr/>
          </p:nvGrpSpPr>
          <p:grpSpPr>
            <a:xfrm>
              <a:off x="1179506" y="1416587"/>
              <a:ext cx="7288090" cy="1740344"/>
              <a:chOff x="1054245" y="3512712"/>
              <a:chExt cx="9716849" cy="17403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54245" y="3512712"/>
                <a:ext cx="338873" cy="174034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185413" y="3512712"/>
                <a:ext cx="338873" cy="174034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431579" y="3512712"/>
                <a:ext cx="338873" cy="174034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847182" y="3512712"/>
                <a:ext cx="338873" cy="174034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0432221" y="3512712"/>
                <a:ext cx="338873" cy="1740344"/>
              </a:xfrm>
              <a:prstGeom prst="round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>
              <a:off x="9842580" y="1416587"/>
              <a:ext cx="254171" cy="1740344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14818" y="3709438"/>
            <a:ext cx="944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 বোর্ডের দিকে লক্ষ্য করো। একজন গণনা করে বলো এবং বোর্ডে এসে লিখ । গণনা করে যে সংখ্যা পেলে তা কী জোড় সংখ্যা?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90477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7780" y="502668"/>
            <a:ext cx="3986965" cy="1015663"/>
          </a:xfrm>
          <a:prstGeom prst="rect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 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3949741"/>
              </p:ext>
            </p:extLst>
          </p:nvPr>
        </p:nvGraphicFramePr>
        <p:xfrm>
          <a:off x="503352" y="2519468"/>
          <a:ext cx="10592973" cy="31552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260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668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73814">
                <a:tc>
                  <a:txBody>
                    <a:bodyPr/>
                    <a:lstStyle/>
                    <a:p>
                      <a:pPr algn="l"/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    দল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ের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b="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534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কাজ (জোড় সংখ্যা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গুলো 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খুঁজে বের কর এবং খাতায় লেখ)</a:t>
                      </a:r>
                      <a:endParaRPr lang="en-US" sz="4000" b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2317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শাপলা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১২, ১৭ ,২৬, ২৭,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৩৫,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৩৯,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৪২,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৪৪,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৪৭,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2317">
                <a:tc>
                  <a:txBody>
                    <a:bodyPr/>
                    <a:lstStyle/>
                    <a:p>
                      <a:pPr algn="ctr"/>
                      <a:r>
                        <a:rPr lang="bn-IN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গোলাপ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১৩,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১৪,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১৯,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২২,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২৫,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২৮,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৩৭,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৪৩,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৪৬,</a:t>
                      </a: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40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2028664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4807715" y="354842"/>
            <a:ext cx="1420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5791" y="1215025"/>
            <a:ext cx="573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নিচের কোন সংখ্যাটি জোড় সংখ্যা?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703540" y="2041742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 ১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06772" y="2041742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(২) ১৬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10003" y="2041742"/>
            <a:ext cx="129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(৩) ১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45821" y="2041742"/>
            <a:ext cx="114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(৪) ১৯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75791" y="2806903"/>
            <a:ext cx="635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নিচের কোন সংখ্যাটি জোড় সংখ্যা নয়?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03540" y="3633620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806772" y="3633620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 ১৪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894238" y="3665151"/>
            <a:ext cx="1304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২২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00918" y="3633619"/>
            <a:ext cx="150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75791" y="4198346"/>
            <a:ext cx="761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জোড় সংখ্যার এককের ঘরে কোন অঙ্কটি থাকে?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703540" y="5025063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06772" y="5025063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 ১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10004" y="5025063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13236" y="5025063"/>
            <a:ext cx="107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(৪) ৯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48021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3240" y="958280"/>
            <a:ext cx="218264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535" y="2624446"/>
            <a:ext cx="9973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মার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বাড়িতে যাদের বয়স জোড়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সংখ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্যা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হবে তাদের তালিকা তৈরি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ে নিয়ে আসবে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520125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85702" y="3199924"/>
            <a:ext cx="5134708" cy="3200876"/>
          </a:xfr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>
            <a:solidFill>
              <a:schemeClr val="tx1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১.৪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মিনিট।</a:t>
            </a:r>
          </a:p>
          <a:p>
            <a:pPr marL="0" indent="0" algn="ctr"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২৮/০১/২০২০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খ্রিঃ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08" y="3265054"/>
            <a:ext cx="2902098" cy="23766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438193" y="3230701"/>
            <a:ext cx="5297513" cy="317009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2700">
            <a:solidFill>
              <a:schemeClr val="tx1"/>
            </a:solidFill>
            <a:prstDash val="sysDash"/>
          </a:ln>
          <a:effectLst/>
        </p:spPr>
        <p:txBody>
          <a:bodyPr wrap="square">
            <a:spAutoFit/>
          </a:bodyPr>
          <a:lstStyle/>
          <a:p>
            <a:pPr marL="51436" algn="ctr">
              <a:lnSpc>
                <a:spcPct val="150000"/>
              </a:lnSpc>
            </a:pPr>
            <a:r>
              <a:rPr lang="en-US" sz="4800" b="1" dirty="0" err="1" smtClean="0">
                <a:ln w="12700" cmpd="sng">
                  <a:noFill/>
                  <a:prstDash val="solid"/>
                </a:ln>
                <a:solidFill>
                  <a:srgbClr val="040304"/>
                </a:solidFill>
                <a:cs typeface="NikoshBAN" pitchFamily="2" charset="0"/>
              </a:rPr>
              <a:t>মোঃ</a:t>
            </a:r>
            <a:r>
              <a:rPr lang="en-US" sz="4800" b="1" dirty="0" smtClean="0">
                <a:ln w="12700" cmpd="sng">
                  <a:noFill/>
                  <a:prstDash val="solid"/>
                </a:ln>
                <a:solidFill>
                  <a:srgbClr val="040304"/>
                </a:solidFill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noFill/>
                  <a:prstDash val="solid"/>
                </a:ln>
                <a:solidFill>
                  <a:srgbClr val="040304"/>
                </a:solidFill>
                <a:cs typeface="NikoshBAN" pitchFamily="2" charset="0"/>
              </a:rPr>
              <a:t>আশরাফুল</a:t>
            </a:r>
            <a:r>
              <a:rPr lang="en-US" sz="4800" b="1" dirty="0" smtClean="0">
                <a:ln w="12700" cmpd="sng">
                  <a:noFill/>
                  <a:prstDash val="solid"/>
                </a:ln>
                <a:solidFill>
                  <a:srgbClr val="040304"/>
                </a:solidFill>
                <a:cs typeface="NikoshBAN" pitchFamily="2" charset="0"/>
              </a:rPr>
              <a:t> </a:t>
            </a:r>
            <a:r>
              <a:rPr lang="en-US" sz="4800" b="1" dirty="0" err="1" smtClean="0">
                <a:ln w="12700" cmpd="sng">
                  <a:noFill/>
                  <a:prstDash val="solid"/>
                </a:ln>
                <a:solidFill>
                  <a:srgbClr val="040304"/>
                </a:solidFill>
                <a:cs typeface="NikoshBAN" pitchFamily="2" charset="0"/>
              </a:rPr>
              <a:t>আলম</a:t>
            </a:r>
            <a:endParaRPr lang="bn-BD" sz="4800" b="1" dirty="0" smtClean="0">
              <a:ln w="12700" cmpd="sng">
                <a:noFill/>
                <a:prstDash val="solid"/>
              </a:ln>
              <a:solidFill>
                <a:srgbClr val="040304"/>
              </a:solidFill>
              <a:cs typeface="NikoshBAN" pitchFamily="2" charset="0"/>
            </a:endParaRPr>
          </a:p>
          <a:p>
            <a:pPr marL="51436" algn="ctr"/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cs typeface="NikoshBAN" pitchFamily="2" charset="0"/>
              </a:rPr>
              <a:t>সহকারী শিক্ষক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cs typeface="NikoshBAN" pitchFamily="2" charset="0"/>
              </a:rPr>
              <a:t>      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cs typeface="NikoshBAN" pitchFamily="2" charset="0"/>
              </a:rPr>
              <a:t> </a:t>
            </a:r>
            <a:endParaRPr lang="en-US" sz="3200" b="1" dirty="0" smtClean="0">
              <a:solidFill>
                <a:schemeClr val="tx2">
                  <a:lumMod val="50000"/>
                </a:schemeClr>
              </a:solidFill>
              <a:cs typeface="NikoshBAN" pitchFamily="2" charset="0"/>
            </a:endParaRPr>
          </a:p>
          <a:p>
            <a:pPr marL="51436" algn="ctr"/>
            <a:r>
              <a:rPr lang="en-US" sz="3200" b="1" dirty="0" err="1" smtClean="0">
                <a:solidFill>
                  <a:schemeClr val="tx2">
                    <a:lumMod val="50000"/>
                  </a:schemeClr>
                </a:solidFill>
                <a:cs typeface="NikoshBAN" pitchFamily="2" charset="0"/>
              </a:rPr>
              <a:t>বরাতি</a:t>
            </a:r>
            <a:r>
              <a:rPr lang="bn-BD" sz="3200" dirty="0" smtClean="0">
                <a:cs typeface="NikoshBAN" pitchFamily="2" charset="0"/>
              </a:rPr>
              <a:t> সরকারি প্রাথমিক বিদ্যালয়</a:t>
            </a:r>
          </a:p>
          <a:p>
            <a:pPr marL="51436" algn="ctr"/>
            <a:r>
              <a:rPr lang="en-US" sz="3200" dirty="0" err="1" smtClean="0">
                <a:cs typeface="NikoshBAN" pitchFamily="2" charset="0"/>
              </a:rPr>
              <a:t>তারাগঞ্জ</a:t>
            </a:r>
            <a:r>
              <a:rPr lang="bn-BD" sz="3200" dirty="0" smtClean="0">
                <a:cs typeface="NikoshBAN" pitchFamily="2" charset="0"/>
              </a:rPr>
              <a:t>,</a:t>
            </a:r>
            <a:r>
              <a:rPr lang="en-US" sz="3200" dirty="0" smtClean="0">
                <a:cs typeface="NikoshBAN" pitchFamily="2" charset="0"/>
              </a:rPr>
              <a:t> </a:t>
            </a:r>
            <a:r>
              <a:rPr lang="en-US" sz="3200" dirty="0" err="1" smtClean="0">
                <a:cs typeface="NikoshBAN" pitchFamily="2" charset="0"/>
              </a:rPr>
              <a:t>রংপুর</a:t>
            </a:r>
            <a:r>
              <a:rPr lang="bn-BD" sz="3200" dirty="0" smtClean="0">
                <a:cs typeface="NikoshBAN" pitchFamily="2" charset="0"/>
              </a:rPr>
              <a:t>।</a:t>
            </a:r>
          </a:p>
          <a:p>
            <a:pPr marL="51436" algn="ctr"/>
            <a:r>
              <a:rPr lang="bn-BD" sz="3200" dirty="0" smtClean="0">
                <a:cs typeface="NikoshBAN" pitchFamily="2" charset="0"/>
              </a:rPr>
              <a:t>মোবাইল</a:t>
            </a:r>
            <a:r>
              <a:rPr lang="en-US" sz="3200" dirty="0" smtClean="0">
                <a:cs typeface="NikoshBAN" pitchFamily="2" charset="0"/>
              </a:rPr>
              <a:t>ঃ</a:t>
            </a:r>
            <a:r>
              <a:rPr lang="bn-BD" sz="3200" dirty="0" smtClean="0">
                <a:cs typeface="NikoshBAN" pitchFamily="2" charset="0"/>
              </a:rPr>
              <a:t> ০১৭</a:t>
            </a:r>
            <a:r>
              <a:rPr lang="en-US" sz="3200" dirty="0" smtClean="0">
                <a:cs typeface="NikoshBAN" pitchFamily="2" charset="0"/>
              </a:rPr>
              <a:t>৩৪-০২২২১৮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70191" y="2316781"/>
            <a:ext cx="220617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rgbClr val="0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1421" y="2317531"/>
            <a:ext cx="2662908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PSX_20150501_12161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828" y="0"/>
            <a:ext cx="2247034" cy="2247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800px_COLOURBOX1111237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5655" y="0"/>
            <a:ext cx="2680137" cy="223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05910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1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49052" y="895508"/>
            <a:ext cx="9081095" cy="4352897"/>
          </a:xfrm>
          <a:prstGeom prst="round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0"/>
            <a:ext cx="9722757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80188803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93364" y="4033381"/>
            <a:ext cx="239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২টি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6522" y="905310"/>
            <a:ext cx="4908921" cy="2498321"/>
            <a:chOff x="790421" y="3226072"/>
            <a:chExt cx="4086471" cy="11307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21" y="3226072"/>
              <a:ext cx="1843843" cy="111134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049" y="3245496"/>
              <a:ext cx="1843843" cy="111134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355437" y="4080678"/>
            <a:ext cx="5047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কয়টি কবুতর আছে?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0026" y="4315030"/>
            <a:ext cx="474300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4024" y="3556399"/>
            <a:ext cx="460700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7202" y="5016504"/>
            <a:ext cx="78663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, 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108" y="5024724"/>
            <a:ext cx="329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জোড় 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.jp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711" y="551794"/>
            <a:ext cx="6298188" cy="29200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896625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 animBg="1"/>
      <p:bldP spid="12" grpId="1" animBg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7338" y="404339"/>
            <a:ext cx="5281448" cy="1446550"/>
          </a:xfrm>
          <a:prstGeom prst="rect">
            <a:avLst/>
          </a:prstGeom>
          <a:ln w="76200">
            <a:solidFill>
              <a:srgbClr val="000000"/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n>
                  <a:solidFill>
                    <a:srgbClr val="002060"/>
                  </a:solidFill>
                  <a:prstDash val="sysDash"/>
                </a:ln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8800" b="1" dirty="0">
              <a:ln>
                <a:solidFill>
                  <a:srgbClr val="002060"/>
                </a:solidFill>
                <a:prstDash val="sysDash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5157" y="2284117"/>
            <a:ext cx="6779420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prstDash val="sysDash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01952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573" y="2729223"/>
            <a:ext cx="10339754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685800" indent="-685800" algn="just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৩.৫.১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সংখ্যা শনাক্ত করতে ও লিখতে পারবে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932386" y="1245476"/>
            <a:ext cx="3405351" cy="1182413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5809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02146" y="2538680"/>
            <a:ext cx="9493624" cy="258532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ctr"/>
            <a:r>
              <a:rPr lang="en-US" sz="5400" dirty="0" err="1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54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ক্ষার্থীদের ২ থেকে ৩ জনকে সামনে ডেকে এনে </a:t>
            </a:r>
            <a:r>
              <a:rPr lang="bn-IN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bn-BD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54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াবো এবং জোড় সংখ্যার ধারণা দেবো।</a:t>
            </a:r>
            <a:endParaRPr lang="en-US" sz="5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371" y="601064"/>
            <a:ext cx="3024553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59467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29244589"/>
              </p:ext>
            </p:extLst>
          </p:nvPr>
        </p:nvGraphicFramePr>
        <p:xfrm>
          <a:off x="931639" y="1934215"/>
          <a:ext cx="9833317" cy="20469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3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33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33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833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67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99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33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833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833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98333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023481"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bn-IN" sz="5400" dirty="0" smtClean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১৯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3481"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২০</a:t>
                      </a:r>
                      <a:r>
                        <a:rPr lang="bn-IN" sz="5400" baseline="0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২১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২২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২৩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২৬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২৭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dirty="0" smtClean="0">
                          <a:latin typeface="NikoshBAN" pitchFamily="2" charset="0"/>
                          <a:cs typeface="NikoshBAN" pitchFamily="2" charset="0"/>
                        </a:rPr>
                        <a:t>২৯</a:t>
                      </a:r>
                      <a:endParaRPr lang="en-US" sz="5400" dirty="0">
                        <a:solidFill>
                          <a:srgbClr val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51121" y="667813"/>
            <a:ext cx="4634614" cy="769441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 তালিকা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62" y="4581212"/>
            <a:ext cx="1054713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এককের ঘরে</a:t>
            </a:r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২,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৪,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৬,</a:t>
            </a:r>
            <a:r>
              <a:rPr lang="bn-BD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৮ </a:t>
            </a:r>
            <a:r>
              <a:rPr lang="bn-IN" sz="4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ও ০ থাকলে  জোড় </a:t>
            </a:r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390934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3913354" y="632262"/>
            <a:ext cx="3512205" cy="1385724"/>
          </a:xfrm>
          <a:prstGeom prst="wedgeRectCallout">
            <a:avLst/>
          </a:prstGeom>
          <a:gradFill>
            <a:gsLst>
              <a:gs pos="66000">
                <a:schemeClr val="bg1"/>
              </a:gs>
              <a:gs pos="97000">
                <a:srgbClr val="FF9900"/>
              </a:gs>
            </a:gsLst>
            <a:path path="shape">
              <a:fillToRect l="50000" t="50000" r="50000" b="50000"/>
            </a:path>
          </a:gra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2480501" y="2577406"/>
            <a:ext cx="1587002" cy="1348208"/>
          </a:xfrm>
          <a:prstGeom prst="star6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6-Point Star 7"/>
          <p:cNvSpPr/>
          <p:nvPr/>
        </p:nvSpPr>
        <p:spPr>
          <a:xfrm>
            <a:off x="4227185" y="2546251"/>
            <a:ext cx="1621821" cy="1347831"/>
          </a:xfrm>
          <a:prstGeom prst="star6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6-Point Star 8"/>
          <p:cNvSpPr/>
          <p:nvPr/>
        </p:nvSpPr>
        <p:spPr>
          <a:xfrm>
            <a:off x="5968651" y="2577405"/>
            <a:ext cx="1646094" cy="1300911"/>
          </a:xfrm>
          <a:prstGeom prst="star6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7727164" y="2546251"/>
            <a:ext cx="1495664" cy="1332065"/>
          </a:xfrm>
          <a:prstGeom prst="star6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6-Point Star 10"/>
          <p:cNvSpPr/>
          <p:nvPr/>
        </p:nvSpPr>
        <p:spPr>
          <a:xfrm>
            <a:off x="9272739" y="2577406"/>
            <a:ext cx="1463577" cy="1285146"/>
          </a:xfrm>
          <a:prstGeom prst="star6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6-Point Star 11"/>
          <p:cNvSpPr/>
          <p:nvPr/>
        </p:nvSpPr>
        <p:spPr>
          <a:xfrm>
            <a:off x="833627" y="2577782"/>
            <a:ext cx="1546966" cy="1395127"/>
          </a:xfrm>
          <a:prstGeom prst="star6">
            <a:avLst>
              <a:gd name="adj" fmla="val 31128"/>
              <a:gd name="hf" fmla="val 11547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2833" y="4718983"/>
            <a:ext cx="9053534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সংখ্যাগুলো থেকে জোড় সংখ্যা খুঁজে বের কর এবং খাতায় লেখ।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212877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1966" y="4732765"/>
            <a:ext cx="474300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FF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টি বা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জোড়া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13959" y="1993040"/>
            <a:ext cx="6163016" cy="2414719"/>
            <a:chOff x="2584743" y="659072"/>
            <a:chExt cx="6163016" cy="24147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4743" y="659072"/>
              <a:ext cx="2451491" cy="24147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68" y="659072"/>
              <a:ext cx="2451491" cy="2414719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70794" y="4764297"/>
            <a:ext cx="460700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283" y="642577"/>
            <a:ext cx="2870375" cy="707886"/>
          </a:xfrm>
          <a:prstGeom prst="rect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অর্ধবাস্ত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101234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1019</TotalTime>
  <Words>443</Words>
  <Application>Microsoft Office PowerPoint</Application>
  <PresentationFormat>Custom</PresentationFormat>
  <Paragraphs>103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DPE</cp:lastModifiedBy>
  <cp:revision>201</cp:revision>
  <dcterms:created xsi:type="dcterms:W3CDTF">2018-02-22T04:18:37Z</dcterms:created>
  <dcterms:modified xsi:type="dcterms:W3CDTF">2020-01-29T09:34:20Z</dcterms:modified>
</cp:coreProperties>
</file>