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310" r:id="rId10"/>
    <p:sldId id="288" r:id="rId11"/>
    <p:sldId id="289" r:id="rId12"/>
    <p:sldId id="294" r:id="rId13"/>
    <p:sldId id="290" r:id="rId14"/>
    <p:sldId id="291" r:id="rId15"/>
    <p:sldId id="297" r:id="rId16"/>
    <p:sldId id="306" r:id="rId17"/>
    <p:sldId id="299" r:id="rId18"/>
    <p:sldId id="301" r:id="rId19"/>
    <p:sldId id="302" r:id="rId20"/>
    <p:sldId id="307" r:id="rId21"/>
    <p:sldId id="308" r:id="rId22"/>
    <p:sldId id="309" r:id="rId23"/>
    <p:sldId id="303" r:id="rId24"/>
    <p:sldId id="304" r:id="rId25"/>
    <p:sldId id="305" r:id="rId26"/>
  </p:sldIdLst>
  <p:sldSz cx="12801600" cy="7497763"/>
  <p:notesSz cx="9144000" cy="6858000"/>
  <p:defaultTextStyle>
    <a:defPPr>
      <a:defRPr lang="en-US"/>
    </a:defPPr>
    <a:lvl1pPr marL="0" algn="l" defTabSz="974293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1pPr>
    <a:lvl2pPr marL="487147" algn="l" defTabSz="974293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2pPr>
    <a:lvl3pPr marL="974293" algn="l" defTabSz="974293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3pPr>
    <a:lvl4pPr marL="1461440" algn="l" defTabSz="974293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4pPr>
    <a:lvl5pPr marL="1948586" algn="l" defTabSz="974293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5pPr>
    <a:lvl6pPr marL="2435733" algn="l" defTabSz="974293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6pPr>
    <a:lvl7pPr marL="2922880" algn="l" defTabSz="974293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7pPr>
    <a:lvl8pPr marL="3410026" algn="l" defTabSz="974293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8pPr>
    <a:lvl9pPr marL="3897173" algn="l" defTabSz="974293" rtl="0" eaLnBrk="1" latinLnBrk="0" hangingPunct="1">
      <a:defRPr sz="19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1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0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98" y="72"/>
      </p:cViewPr>
      <p:guideLst>
        <p:guide orient="horz" pos="2361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227065"/>
            <a:ext cx="9601200" cy="2610332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938062"/>
            <a:ext cx="9601200" cy="1810223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7FAE-BB9F-42FA-BC2B-34DB6F9385E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A606-70CD-4337-8877-FB7B4606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8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7FAE-BB9F-42FA-BC2B-34DB6F9385E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A606-70CD-4337-8877-FB7B4606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2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399186"/>
            <a:ext cx="2760345" cy="63540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399186"/>
            <a:ext cx="8121015" cy="63540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7FAE-BB9F-42FA-BC2B-34DB6F9385E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A606-70CD-4337-8877-FB7B4606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3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7FAE-BB9F-42FA-BC2B-34DB6F9385E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A606-70CD-4337-8877-FB7B4606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1869235"/>
            <a:ext cx="11041380" cy="3118861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5017601"/>
            <a:ext cx="11041380" cy="1640135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7FAE-BB9F-42FA-BC2B-34DB6F9385E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A606-70CD-4337-8877-FB7B4606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3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1995932"/>
            <a:ext cx="5440680" cy="4757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1995932"/>
            <a:ext cx="5440680" cy="4757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7FAE-BB9F-42FA-BC2B-34DB6F9385E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A606-70CD-4337-8877-FB7B4606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9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399187"/>
            <a:ext cx="11041380" cy="14492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8" y="1837994"/>
            <a:ext cx="5415676" cy="900772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8" y="2738766"/>
            <a:ext cx="5415676" cy="4028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1837994"/>
            <a:ext cx="5442347" cy="900772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2738766"/>
            <a:ext cx="5442347" cy="4028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7FAE-BB9F-42FA-BC2B-34DB6F9385E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A606-70CD-4337-8877-FB7B4606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2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7FAE-BB9F-42FA-BC2B-34DB6F9385E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A606-70CD-4337-8877-FB7B4606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4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7FAE-BB9F-42FA-BC2B-34DB6F9385E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A606-70CD-4337-8877-FB7B4606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7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499851"/>
            <a:ext cx="4128849" cy="1749478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079540"/>
            <a:ext cx="6480810" cy="5328271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249329"/>
            <a:ext cx="4128849" cy="4167160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7FAE-BB9F-42FA-BC2B-34DB6F9385E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A606-70CD-4337-8877-FB7B4606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3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499851"/>
            <a:ext cx="4128849" cy="1749478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079540"/>
            <a:ext cx="6480810" cy="5328271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249329"/>
            <a:ext cx="4128849" cy="4167160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7FAE-BB9F-42FA-BC2B-34DB6F9385E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A606-70CD-4337-8877-FB7B4606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2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399187"/>
            <a:ext cx="11041380" cy="1449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1995932"/>
            <a:ext cx="11041380" cy="4757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6949316"/>
            <a:ext cx="2880360" cy="399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27FAE-BB9F-42FA-BC2B-34DB6F9385E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6949316"/>
            <a:ext cx="4320540" cy="399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6949316"/>
            <a:ext cx="2880360" cy="399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3A606-70CD-4337-8877-FB7B4606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0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g"/><Relationship Id="rId4" Type="http://schemas.openxmlformats.org/officeDocument/2006/relationships/image" Target="../media/image36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801600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801599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WELCOME TO ENGLISH CLASS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" y="923330"/>
            <a:ext cx="12801601" cy="65744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330"/>
            <a:ext cx="12801599" cy="657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36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88" y="126609"/>
            <a:ext cx="12415361" cy="5430130"/>
          </a:xfrm>
          <a:prstGeom prst="rect">
            <a:avLst/>
          </a:prstGeom>
          <a:ln w="127000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0" y="5838092"/>
            <a:ext cx="12801600" cy="1659671"/>
          </a:xfrm>
          <a:prstGeom prst="rect">
            <a:avLst/>
          </a:prstGeom>
          <a:pattFill prst="pct80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944652"/>
            <a:ext cx="1270312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effectLst/>
              </a:rPr>
              <a:t>Who declared “Urdu and only Urdu will be the state  language of Pakistan? When &amp; Where?</a:t>
            </a:r>
            <a:endParaRPr lang="en-US" sz="44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895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2" y="140361"/>
            <a:ext cx="6077243" cy="489694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0" y="167957"/>
            <a:ext cx="5950635" cy="486935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126609" y="5373225"/>
            <a:ext cx="12534314" cy="2026064"/>
          </a:xfrm>
          <a:prstGeom prst="rect">
            <a:avLst/>
          </a:prstGeom>
          <a:gradFill>
            <a:gsLst>
              <a:gs pos="76123">
                <a:srgbClr val="00B0F0"/>
              </a:gs>
              <a:gs pos="97875">
                <a:srgbClr val="FF0000"/>
              </a:gs>
              <a:gs pos="95750">
                <a:srgbClr val="C8DEF1"/>
              </a:gs>
              <a:gs pos="50000">
                <a:schemeClr val="accent2">
                  <a:lumMod val="60000"/>
                  <a:lumOff val="40000"/>
                </a:schemeClr>
              </a:gs>
              <a:gs pos="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5423" y="5654895"/>
            <a:ext cx="122388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Procession demanding Bangla as mother tongue in 1952.</a:t>
            </a:r>
          </a:p>
          <a:p>
            <a:r>
              <a:rPr lang="en-US" sz="4000" dirty="0" smtClean="0"/>
              <a:t> What did happen there? </a:t>
            </a:r>
          </a:p>
        </p:txBody>
      </p:sp>
    </p:spTree>
    <p:extLst>
      <p:ext uri="{BB962C8B-B14F-4D97-AF65-F5344CB8AC3E}">
        <p14:creationId xmlns:p14="http://schemas.microsoft.com/office/powerpoint/2010/main" val="190776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" y="-42202"/>
            <a:ext cx="12801600" cy="2278966"/>
          </a:xfrm>
          <a:prstGeom prst="flowChartDecisi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98842" y="677819"/>
            <a:ext cx="3153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Pair work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reflection blurRad="6350" stA="60000" endA="900" endPos="58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" y="2321170"/>
            <a:ext cx="12801599" cy="5035917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" y="3287216"/>
            <a:ext cx="128015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reflection blurRad="6350" stA="60000" endA="900" endPos="58000" dir="5400000" sy="-100000" algn="bl" rotWithShape="0"/>
                </a:effectLst>
              </a:rPr>
              <a:t>Discuss about language movement in 1952.</a:t>
            </a:r>
            <a:endParaRPr lang="en-US" sz="5400" b="1" cap="none" spc="0" dirty="0">
              <a:ln w="22225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339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82880"/>
            <a:ext cx="5880295" cy="55426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Flowchart: Terminator 4"/>
          <p:cNvSpPr/>
          <p:nvPr/>
        </p:nvSpPr>
        <p:spPr>
          <a:xfrm>
            <a:off x="0" y="5879979"/>
            <a:ext cx="12801600" cy="1617784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829" y="6304150"/>
            <a:ext cx="11057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>
                <a:solidFill>
                  <a:srgbClr val="7030A0"/>
                </a:solidFill>
              </a:rPr>
              <a:t>Who </a:t>
            </a:r>
            <a:r>
              <a:rPr lang="en-US" sz="4400" i="1" dirty="0" smtClean="0">
                <a:solidFill>
                  <a:srgbClr val="7030A0"/>
                </a:solidFill>
              </a:rPr>
              <a:t>was </a:t>
            </a:r>
            <a:r>
              <a:rPr lang="en-US" sz="4400" i="1" dirty="0">
                <a:solidFill>
                  <a:srgbClr val="7030A0"/>
                </a:solidFill>
              </a:rPr>
              <a:t>the </a:t>
            </a:r>
            <a:r>
              <a:rPr lang="en-US" sz="4400" i="1" dirty="0" smtClean="0">
                <a:solidFill>
                  <a:srgbClr val="7030A0"/>
                </a:solidFill>
              </a:rPr>
              <a:t>victor </a:t>
            </a:r>
            <a:r>
              <a:rPr lang="en-US" sz="4400" i="1" dirty="0">
                <a:solidFill>
                  <a:srgbClr val="7030A0"/>
                </a:solidFill>
              </a:rPr>
              <a:t>in the election of 1954 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988" y="182880"/>
            <a:ext cx="6400801" cy="55426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7401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6288256"/>
          </a:xfrm>
          <a:prstGeom prst="rect">
            <a:avLst/>
          </a:prstGeom>
        </p:spPr>
      </p:pic>
      <p:sp>
        <p:nvSpPr>
          <p:cNvPr id="2" name="Flowchart: Process 1"/>
          <p:cNvSpPr/>
          <p:nvPr/>
        </p:nvSpPr>
        <p:spPr>
          <a:xfrm>
            <a:off x="0" y="5809957"/>
            <a:ext cx="12660923" cy="1687806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288256"/>
            <a:ext cx="126609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Ayub</a:t>
            </a:r>
            <a:r>
              <a:rPr lang="en-US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Khan declared Martial Law in 1958.</a:t>
            </a:r>
            <a:endParaRPr lang="en-US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427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4" y="112542"/>
            <a:ext cx="12520245" cy="725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63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4744" y="0"/>
            <a:ext cx="12803906" cy="7258929"/>
            <a:chOff x="-2305" y="0"/>
            <a:chExt cx="12803906" cy="725892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305" y="0"/>
              <a:ext cx="12522430" cy="3531899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chemeClr val="accent2">
                  <a:lumMod val="75000"/>
                </a:schemeClr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305" y="3793375"/>
              <a:ext cx="6258910" cy="3465553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chemeClr val="accent2">
                  <a:lumMod val="75000"/>
                </a:schemeClr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8097" y="3793376"/>
              <a:ext cx="6353504" cy="3465553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chemeClr val="accent2">
                  <a:lumMod val="75000"/>
                </a:schemeClr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 contourW="6350">
              <a:bevelT h="38100"/>
              <a:contourClr>
                <a:srgbClr val="C0C0C0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4232287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8474" y="172802"/>
            <a:ext cx="1195754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 algn="ctr"/>
            <a:endParaRPr lang="en-US" sz="3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</a:p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algn="ct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3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5936566"/>
            <a:ext cx="12703126" cy="15611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474" y="6217920"/>
            <a:ext cx="12604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importance of six points movement in 1966.</a:t>
            </a:r>
            <a:endParaRPr lang="en-US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763" y="172802"/>
            <a:ext cx="5669279" cy="563231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972" y="238528"/>
            <a:ext cx="5162842" cy="563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5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865" y="140677"/>
            <a:ext cx="8032653" cy="723079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98475" y="140677"/>
            <a:ext cx="4149969" cy="70901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7964" y="675153"/>
            <a:ext cx="353099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</a:p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</a:t>
            </a:r>
          </a:p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</a:p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</a:p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</a:p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</a:p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1969 ?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15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2879" y="126609"/>
            <a:ext cx="12328587" cy="7248378"/>
            <a:chOff x="225083" y="98474"/>
            <a:chExt cx="12328587" cy="724837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3" y="98474"/>
              <a:ext cx="5843380" cy="356967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00B050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3" y="3861739"/>
              <a:ext cx="5843380" cy="348511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00B050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4868" y="149469"/>
              <a:ext cx="6138802" cy="346768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00B050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2665" y="3821215"/>
              <a:ext cx="6181005" cy="3525637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00B050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123817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375325"/>
            <a:ext cx="12801600" cy="74977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New Romans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109309"/>
            <a:ext cx="2358190" cy="2390274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52778"/>
            <a:ext cx="46842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527445"/>
            <a:ext cx="7283116" cy="39703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Md.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Saifuddin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 Khan, </a:t>
            </a:r>
          </a:p>
          <a:p>
            <a:r>
              <a:rPr lang="en-US" sz="3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Lecturer in English,              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Hazi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Goyes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 Uddin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Mohila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Fajil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 Madrasah,                        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Bahngura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,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Pabna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. </a:t>
            </a:r>
          </a:p>
          <a:p>
            <a:r>
              <a:rPr lang="en-US" sz="3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Mobile:01710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-449379 </a:t>
            </a:r>
          </a:p>
          <a:p>
            <a:r>
              <a:rPr lang="en-US" sz="3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CFCF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New Romans"/>
              </a:rPr>
              <a:t>Email:skhan84bd@gmail.com</a:t>
            </a:r>
            <a:endParaRPr lang="en-US" sz="36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571874" y="109309"/>
            <a:ext cx="5074980" cy="2499582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62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83116" y="3835222"/>
            <a:ext cx="5363738" cy="36625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3600" dirty="0" err="1">
                <a:latin typeface="TimesNew Romans"/>
              </a:rPr>
              <a:t>Class:Xi</a:t>
            </a:r>
            <a:r>
              <a:rPr lang="en-US" sz="3600" dirty="0">
                <a:latin typeface="TimesNew Romans"/>
              </a:rPr>
              <a:t>            </a:t>
            </a:r>
            <a:r>
              <a:rPr lang="en-US" sz="3600" dirty="0" smtClean="0">
                <a:latin typeface="TimesNew Romans"/>
              </a:rPr>
              <a:t>            </a:t>
            </a:r>
            <a:r>
              <a:rPr lang="en-US" sz="3600" dirty="0">
                <a:latin typeface="TimesNew Romans"/>
              </a:rPr>
              <a:t>English 1st Paper </a:t>
            </a:r>
          </a:p>
          <a:p>
            <a:r>
              <a:rPr lang="en-US" sz="3600" dirty="0">
                <a:latin typeface="TimesNew Romans"/>
              </a:rPr>
              <a:t>Time:45 Minute</a:t>
            </a:r>
          </a:p>
          <a:p>
            <a:r>
              <a:rPr lang="en-US" sz="3600" dirty="0">
                <a:latin typeface="TimesNew Romans"/>
              </a:rPr>
              <a:t>Date:</a:t>
            </a:r>
          </a:p>
          <a:p>
            <a:endParaRPr lang="en-U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New Romans"/>
            </a:endParaRPr>
          </a:p>
          <a:p>
            <a:endParaRPr lang="en-US" sz="4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New Romans"/>
            </a:endParaRPr>
          </a:p>
        </p:txBody>
      </p:sp>
    </p:spTree>
    <p:extLst>
      <p:ext uri="{BB962C8B-B14F-4D97-AF65-F5344CB8AC3E}">
        <p14:creationId xmlns:p14="http://schemas.microsoft.com/office/powerpoint/2010/main" val="20312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0" y="126609"/>
            <a:ext cx="12801600" cy="2433711"/>
          </a:xfrm>
          <a:prstGeom prst="ribbon2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49637" y="586378"/>
            <a:ext cx="6302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Evaluation</a:t>
            </a:r>
            <a:endParaRPr lang="en-US" sz="5400" dirty="0">
              <a:latin typeface="Brush Script MT" panose="03060802040406070304" pitchFamily="66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372" y="2742883"/>
            <a:ext cx="12646855" cy="457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677" y="3020089"/>
            <a:ext cx="12548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Which features of the speech do you appreciate most ? Why?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What does the slaughter house mean in the speech ?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323556" y="3165230"/>
            <a:ext cx="337625" cy="3798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323556" y="4106144"/>
            <a:ext cx="337625" cy="3798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823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Down Ribbon 3"/>
          <p:cNvSpPr/>
          <p:nvPr/>
        </p:nvSpPr>
        <p:spPr>
          <a:xfrm>
            <a:off x="0" y="0"/>
            <a:ext cx="12801600" cy="1800665"/>
          </a:xfrm>
          <a:prstGeom prst="ellipseRibbon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21502" y="642490"/>
            <a:ext cx="6372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Word Meaning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766946"/>
              </p:ext>
            </p:extLst>
          </p:nvPr>
        </p:nvGraphicFramePr>
        <p:xfrm>
          <a:off x="140676" y="1800665"/>
          <a:ext cx="12660923" cy="5334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246056"/>
                <a:gridCol w="6414867"/>
              </a:tblGrid>
              <a:tr h="532797">
                <a:tc>
                  <a:txBody>
                    <a:bodyPr/>
                    <a:lstStyle/>
                    <a:p>
                      <a:r>
                        <a:rPr lang="en-US" sz="4000" b="1" i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</a:t>
                      </a:r>
                      <a:r>
                        <a:rPr lang="en-US" sz="4000" b="1" i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word</a:t>
                      </a:r>
                      <a:endParaRPr lang="en-US" sz="4000" b="1" i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pattFill prst="pct90">
                      <a:fgClr>
                        <a:schemeClr val="accent2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i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4000" b="1" i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pattFill prst="pct90">
                      <a:fgClr>
                        <a:schemeClr val="accent2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32797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Awash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pattFill prst="pct90">
                      <a:fgClr>
                        <a:schemeClr val="accent2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Flooded</a:t>
                      </a:r>
                    </a:p>
                  </a:txBody>
                  <a:tcPr>
                    <a:pattFill prst="pct90">
                      <a:fgClr>
                        <a:schemeClr val="accent2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32797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Downtrodden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pattFill prst="pct90">
                      <a:fgClr>
                        <a:schemeClr val="accent2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Oppressed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pattFill prst="pct90">
                      <a:fgClr>
                        <a:schemeClr val="accent2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32797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External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pattFill prst="pct90">
                      <a:fgClr>
                        <a:schemeClr val="accent2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Exotic,Alien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pattFill prst="pct90">
                      <a:fgClr>
                        <a:schemeClr val="accent2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96180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Enslave</a:t>
                      </a:r>
                    </a:p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Constitution</a:t>
                      </a:r>
                    </a:p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Freedom</a:t>
                      </a:r>
                    </a:p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Repeatedly</a:t>
                      </a:r>
                      <a:endParaRPr lang="en-US" sz="4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pattFill prst="pct90">
                      <a:fgClr>
                        <a:schemeClr val="accent2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Subjugate</a:t>
                      </a:r>
                    </a:p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 of laws</a:t>
                      </a:r>
                    </a:p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Liberty</a:t>
                      </a:r>
                    </a:p>
                    <a:p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Frequently</a:t>
                      </a:r>
                    </a:p>
                  </a:txBody>
                  <a:tcPr>
                    <a:pattFill prst="pct90">
                      <a:fgClr>
                        <a:schemeClr val="accent2">
                          <a:lumMod val="7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78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10319"/>
              </p:ext>
            </p:extLst>
          </p:nvPr>
        </p:nvGraphicFramePr>
        <p:xfrm>
          <a:off x="112544" y="253218"/>
          <a:ext cx="12534312" cy="6752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7156"/>
                <a:gridCol w="6267156"/>
              </a:tblGrid>
              <a:tr h="621043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Agony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Suppressed Pain</a:t>
                      </a: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57471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Crimson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Reddish</a:t>
                      </a: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594321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Discussion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Conversation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594321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Assume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Undertake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715528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Observe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Notice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594321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Spontaneously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Effortlessly, easily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8080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Enemy </a:t>
                      </a: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Foe </a:t>
                      </a: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594321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Conference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Convention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594321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Suddenly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Abruptly</a:t>
                      </a:r>
                      <a:endParaRPr lang="en-US" sz="2800" b="1" dirty="0"/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594321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Diverge, shift</a:t>
                      </a:r>
                      <a:endParaRPr lang="en-US" sz="2800" b="1" dirty="0"/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594321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Remember</a:t>
                      </a:r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Recall</a:t>
                      </a:r>
                      <a:endParaRPr lang="en-US" sz="2800" b="1" dirty="0"/>
                    </a:p>
                  </a:txBody>
                  <a:tcPr marL="129988" marR="129988" marT="64995" marB="64995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94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25083" y="141421"/>
            <a:ext cx="12132302" cy="7412613"/>
            <a:chOff x="225083" y="141421"/>
            <a:chExt cx="12132302" cy="74126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3" y="141421"/>
              <a:ext cx="5472332" cy="3867871"/>
            </a:xfrm>
            <a:prstGeom prst="ellipse">
              <a:avLst/>
            </a:prstGeom>
            <a:ln w="190500" cap="rnd">
              <a:solidFill>
                <a:srgbClr val="00B050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6063" y="141421"/>
              <a:ext cx="6321322" cy="3867871"/>
            </a:xfrm>
            <a:prstGeom prst="ellipse">
              <a:avLst/>
            </a:prstGeom>
            <a:ln w="190500" cap="rnd">
              <a:solidFill>
                <a:srgbClr val="00B050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6063" y="4185859"/>
              <a:ext cx="6321322" cy="3157476"/>
            </a:xfrm>
            <a:prstGeom prst="ellipse">
              <a:avLst/>
            </a:prstGeom>
            <a:ln w="190500" cap="rnd">
              <a:solidFill>
                <a:srgbClr val="00B050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83" y="4242130"/>
              <a:ext cx="5584874" cy="331190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18196915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0"/>
            <a:ext cx="3291840" cy="3207434"/>
          </a:xfrm>
          <a:prstGeom prst="ellipse">
            <a:avLst/>
          </a:prstGeom>
          <a:pattFill prst="pct90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6351" y="818887"/>
            <a:ext cx="18991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auhaus 93" panose="04030905020B02020C02" pitchFamily="82" charset="0"/>
              </a:rPr>
              <a:t>Home</a:t>
            </a:r>
          </a:p>
          <a:p>
            <a:r>
              <a:rPr lang="en-US" sz="4800" dirty="0" smtClean="0">
                <a:latin typeface="Bauhaus 93" panose="04030905020B02020C02" pitchFamily="82" charset="0"/>
              </a:rPr>
              <a:t>TASK</a:t>
            </a:r>
            <a:endParaRPr lang="en-US" sz="4800" dirty="0">
              <a:latin typeface="Bauhaus 93" panose="04030905020B02020C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5092261"/>
            <a:ext cx="12801600" cy="2405501"/>
          </a:xfrm>
          <a:prstGeom prst="rect">
            <a:avLst/>
          </a:prstGeom>
          <a:pattFill prst="pct90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360276"/>
            <a:ext cx="1280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Write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 a short note on various directives on 7 march speech by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bangabandhu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.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769" y="83279"/>
            <a:ext cx="8672732" cy="471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42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1" y="112542"/>
            <a:ext cx="12351434" cy="7118252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575581" y="647114"/>
            <a:ext cx="9973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Thank You  All</a:t>
            </a:r>
            <a:endParaRPr lang="en-US" sz="3600" dirty="0">
              <a:solidFill>
                <a:srgbClr val="FF0000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907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0241280" cy="7386833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000" b="-10000"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9" name="Group 8"/>
          <p:cNvGrpSpPr/>
          <p:nvPr/>
        </p:nvGrpSpPr>
        <p:grpSpPr>
          <a:xfrm>
            <a:off x="10424161" y="170107"/>
            <a:ext cx="2264897" cy="7216726"/>
            <a:chOff x="10531366" y="0"/>
            <a:chExt cx="2270233" cy="749776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0" name="Isosceles Triangle 9"/>
            <p:cNvSpPr/>
            <p:nvPr/>
          </p:nvSpPr>
          <p:spPr>
            <a:xfrm>
              <a:off x="10531366" y="0"/>
              <a:ext cx="1974116" cy="7497763"/>
            </a:xfrm>
            <a:prstGeom prst="triangl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11518424" y="753803"/>
              <a:ext cx="1283175" cy="887430"/>
            </a:xfrm>
            <a:custGeom>
              <a:avLst/>
              <a:gdLst>
                <a:gd name="connsiteX0" fmla="*/ 0 w 1283175"/>
                <a:gd name="connsiteY0" fmla="*/ 147908 h 887430"/>
                <a:gd name="connsiteX1" fmla="*/ 147908 w 1283175"/>
                <a:gd name="connsiteY1" fmla="*/ 0 h 887430"/>
                <a:gd name="connsiteX2" fmla="*/ 1135267 w 1283175"/>
                <a:gd name="connsiteY2" fmla="*/ 0 h 887430"/>
                <a:gd name="connsiteX3" fmla="*/ 1283175 w 1283175"/>
                <a:gd name="connsiteY3" fmla="*/ 147908 h 887430"/>
                <a:gd name="connsiteX4" fmla="*/ 1283175 w 1283175"/>
                <a:gd name="connsiteY4" fmla="*/ 739522 h 887430"/>
                <a:gd name="connsiteX5" fmla="*/ 1135267 w 1283175"/>
                <a:gd name="connsiteY5" fmla="*/ 887430 h 887430"/>
                <a:gd name="connsiteX6" fmla="*/ 147908 w 1283175"/>
                <a:gd name="connsiteY6" fmla="*/ 887430 h 887430"/>
                <a:gd name="connsiteX7" fmla="*/ 0 w 1283175"/>
                <a:gd name="connsiteY7" fmla="*/ 739522 h 887430"/>
                <a:gd name="connsiteX8" fmla="*/ 0 w 1283175"/>
                <a:gd name="connsiteY8" fmla="*/ 147908 h 887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3175" h="887430">
                  <a:moveTo>
                    <a:pt x="0" y="147908"/>
                  </a:moveTo>
                  <a:cubicBezTo>
                    <a:pt x="0" y="66221"/>
                    <a:pt x="66221" y="0"/>
                    <a:pt x="147908" y="0"/>
                  </a:cubicBezTo>
                  <a:lnTo>
                    <a:pt x="1135267" y="0"/>
                  </a:lnTo>
                  <a:cubicBezTo>
                    <a:pt x="1216954" y="0"/>
                    <a:pt x="1283175" y="66221"/>
                    <a:pt x="1283175" y="147908"/>
                  </a:cubicBezTo>
                  <a:lnTo>
                    <a:pt x="1283175" y="739522"/>
                  </a:lnTo>
                  <a:cubicBezTo>
                    <a:pt x="1283175" y="821209"/>
                    <a:pt x="1216954" y="887430"/>
                    <a:pt x="1135267" y="887430"/>
                  </a:cubicBezTo>
                  <a:lnTo>
                    <a:pt x="147908" y="887430"/>
                  </a:lnTo>
                  <a:cubicBezTo>
                    <a:pt x="66221" y="887430"/>
                    <a:pt x="0" y="821209"/>
                    <a:pt x="0" y="739522"/>
                  </a:cubicBezTo>
                  <a:lnTo>
                    <a:pt x="0" y="147908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241" tIns="165241" rIns="165241" bIns="165241" numCol="1" spcCol="1270" anchor="ctr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smtClean="0">
                  <a:latin typeface="Harlow Solid Italic" panose="04030604020F02020D02" pitchFamily="82" charset="0"/>
                </a:rPr>
                <a:t>Do</a:t>
              </a:r>
              <a:endParaRPr lang="en-US" sz="3200" kern="1200">
                <a:latin typeface="Harlow Solid Italic" panose="04030604020F02020D02" pitchFamily="82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11518424" y="1752162"/>
              <a:ext cx="1283175" cy="887430"/>
            </a:xfrm>
            <a:custGeom>
              <a:avLst/>
              <a:gdLst>
                <a:gd name="connsiteX0" fmla="*/ 0 w 1283175"/>
                <a:gd name="connsiteY0" fmla="*/ 147908 h 887430"/>
                <a:gd name="connsiteX1" fmla="*/ 147908 w 1283175"/>
                <a:gd name="connsiteY1" fmla="*/ 0 h 887430"/>
                <a:gd name="connsiteX2" fmla="*/ 1135267 w 1283175"/>
                <a:gd name="connsiteY2" fmla="*/ 0 h 887430"/>
                <a:gd name="connsiteX3" fmla="*/ 1283175 w 1283175"/>
                <a:gd name="connsiteY3" fmla="*/ 147908 h 887430"/>
                <a:gd name="connsiteX4" fmla="*/ 1283175 w 1283175"/>
                <a:gd name="connsiteY4" fmla="*/ 739522 h 887430"/>
                <a:gd name="connsiteX5" fmla="*/ 1135267 w 1283175"/>
                <a:gd name="connsiteY5" fmla="*/ 887430 h 887430"/>
                <a:gd name="connsiteX6" fmla="*/ 147908 w 1283175"/>
                <a:gd name="connsiteY6" fmla="*/ 887430 h 887430"/>
                <a:gd name="connsiteX7" fmla="*/ 0 w 1283175"/>
                <a:gd name="connsiteY7" fmla="*/ 739522 h 887430"/>
                <a:gd name="connsiteX8" fmla="*/ 0 w 1283175"/>
                <a:gd name="connsiteY8" fmla="*/ 147908 h 887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3175" h="887430">
                  <a:moveTo>
                    <a:pt x="0" y="147908"/>
                  </a:moveTo>
                  <a:cubicBezTo>
                    <a:pt x="0" y="66221"/>
                    <a:pt x="66221" y="0"/>
                    <a:pt x="147908" y="0"/>
                  </a:cubicBezTo>
                  <a:lnTo>
                    <a:pt x="1135267" y="0"/>
                  </a:lnTo>
                  <a:cubicBezTo>
                    <a:pt x="1216954" y="0"/>
                    <a:pt x="1283175" y="66221"/>
                    <a:pt x="1283175" y="147908"/>
                  </a:cubicBezTo>
                  <a:lnTo>
                    <a:pt x="1283175" y="739522"/>
                  </a:lnTo>
                  <a:cubicBezTo>
                    <a:pt x="1283175" y="821209"/>
                    <a:pt x="1216954" y="887430"/>
                    <a:pt x="1135267" y="887430"/>
                  </a:cubicBezTo>
                  <a:lnTo>
                    <a:pt x="147908" y="887430"/>
                  </a:lnTo>
                  <a:cubicBezTo>
                    <a:pt x="66221" y="887430"/>
                    <a:pt x="0" y="821209"/>
                    <a:pt x="0" y="739522"/>
                  </a:cubicBezTo>
                  <a:lnTo>
                    <a:pt x="0" y="147908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241" tIns="165241" rIns="165241" bIns="165241" numCol="1" spcCol="1270" anchor="ctr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smtClean="0">
                  <a:latin typeface="Harlow Solid Italic" panose="04030604020F02020D02" pitchFamily="82" charset="0"/>
                </a:rPr>
                <a:t>Y</a:t>
              </a:r>
              <a:r>
                <a:rPr lang="bn-BD" sz="3200" kern="1200" smtClean="0">
                  <a:latin typeface="Harlow Solid Italic" panose="04030604020F02020D02" pitchFamily="82" charset="0"/>
                </a:rPr>
                <a:t>ou</a:t>
              </a:r>
              <a:endParaRPr lang="en-US" sz="3200" kern="1200">
                <a:latin typeface="Harlow Solid Italic" panose="04030604020F02020D02" pitchFamily="82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1518424" y="2750522"/>
              <a:ext cx="1283175" cy="887430"/>
            </a:xfrm>
            <a:custGeom>
              <a:avLst/>
              <a:gdLst>
                <a:gd name="connsiteX0" fmla="*/ 0 w 1283175"/>
                <a:gd name="connsiteY0" fmla="*/ 147908 h 887430"/>
                <a:gd name="connsiteX1" fmla="*/ 147908 w 1283175"/>
                <a:gd name="connsiteY1" fmla="*/ 0 h 887430"/>
                <a:gd name="connsiteX2" fmla="*/ 1135267 w 1283175"/>
                <a:gd name="connsiteY2" fmla="*/ 0 h 887430"/>
                <a:gd name="connsiteX3" fmla="*/ 1283175 w 1283175"/>
                <a:gd name="connsiteY3" fmla="*/ 147908 h 887430"/>
                <a:gd name="connsiteX4" fmla="*/ 1283175 w 1283175"/>
                <a:gd name="connsiteY4" fmla="*/ 739522 h 887430"/>
                <a:gd name="connsiteX5" fmla="*/ 1135267 w 1283175"/>
                <a:gd name="connsiteY5" fmla="*/ 887430 h 887430"/>
                <a:gd name="connsiteX6" fmla="*/ 147908 w 1283175"/>
                <a:gd name="connsiteY6" fmla="*/ 887430 h 887430"/>
                <a:gd name="connsiteX7" fmla="*/ 0 w 1283175"/>
                <a:gd name="connsiteY7" fmla="*/ 739522 h 887430"/>
                <a:gd name="connsiteX8" fmla="*/ 0 w 1283175"/>
                <a:gd name="connsiteY8" fmla="*/ 147908 h 887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3175" h="887430">
                  <a:moveTo>
                    <a:pt x="0" y="147908"/>
                  </a:moveTo>
                  <a:cubicBezTo>
                    <a:pt x="0" y="66221"/>
                    <a:pt x="66221" y="0"/>
                    <a:pt x="147908" y="0"/>
                  </a:cubicBezTo>
                  <a:lnTo>
                    <a:pt x="1135267" y="0"/>
                  </a:lnTo>
                  <a:cubicBezTo>
                    <a:pt x="1216954" y="0"/>
                    <a:pt x="1283175" y="66221"/>
                    <a:pt x="1283175" y="147908"/>
                  </a:cubicBezTo>
                  <a:lnTo>
                    <a:pt x="1283175" y="739522"/>
                  </a:lnTo>
                  <a:cubicBezTo>
                    <a:pt x="1283175" y="821209"/>
                    <a:pt x="1216954" y="887430"/>
                    <a:pt x="1135267" y="887430"/>
                  </a:cubicBezTo>
                  <a:lnTo>
                    <a:pt x="147908" y="887430"/>
                  </a:lnTo>
                  <a:cubicBezTo>
                    <a:pt x="66221" y="887430"/>
                    <a:pt x="0" y="821209"/>
                    <a:pt x="0" y="739522"/>
                  </a:cubicBezTo>
                  <a:lnTo>
                    <a:pt x="0" y="147908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241" tIns="165241" rIns="165241" bIns="165241" numCol="1" spcCol="1270" anchor="ctr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>
                  <a:latin typeface="Harlow Solid Italic" panose="04030604020F02020D02" pitchFamily="82" charset="0"/>
                </a:rPr>
                <a:t>K</a:t>
              </a:r>
              <a:r>
                <a:rPr lang="bn-BD" sz="3200" kern="1200" dirty="0" smtClean="0">
                  <a:latin typeface="Harlow Solid Italic" panose="04030604020F02020D02" pitchFamily="82" charset="0"/>
                </a:rPr>
                <a:t>now</a:t>
              </a:r>
              <a:endParaRPr lang="en-US" sz="3200" kern="1200" dirty="0">
                <a:latin typeface="Harlow Solid Italic" panose="04030604020F02020D02" pitchFamily="82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1518424" y="3748881"/>
              <a:ext cx="1283175" cy="887430"/>
            </a:xfrm>
            <a:custGeom>
              <a:avLst/>
              <a:gdLst>
                <a:gd name="connsiteX0" fmla="*/ 0 w 1283175"/>
                <a:gd name="connsiteY0" fmla="*/ 147908 h 887430"/>
                <a:gd name="connsiteX1" fmla="*/ 147908 w 1283175"/>
                <a:gd name="connsiteY1" fmla="*/ 0 h 887430"/>
                <a:gd name="connsiteX2" fmla="*/ 1135267 w 1283175"/>
                <a:gd name="connsiteY2" fmla="*/ 0 h 887430"/>
                <a:gd name="connsiteX3" fmla="*/ 1283175 w 1283175"/>
                <a:gd name="connsiteY3" fmla="*/ 147908 h 887430"/>
                <a:gd name="connsiteX4" fmla="*/ 1283175 w 1283175"/>
                <a:gd name="connsiteY4" fmla="*/ 739522 h 887430"/>
                <a:gd name="connsiteX5" fmla="*/ 1135267 w 1283175"/>
                <a:gd name="connsiteY5" fmla="*/ 887430 h 887430"/>
                <a:gd name="connsiteX6" fmla="*/ 147908 w 1283175"/>
                <a:gd name="connsiteY6" fmla="*/ 887430 h 887430"/>
                <a:gd name="connsiteX7" fmla="*/ 0 w 1283175"/>
                <a:gd name="connsiteY7" fmla="*/ 739522 h 887430"/>
                <a:gd name="connsiteX8" fmla="*/ 0 w 1283175"/>
                <a:gd name="connsiteY8" fmla="*/ 147908 h 887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3175" h="887430">
                  <a:moveTo>
                    <a:pt x="0" y="147908"/>
                  </a:moveTo>
                  <a:cubicBezTo>
                    <a:pt x="0" y="66221"/>
                    <a:pt x="66221" y="0"/>
                    <a:pt x="147908" y="0"/>
                  </a:cubicBezTo>
                  <a:lnTo>
                    <a:pt x="1135267" y="0"/>
                  </a:lnTo>
                  <a:cubicBezTo>
                    <a:pt x="1216954" y="0"/>
                    <a:pt x="1283175" y="66221"/>
                    <a:pt x="1283175" y="147908"/>
                  </a:cubicBezTo>
                  <a:lnTo>
                    <a:pt x="1283175" y="739522"/>
                  </a:lnTo>
                  <a:cubicBezTo>
                    <a:pt x="1283175" y="821209"/>
                    <a:pt x="1216954" y="887430"/>
                    <a:pt x="1135267" y="887430"/>
                  </a:cubicBezTo>
                  <a:lnTo>
                    <a:pt x="147908" y="887430"/>
                  </a:lnTo>
                  <a:cubicBezTo>
                    <a:pt x="66221" y="887430"/>
                    <a:pt x="0" y="821209"/>
                    <a:pt x="0" y="739522"/>
                  </a:cubicBezTo>
                  <a:lnTo>
                    <a:pt x="0" y="147908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241" tIns="165241" rIns="165241" bIns="165241" numCol="1" spcCol="1270" anchor="ctr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smtClean="0">
                  <a:latin typeface="Harlow Solid Italic" panose="04030604020F02020D02" pitchFamily="82" charset="0"/>
                </a:rPr>
                <a:t>T</a:t>
              </a:r>
              <a:r>
                <a:rPr lang="bn-BD" sz="3200" kern="1200" smtClean="0">
                  <a:latin typeface="Harlow Solid Italic" panose="04030604020F02020D02" pitchFamily="82" charset="0"/>
                </a:rPr>
                <a:t>he</a:t>
              </a:r>
              <a:endParaRPr lang="en-US" sz="3200" kern="1200">
                <a:latin typeface="Harlow Solid Italic" panose="04030604020F02020D02" pitchFamily="82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11518424" y="4747240"/>
              <a:ext cx="1283175" cy="887430"/>
            </a:xfrm>
            <a:custGeom>
              <a:avLst/>
              <a:gdLst>
                <a:gd name="connsiteX0" fmla="*/ 0 w 1283175"/>
                <a:gd name="connsiteY0" fmla="*/ 147908 h 887430"/>
                <a:gd name="connsiteX1" fmla="*/ 147908 w 1283175"/>
                <a:gd name="connsiteY1" fmla="*/ 0 h 887430"/>
                <a:gd name="connsiteX2" fmla="*/ 1135267 w 1283175"/>
                <a:gd name="connsiteY2" fmla="*/ 0 h 887430"/>
                <a:gd name="connsiteX3" fmla="*/ 1283175 w 1283175"/>
                <a:gd name="connsiteY3" fmla="*/ 147908 h 887430"/>
                <a:gd name="connsiteX4" fmla="*/ 1283175 w 1283175"/>
                <a:gd name="connsiteY4" fmla="*/ 739522 h 887430"/>
                <a:gd name="connsiteX5" fmla="*/ 1135267 w 1283175"/>
                <a:gd name="connsiteY5" fmla="*/ 887430 h 887430"/>
                <a:gd name="connsiteX6" fmla="*/ 147908 w 1283175"/>
                <a:gd name="connsiteY6" fmla="*/ 887430 h 887430"/>
                <a:gd name="connsiteX7" fmla="*/ 0 w 1283175"/>
                <a:gd name="connsiteY7" fmla="*/ 739522 h 887430"/>
                <a:gd name="connsiteX8" fmla="*/ 0 w 1283175"/>
                <a:gd name="connsiteY8" fmla="*/ 147908 h 887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3175" h="887430">
                  <a:moveTo>
                    <a:pt x="0" y="147908"/>
                  </a:moveTo>
                  <a:cubicBezTo>
                    <a:pt x="0" y="66221"/>
                    <a:pt x="66221" y="0"/>
                    <a:pt x="147908" y="0"/>
                  </a:cubicBezTo>
                  <a:lnTo>
                    <a:pt x="1135267" y="0"/>
                  </a:lnTo>
                  <a:cubicBezTo>
                    <a:pt x="1216954" y="0"/>
                    <a:pt x="1283175" y="66221"/>
                    <a:pt x="1283175" y="147908"/>
                  </a:cubicBezTo>
                  <a:lnTo>
                    <a:pt x="1283175" y="739522"/>
                  </a:lnTo>
                  <a:cubicBezTo>
                    <a:pt x="1283175" y="821209"/>
                    <a:pt x="1216954" y="887430"/>
                    <a:pt x="1135267" y="887430"/>
                  </a:cubicBezTo>
                  <a:lnTo>
                    <a:pt x="147908" y="887430"/>
                  </a:lnTo>
                  <a:cubicBezTo>
                    <a:pt x="66221" y="887430"/>
                    <a:pt x="0" y="821209"/>
                    <a:pt x="0" y="739522"/>
                  </a:cubicBezTo>
                  <a:lnTo>
                    <a:pt x="0" y="147908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241" tIns="165241" rIns="165241" bIns="165241" numCol="1" spcCol="1270" anchor="ctr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smtClean="0">
                  <a:latin typeface="Harlow Solid Italic" panose="04030604020F02020D02" pitchFamily="82" charset="0"/>
                </a:rPr>
                <a:t>M</a:t>
              </a:r>
              <a:r>
                <a:rPr lang="bn-BD" sz="3200" kern="1200" smtClean="0">
                  <a:latin typeface="Harlow Solid Italic" panose="04030604020F02020D02" pitchFamily="82" charset="0"/>
                </a:rPr>
                <a:t>an</a:t>
              </a:r>
              <a:endParaRPr lang="en-US" sz="3200" kern="1200">
                <a:latin typeface="Harlow Solid Italic" panose="04030604020F02020D02" pitchFamily="82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11518424" y="5745600"/>
              <a:ext cx="1283175" cy="887430"/>
            </a:xfrm>
            <a:custGeom>
              <a:avLst/>
              <a:gdLst>
                <a:gd name="connsiteX0" fmla="*/ 0 w 1283175"/>
                <a:gd name="connsiteY0" fmla="*/ 147908 h 887430"/>
                <a:gd name="connsiteX1" fmla="*/ 147908 w 1283175"/>
                <a:gd name="connsiteY1" fmla="*/ 0 h 887430"/>
                <a:gd name="connsiteX2" fmla="*/ 1135267 w 1283175"/>
                <a:gd name="connsiteY2" fmla="*/ 0 h 887430"/>
                <a:gd name="connsiteX3" fmla="*/ 1283175 w 1283175"/>
                <a:gd name="connsiteY3" fmla="*/ 147908 h 887430"/>
                <a:gd name="connsiteX4" fmla="*/ 1283175 w 1283175"/>
                <a:gd name="connsiteY4" fmla="*/ 739522 h 887430"/>
                <a:gd name="connsiteX5" fmla="*/ 1135267 w 1283175"/>
                <a:gd name="connsiteY5" fmla="*/ 887430 h 887430"/>
                <a:gd name="connsiteX6" fmla="*/ 147908 w 1283175"/>
                <a:gd name="connsiteY6" fmla="*/ 887430 h 887430"/>
                <a:gd name="connsiteX7" fmla="*/ 0 w 1283175"/>
                <a:gd name="connsiteY7" fmla="*/ 739522 h 887430"/>
                <a:gd name="connsiteX8" fmla="*/ 0 w 1283175"/>
                <a:gd name="connsiteY8" fmla="*/ 147908 h 887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3175" h="887430">
                  <a:moveTo>
                    <a:pt x="0" y="147908"/>
                  </a:moveTo>
                  <a:cubicBezTo>
                    <a:pt x="0" y="66221"/>
                    <a:pt x="66221" y="0"/>
                    <a:pt x="147908" y="0"/>
                  </a:cubicBezTo>
                  <a:lnTo>
                    <a:pt x="1135267" y="0"/>
                  </a:lnTo>
                  <a:cubicBezTo>
                    <a:pt x="1216954" y="0"/>
                    <a:pt x="1283175" y="66221"/>
                    <a:pt x="1283175" y="147908"/>
                  </a:cubicBezTo>
                  <a:lnTo>
                    <a:pt x="1283175" y="739522"/>
                  </a:lnTo>
                  <a:cubicBezTo>
                    <a:pt x="1283175" y="821209"/>
                    <a:pt x="1216954" y="887430"/>
                    <a:pt x="1135267" y="887430"/>
                  </a:cubicBezTo>
                  <a:lnTo>
                    <a:pt x="147908" y="887430"/>
                  </a:lnTo>
                  <a:cubicBezTo>
                    <a:pt x="66221" y="887430"/>
                    <a:pt x="0" y="821209"/>
                    <a:pt x="0" y="739522"/>
                  </a:cubicBezTo>
                  <a:lnTo>
                    <a:pt x="0" y="147908"/>
                  </a:lnTo>
                  <a:close/>
                </a:path>
              </a:pathLst>
            </a:cu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5241" tIns="165241" rIns="165241" bIns="165241" numCol="1" spcCol="1270" anchor="ctr" anchorCtr="0">
              <a:noAutofit/>
            </a:bodyPr>
            <a:lstStyle/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latin typeface="Harlow Solid Italic" panose="04030604020F02020D02" pitchFamily="82" charset="0"/>
                </a:rPr>
                <a:t>?</a:t>
              </a:r>
              <a:endParaRPr lang="en-US" sz="3200" kern="1200" dirty="0">
                <a:latin typeface="Harlow Solid Italic" panose="04030604020F02020D02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10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599" cy="606972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</p:pic>
      <p:sp>
        <p:nvSpPr>
          <p:cNvPr id="3" name="Rectangle 2"/>
          <p:cNvSpPr/>
          <p:nvPr/>
        </p:nvSpPr>
        <p:spPr>
          <a:xfrm>
            <a:off x="1" y="6246055"/>
            <a:ext cx="12801599" cy="1251708"/>
          </a:xfrm>
          <a:prstGeom prst="rect">
            <a:avLst/>
          </a:prstGeom>
          <a:pattFill prst="pct8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the above mentioned pictures remind us ?</a:t>
            </a:r>
            <a:endParaRPr lang="en-US" sz="4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99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970">
              <a:schemeClr val="accent1">
                <a:lumMod val="20000"/>
                <a:lumOff val="80000"/>
              </a:schemeClr>
            </a:gs>
            <a:gs pos="88534">
              <a:schemeClr val="accent5">
                <a:lumMod val="40000"/>
                <a:lumOff val="60000"/>
              </a:schemeClr>
            </a:gs>
            <a:gs pos="9000">
              <a:schemeClr val="accent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068" y="-168812"/>
            <a:ext cx="12632787" cy="1702191"/>
          </a:xfrm>
          <a:prstGeom prst="horizontalScroll">
            <a:avLst/>
          </a:prstGeom>
          <a:pattFill prst="pct80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9489" y="225080"/>
            <a:ext cx="12267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Today’s topic is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0" y="1213946"/>
            <a:ext cx="12801600" cy="2222937"/>
          </a:xfrm>
          <a:prstGeom prst="flowChartDecision">
            <a:avLst/>
          </a:prstGeom>
          <a:gradFill>
            <a:gsLst>
              <a:gs pos="88534">
                <a:schemeClr val="accent5">
                  <a:lumMod val="40000"/>
                  <a:lumOff val="60000"/>
                </a:schemeClr>
              </a:gs>
              <a:gs pos="9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74417" y="1927271"/>
            <a:ext cx="80329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Unforgettable History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141890" y="3436883"/>
            <a:ext cx="12659710" cy="1418896"/>
          </a:xfrm>
          <a:prstGeom prst="flowChartPunchedTape">
            <a:avLst/>
          </a:prstGeom>
          <a:solidFill>
            <a:schemeClr val="accent1">
              <a:alpha val="92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434" y="3859161"/>
            <a:ext cx="123601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Bangabandhu’s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 7 March speech in 1971.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890" y="5151932"/>
            <a:ext cx="12659710" cy="2068674"/>
          </a:xfrm>
          <a:prstGeom prst="rect">
            <a:avLst/>
          </a:prstGeom>
          <a:solidFill>
            <a:srgbClr val="92D05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8232" y="5770771"/>
            <a:ext cx="12267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:1 , Lesson :1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71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8135"/>
            <a:ext cx="12801600" cy="73574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888" y="234246"/>
            <a:ext cx="12639823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Blackadder ITC" panose="04020505051007020D02" pitchFamily="82" charset="0"/>
              </a:rPr>
              <a:t>Learning outcomes</a:t>
            </a:r>
          </a:p>
          <a:p>
            <a:endParaRPr lang="en-US" sz="3200" dirty="0" smtClean="0">
              <a:latin typeface="Algerian" panose="04020705040A02060702" pitchFamily="82" charset="0"/>
            </a:endParaRPr>
          </a:p>
          <a:p>
            <a:r>
              <a:rPr lang="en-US" sz="3200" dirty="0" smtClean="0">
                <a:latin typeface="Algerian" panose="04020705040A02060702" pitchFamily="82" charset="0"/>
              </a:rPr>
              <a:t>After reading the lesson, students will be able to </a:t>
            </a:r>
          </a:p>
          <a:p>
            <a:endParaRPr lang="en-US" sz="3200" dirty="0" smtClean="0">
              <a:latin typeface="Algerian" panose="04020705040A02060702" pitchFamily="82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Narrate the importance of historic 7 March speech in 1971 .</a:t>
            </a:r>
          </a:p>
          <a:p>
            <a:pPr algn="just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Say about different events that happened between in 1952 to 1971.</a:t>
            </a:r>
          </a:p>
          <a:p>
            <a:pPr algn="just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Write Bengal’s painful history  under Pakistani rule. </a:t>
            </a:r>
          </a:p>
          <a:p>
            <a:pPr algn="just"/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Explain the necessity of “Independence War’’ in 1971.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4-Point Star 5"/>
          <p:cNvSpPr/>
          <p:nvPr/>
        </p:nvSpPr>
        <p:spPr>
          <a:xfrm>
            <a:off x="-3" y="3101279"/>
            <a:ext cx="759655" cy="633046"/>
          </a:xfrm>
          <a:prstGeom prst="star4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0" y="4018663"/>
            <a:ext cx="759655" cy="633046"/>
          </a:xfrm>
          <a:prstGeom prst="star4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0" y="4936047"/>
            <a:ext cx="759655" cy="633046"/>
          </a:xfrm>
          <a:prstGeom prst="star4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-1" y="5996353"/>
            <a:ext cx="759655" cy="633046"/>
          </a:xfrm>
          <a:prstGeom prst="star4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9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801600" cy="776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863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0" y="168812"/>
            <a:ext cx="12316075" cy="54582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14067" y="5892909"/>
            <a:ext cx="12433659" cy="1464175"/>
          </a:xfrm>
          <a:prstGeom prst="rect">
            <a:avLst/>
          </a:prstGeom>
          <a:gradFill>
            <a:gsLst>
              <a:gs pos="98937">
                <a:srgbClr val="CDE1F2"/>
              </a:gs>
              <a:gs pos="97875">
                <a:srgbClr val="CBE0F2"/>
              </a:gs>
              <a:gs pos="95750">
                <a:srgbClr val="C8DEF1"/>
              </a:gs>
              <a:gs pos="50000">
                <a:schemeClr val="accent2">
                  <a:lumMod val="60000"/>
                  <a:lumOff val="40000"/>
                </a:schemeClr>
              </a:gs>
              <a:gs pos="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9723" y="6018123"/>
            <a:ext cx="123655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struggle this time is a struggle for freedom–                                                                     the  struggle this time is a struggle for emancipation.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7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96946" y="-70681"/>
            <a:ext cx="12407705" cy="92333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41822" y="-126952"/>
            <a:ext cx="3517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Single work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96947" y="796379"/>
            <a:ext cx="12407705" cy="6476618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6946" y="908919"/>
            <a:ext cx="12407705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1.The word crimson mean  ….. 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1.Reddish  (ii) white  (iii) blue  (iv) green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2.Ayub Khan declared Martial Law…..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)In 1954 (ii) in 1966 (iii) in 1965  (iv) in 1958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In 1966 a movement was launched named ….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six point demand (ii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movement (iii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Martial Law (iv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assembly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has even blamed the Bengali people! Here “He” is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Bhutto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Mr.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Ayub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Khan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(iii)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Yahya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Khan (iv)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Tikka Khan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Yahya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Khan assumed “the reins of the government”…. 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)in 1966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ii)in 1967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(iii)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1969(iv)in 1970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988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</TotalTime>
  <Words>480</Words>
  <Application>Microsoft Office PowerPoint</Application>
  <PresentationFormat>Custom</PresentationFormat>
  <Paragraphs>122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Algerian</vt:lpstr>
      <vt:lpstr>Arial</vt:lpstr>
      <vt:lpstr>Bauhaus 93</vt:lpstr>
      <vt:lpstr>Blackadder ITC</vt:lpstr>
      <vt:lpstr>Brush Script MT</vt:lpstr>
      <vt:lpstr>Calibri</vt:lpstr>
      <vt:lpstr>Calibri Light</vt:lpstr>
      <vt:lpstr>Harlow Solid Italic</vt:lpstr>
      <vt:lpstr>NikoshBAN</vt:lpstr>
      <vt:lpstr>Times New Roman</vt:lpstr>
      <vt:lpstr>TimesNew Romans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ZAKIR</dc:creator>
  <cp:lastModifiedBy>Windows User</cp:lastModifiedBy>
  <cp:revision>193</cp:revision>
  <dcterms:created xsi:type="dcterms:W3CDTF">2019-07-08T14:42:55Z</dcterms:created>
  <dcterms:modified xsi:type="dcterms:W3CDTF">2020-01-29T07:03:43Z</dcterms:modified>
</cp:coreProperties>
</file>