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77" r:id="rId2"/>
    <p:sldId id="263" r:id="rId3"/>
    <p:sldId id="264" r:id="rId4"/>
    <p:sldId id="265" r:id="rId5"/>
    <p:sldId id="273" r:id="rId6"/>
    <p:sldId id="266" r:id="rId7"/>
    <p:sldId id="275" r:id="rId8"/>
    <p:sldId id="262" r:id="rId9"/>
    <p:sldId id="257" r:id="rId10"/>
    <p:sldId id="258" r:id="rId11"/>
    <p:sldId id="259" r:id="rId12"/>
    <p:sldId id="260" r:id="rId13"/>
    <p:sldId id="261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FF"/>
    <a:srgbClr val="333300"/>
    <a:srgbClr val="158550"/>
    <a:srgbClr val="777777"/>
    <a:srgbClr val="00FFCC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2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5DA6-719A-4DC3-982A-A330DB74522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388895-E391-4713-B012-66628D60CB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93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B370F-ED86-47BD-A516-6B617F46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08" y="0"/>
            <a:ext cx="12564416" cy="7520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00850-337B-4F6A-A8D2-D7C8F9BE3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00" y="0"/>
            <a:ext cx="4731062" cy="5385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561F1-9888-4930-83C6-74298ACDF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00" y="5301191"/>
            <a:ext cx="4731062" cy="2219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D99C05-6D24-41A8-AEF6-416259719CD1}"/>
              </a:ext>
            </a:extLst>
          </p:cNvPr>
          <p:cNvSpPr txBox="1"/>
          <p:nvPr/>
        </p:nvSpPr>
        <p:spPr>
          <a:xfrm>
            <a:off x="3867462" y="6410717"/>
            <a:ext cx="8975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</p:spTree>
    <p:extLst>
      <p:ext uri="{BB962C8B-B14F-4D97-AF65-F5344CB8AC3E}">
        <p14:creationId xmlns:p14="http://schemas.microsoft.com/office/powerpoint/2010/main" val="8203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6621 L 0.00078 0.06621 C 0.00117 0.05579 0.00143 0.0456 0.00195 0.03542 C 0.00247 0.02523 0.00325 0.01898 0.00442 0.00926 C 0.00403 -0.0162 0.00377 -0.04166 0.00312 -0.06713 C 0.00299 -0.07523 0.0026 -0.08333 0.00195 -0.0912 C 0.00143 -0.09722 -0.00052 -0.10879 -0.00052 -0.10879 C -0.00013 -0.13287 0.00026 -0.15694 0.00078 -0.18078 C 0.00104 -0.19398 0.00104 -0.20717 0.00195 -0.22014 C 0.00221 -0.22477 0.00442 -0.23333 0.00442 -0.23333 C 0.00638 -0.26574 0.00638 -0.25648 0.00442 -0.30324 C 0.00429 -0.30555 0.00351 -0.30764 0.00312 -0.30972 C 0.0026 -0.31412 0.00221 -0.31852 0.00195 -0.32291 C 3.54167E-6 -0.35509 0.00247 -0.33981 -0.00052 -0.35578 C -0.00183 -0.37708 -0.00404 -0.41065 -0.00417 -0.42778 C -0.00443 -0.45764 -0.00365 -0.4875 -0.003 -0.51736 C -0.00248 -0.53634 -0.00222 -0.53241 -0.00052 -0.54583 C 0.0039 -0.58102 -0.00313 -0.52639 0.00195 -0.57199 C 0.00221 -0.5743 0.00273 -0.57639 0.00312 -0.5787 C 0.00468 -0.61782 0.00547 -0.6243 0.00312 -0.67037 C 0.00299 -0.675 0.00156 -0.67916 0.00078 -0.68356 L -0.00052 -0.69004 C -0.00365 -0.72315 -0.00261 -0.70717 -0.00052 -0.76875 C -0.00039 -0.77106 0.00078 -0.77523 0.00078 -0.77523 L 0.00078 -0.77523 " pathEditMode="relative" ptsTypes="AAAAAAAAAAAAAAAAA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ED3C6F8-03B6-45A1-A4C4-7CB7B44F8397}"/>
              </a:ext>
            </a:extLst>
          </p:cNvPr>
          <p:cNvSpPr/>
          <p:nvPr/>
        </p:nvSpPr>
        <p:spPr>
          <a:xfrm>
            <a:off x="323557" y="5598940"/>
            <a:ext cx="11744447" cy="116058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Mother Crow and her young crows are living in a nest</a:t>
            </a:r>
            <a:r>
              <a:rPr lang="en-US" b="1" dirty="0"/>
              <a:t>.</a:t>
            </a:r>
          </a:p>
        </p:txBody>
      </p:sp>
      <p:pic>
        <p:nvPicPr>
          <p:cNvPr id="3" name="Picture 2" descr="13. English For Today Class 3 TG.pdf - Adobe Reader">
            <a:extLst>
              <a:ext uri="{FF2B5EF4-FFF2-40B4-BE49-F238E27FC236}">
                <a16:creationId xmlns:a16="http://schemas.microsoft.com/office/drawing/2014/main" id="{30BB0A75-3439-4DEE-94B1-D4D54FE5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45569" r="52711" b="3055"/>
          <a:stretch/>
        </p:blipFill>
        <p:spPr>
          <a:xfrm>
            <a:off x="1298917" y="309489"/>
            <a:ext cx="9594166" cy="5078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4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D5CC396-9C1C-40A5-8466-CCF208297979}"/>
              </a:ext>
            </a:extLst>
          </p:cNvPr>
          <p:cNvSpPr/>
          <p:nvPr/>
        </p:nvSpPr>
        <p:spPr>
          <a:xfrm>
            <a:off x="3057993" y="5756222"/>
            <a:ext cx="6820525" cy="1101777"/>
          </a:xfrm>
          <a:prstGeom prst="flowChartAlternateProcess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 roman times"/>
              </a:rPr>
              <a:t>The nest is above a corn field</a:t>
            </a:r>
            <a:r>
              <a:rPr lang="en-US" i="1" dirty="0"/>
              <a:t>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E464E-D034-492C-AE10-6644DD4F18E5}"/>
              </a:ext>
            </a:extLst>
          </p:cNvPr>
          <p:cNvGrpSpPr/>
          <p:nvPr/>
        </p:nvGrpSpPr>
        <p:grpSpPr>
          <a:xfrm>
            <a:off x="1111347" y="499403"/>
            <a:ext cx="9664505" cy="5256820"/>
            <a:chOff x="1181685" y="187377"/>
            <a:chExt cx="9664505" cy="5256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5028A6-0AB4-4043-AA07-7E7F77EC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685" y="187377"/>
              <a:ext cx="9664505" cy="52568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4899D5-2F50-42D3-8984-33F1D6CB9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585" y="3561754"/>
              <a:ext cx="7399605" cy="1882443"/>
            </a:xfrm>
            <a:prstGeom prst="rect">
              <a:avLst/>
            </a:prstGeom>
          </p:spPr>
        </p:pic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26FB72-287F-4952-9651-BA0F9095D866}"/>
              </a:ext>
            </a:extLst>
          </p:cNvPr>
          <p:cNvSpPr/>
          <p:nvPr/>
        </p:nvSpPr>
        <p:spPr>
          <a:xfrm>
            <a:off x="1933731" y="2053652"/>
            <a:ext cx="3342807" cy="1633928"/>
          </a:xfrm>
          <a:custGeom>
            <a:avLst/>
            <a:gdLst>
              <a:gd name="connsiteX0" fmla="*/ 2878112 w 3342807"/>
              <a:gd name="connsiteY0" fmla="*/ 44971 h 1633928"/>
              <a:gd name="connsiteX1" fmla="*/ 2878112 w 3342807"/>
              <a:gd name="connsiteY1" fmla="*/ 44971 h 1633928"/>
              <a:gd name="connsiteX2" fmla="*/ 2593299 w 3342807"/>
              <a:gd name="connsiteY2" fmla="*/ 29981 h 1633928"/>
              <a:gd name="connsiteX3" fmla="*/ 2218544 w 3342807"/>
              <a:gd name="connsiteY3" fmla="*/ 59961 h 1633928"/>
              <a:gd name="connsiteX4" fmla="*/ 1768839 w 3342807"/>
              <a:gd name="connsiteY4" fmla="*/ 89941 h 1633928"/>
              <a:gd name="connsiteX5" fmla="*/ 1588958 w 3342807"/>
              <a:gd name="connsiteY5" fmla="*/ 104932 h 1633928"/>
              <a:gd name="connsiteX6" fmla="*/ 1469036 w 3342807"/>
              <a:gd name="connsiteY6" fmla="*/ 134912 h 1633928"/>
              <a:gd name="connsiteX7" fmla="*/ 1424066 w 3342807"/>
              <a:gd name="connsiteY7" fmla="*/ 149902 h 1633928"/>
              <a:gd name="connsiteX8" fmla="*/ 1289154 w 3342807"/>
              <a:gd name="connsiteY8" fmla="*/ 164892 h 1633928"/>
              <a:gd name="connsiteX9" fmla="*/ 1109272 w 3342807"/>
              <a:gd name="connsiteY9" fmla="*/ 224853 h 1633928"/>
              <a:gd name="connsiteX10" fmla="*/ 1064302 w 3342807"/>
              <a:gd name="connsiteY10" fmla="*/ 239843 h 1633928"/>
              <a:gd name="connsiteX11" fmla="*/ 614597 w 3342807"/>
              <a:gd name="connsiteY11" fmla="*/ 284814 h 1633928"/>
              <a:gd name="connsiteX12" fmla="*/ 374754 w 3342807"/>
              <a:gd name="connsiteY12" fmla="*/ 299804 h 1633928"/>
              <a:gd name="connsiteX13" fmla="*/ 329784 w 3342807"/>
              <a:gd name="connsiteY13" fmla="*/ 329784 h 1633928"/>
              <a:gd name="connsiteX14" fmla="*/ 284813 w 3342807"/>
              <a:gd name="connsiteY14" fmla="*/ 344774 h 1633928"/>
              <a:gd name="connsiteX15" fmla="*/ 194872 w 3342807"/>
              <a:gd name="connsiteY15" fmla="*/ 404735 h 1633928"/>
              <a:gd name="connsiteX16" fmla="*/ 119921 w 3342807"/>
              <a:gd name="connsiteY16" fmla="*/ 464696 h 1633928"/>
              <a:gd name="connsiteX17" fmla="*/ 104931 w 3342807"/>
              <a:gd name="connsiteY17" fmla="*/ 509666 h 1633928"/>
              <a:gd name="connsiteX18" fmla="*/ 44971 w 3342807"/>
              <a:gd name="connsiteY18" fmla="*/ 599607 h 1633928"/>
              <a:gd name="connsiteX19" fmla="*/ 29980 w 3342807"/>
              <a:gd name="connsiteY19" fmla="*/ 644578 h 1633928"/>
              <a:gd name="connsiteX20" fmla="*/ 0 w 3342807"/>
              <a:gd name="connsiteY20" fmla="*/ 809469 h 1633928"/>
              <a:gd name="connsiteX21" fmla="*/ 29980 w 3342807"/>
              <a:gd name="connsiteY21" fmla="*/ 1349115 h 1633928"/>
              <a:gd name="connsiteX22" fmla="*/ 44971 w 3342807"/>
              <a:gd name="connsiteY22" fmla="*/ 1409076 h 1633928"/>
              <a:gd name="connsiteX23" fmla="*/ 134912 w 3342807"/>
              <a:gd name="connsiteY23" fmla="*/ 1499017 h 1633928"/>
              <a:gd name="connsiteX24" fmla="*/ 164892 w 3342807"/>
              <a:gd name="connsiteY24" fmla="*/ 1543987 h 1633928"/>
              <a:gd name="connsiteX25" fmla="*/ 284813 w 3342807"/>
              <a:gd name="connsiteY25" fmla="*/ 1588958 h 1633928"/>
              <a:gd name="connsiteX26" fmla="*/ 374754 w 3342807"/>
              <a:gd name="connsiteY26" fmla="*/ 1633928 h 1633928"/>
              <a:gd name="connsiteX27" fmla="*/ 2143594 w 3342807"/>
              <a:gd name="connsiteY27" fmla="*/ 1618938 h 1633928"/>
              <a:gd name="connsiteX28" fmla="*/ 2233535 w 3342807"/>
              <a:gd name="connsiteY28" fmla="*/ 1588958 h 1633928"/>
              <a:gd name="connsiteX29" fmla="*/ 2323476 w 3342807"/>
              <a:gd name="connsiteY29" fmla="*/ 1573968 h 1633928"/>
              <a:gd name="connsiteX30" fmla="*/ 2368446 w 3342807"/>
              <a:gd name="connsiteY30" fmla="*/ 1558978 h 1633928"/>
              <a:gd name="connsiteX31" fmla="*/ 2443397 w 3342807"/>
              <a:gd name="connsiteY31" fmla="*/ 1528997 h 1633928"/>
              <a:gd name="connsiteX32" fmla="*/ 2533338 w 3342807"/>
              <a:gd name="connsiteY32" fmla="*/ 1514007 h 1633928"/>
              <a:gd name="connsiteX33" fmla="*/ 2668249 w 3342807"/>
              <a:gd name="connsiteY33" fmla="*/ 1484027 h 1633928"/>
              <a:gd name="connsiteX34" fmla="*/ 2773180 w 3342807"/>
              <a:gd name="connsiteY34" fmla="*/ 1469037 h 1633928"/>
              <a:gd name="connsiteX35" fmla="*/ 2878112 w 3342807"/>
              <a:gd name="connsiteY35" fmla="*/ 1439056 h 1633928"/>
              <a:gd name="connsiteX36" fmla="*/ 2923082 w 3342807"/>
              <a:gd name="connsiteY36" fmla="*/ 1424066 h 1633928"/>
              <a:gd name="connsiteX37" fmla="*/ 3028013 w 3342807"/>
              <a:gd name="connsiteY37" fmla="*/ 1394086 h 1633928"/>
              <a:gd name="connsiteX38" fmla="*/ 3072984 w 3342807"/>
              <a:gd name="connsiteY38" fmla="*/ 1379096 h 1633928"/>
              <a:gd name="connsiteX39" fmla="*/ 3147935 w 3342807"/>
              <a:gd name="connsiteY39" fmla="*/ 1364105 h 1633928"/>
              <a:gd name="connsiteX40" fmla="*/ 3192905 w 3342807"/>
              <a:gd name="connsiteY40" fmla="*/ 1334125 h 1633928"/>
              <a:gd name="connsiteX41" fmla="*/ 3237876 w 3342807"/>
              <a:gd name="connsiteY41" fmla="*/ 1319135 h 1633928"/>
              <a:gd name="connsiteX42" fmla="*/ 3282846 w 3342807"/>
              <a:gd name="connsiteY42" fmla="*/ 1259174 h 1633928"/>
              <a:gd name="connsiteX43" fmla="*/ 3312826 w 3342807"/>
              <a:gd name="connsiteY43" fmla="*/ 1139253 h 1633928"/>
              <a:gd name="connsiteX44" fmla="*/ 3342807 w 3342807"/>
              <a:gd name="connsiteY44" fmla="*/ 1019332 h 1633928"/>
              <a:gd name="connsiteX45" fmla="*/ 3327817 w 3342807"/>
              <a:gd name="connsiteY45" fmla="*/ 509666 h 1633928"/>
              <a:gd name="connsiteX46" fmla="*/ 3312826 w 3342807"/>
              <a:gd name="connsiteY46" fmla="*/ 449705 h 1633928"/>
              <a:gd name="connsiteX47" fmla="*/ 3297836 w 3342807"/>
              <a:gd name="connsiteY47" fmla="*/ 374755 h 1633928"/>
              <a:gd name="connsiteX48" fmla="*/ 3282846 w 3342807"/>
              <a:gd name="connsiteY48" fmla="*/ 329784 h 1633928"/>
              <a:gd name="connsiteX49" fmla="*/ 3237876 w 3342807"/>
              <a:gd name="connsiteY49" fmla="*/ 314794 h 1633928"/>
              <a:gd name="connsiteX50" fmla="*/ 3222885 w 3342807"/>
              <a:gd name="connsiteY50" fmla="*/ 269823 h 1633928"/>
              <a:gd name="connsiteX51" fmla="*/ 3132944 w 3342807"/>
              <a:gd name="connsiteY51" fmla="*/ 134912 h 1633928"/>
              <a:gd name="connsiteX52" fmla="*/ 3102964 w 3342807"/>
              <a:gd name="connsiteY52" fmla="*/ 89941 h 1633928"/>
              <a:gd name="connsiteX53" fmla="*/ 3057994 w 3342807"/>
              <a:gd name="connsiteY53" fmla="*/ 0 h 1633928"/>
              <a:gd name="connsiteX54" fmla="*/ 2788171 w 3342807"/>
              <a:gd name="connsiteY54" fmla="*/ 14991 h 1633928"/>
              <a:gd name="connsiteX55" fmla="*/ 2758190 w 3342807"/>
              <a:gd name="connsiteY55" fmla="*/ 59961 h 1633928"/>
              <a:gd name="connsiteX56" fmla="*/ 2758190 w 3342807"/>
              <a:gd name="connsiteY56" fmla="*/ 14991 h 1633928"/>
              <a:gd name="connsiteX57" fmla="*/ 2758190 w 3342807"/>
              <a:gd name="connsiteY57" fmla="*/ 14991 h 163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42807" h="1633928">
                <a:moveTo>
                  <a:pt x="2878112" y="44971"/>
                </a:moveTo>
                <a:lnTo>
                  <a:pt x="2878112" y="44971"/>
                </a:lnTo>
                <a:cubicBezTo>
                  <a:pt x="2783174" y="39974"/>
                  <a:pt x="2688368" y="29981"/>
                  <a:pt x="2593299" y="29981"/>
                </a:cubicBezTo>
                <a:cubicBezTo>
                  <a:pt x="1902534" y="29981"/>
                  <a:pt x="2522341" y="34645"/>
                  <a:pt x="2218544" y="59961"/>
                </a:cubicBezTo>
                <a:cubicBezTo>
                  <a:pt x="2068829" y="72437"/>
                  <a:pt x="1918692" y="79237"/>
                  <a:pt x="1768839" y="89941"/>
                </a:cubicBezTo>
                <a:cubicBezTo>
                  <a:pt x="1708824" y="94228"/>
                  <a:pt x="1648918" y="99935"/>
                  <a:pt x="1588958" y="104932"/>
                </a:cubicBezTo>
                <a:cubicBezTo>
                  <a:pt x="1486158" y="139198"/>
                  <a:pt x="1613753" y="98733"/>
                  <a:pt x="1469036" y="134912"/>
                </a:cubicBezTo>
                <a:cubicBezTo>
                  <a:pt x="1453707" y="138744"/>
                  <a:pt x="1439652" y="147304"/>
                  <a:pt x="1424066" y="149902"/>
                </a:cubicBezTo>
                <a:cubicBezTo>
                  <a:pt x="1379434" y="157341"/>
                  <a:pt x="1334125" y="159895"/>
                  <a:pt x="1289154" y="164892"/>
                </a:cubicBezTo>
                <a:cubicBezTo>
                  <a:pt x="1153945" y="232499"/>
                  <a:pt x="1321670" y="154054"/>
                  <a:pt x="1109272" y="224853"/>
                </a:cubicBezTo>
                <a:cubicBezTo>
                  <a:pt x="1094282" y="229850"/>
                  <a:pt x="1079631" y="236011"/>
                  <a:pt x="1064302" y="239843"/>
                </a:cubicBezTo>
                <a:cubicBezTo>
                  <a:pt x="925551" y="274530"/>
                  <a:pt x="724143" y="276798"/>
                  <a:pt x="614597" y="284814"/>
                </a:cubicBezTo>
                <a:cubicBezTo>
                  <a:pt x="534707" y="290660"/>
                  <a:pt x="454702" y="294807"/>
                  <a:pt x="374754" y="299804"/>
                </a:cubicBezTo>
                <a:cubicBezTo>
                  <a:pt x="359764" y="309797"/>
                  <a:pt x="345898" y="321727"/>
                  <a:pt x="329784" y="329784"/>
                </a:cubicBezTo>
                <a:cubicBezTo>
                  <a:pt x="315651" y="336850"/>
                  <a:pt x="298626" y="337100"/>
                  <a:pt x="284813" y="344774"/>
                </a:cubicBezTo>
                <a:cubicBezTo>
                  <a:pt x="253315" y="362273"/>
                  <a:pt x="224852" y="384748"/>
                  <a:pt x="194872" y="404735"/>
                </a:cubicBezTo>
                <a:cubicBezTo>
                  <a:pt x="138142" y="442555"/>
                  <a:pt x="162641" y="421976"/>
                  <a:pt x="119921" y="464696"/>
                </a:cubicBezTo>
                <a:cubicBezTo>
                  <a:pt x="114924" y="479686"/>
                  <a:pt x="112605" y="495854"/>
                  <a:pt x="104931" y="509666"/>
                </a:cubicBezTo>
                <a:cubicBezTo>
                  <a:pt x="87433" y="541163"/>
                  <a:pt x="56366" y="565424"/>
                  <a:pt x="44971" y="599607"/>
                </a:cubicBezTo>
                <a:cubicBezTo>
                  <a:pt x="39974" y="614597"/>
                  <a:pt x="33812" y="629249"/>
                  <a:pt x="29980" y="644578"/>
                </a:cubicBezTo>
                <a:cubicBezTo>
                  <a:pt x="19505" y="686478"/>
                  <a:pt x="6682" y="769378"/>
                  <a:pt x="0" y="809469"/>
                </a:cubicBezTo>
                <a:cubicBezTo>
                  <a:pt x="9993" y="989351"/>
                  <a:pt x="16506" y="1169460"/>
                  <a:pt x="29980" y="1349115"/>
                </a:cubicBezTo>
                <a:cubicBezTo>
                  <a:pt x="31521" y="1369659"/>
                  <a:pt x="33156" y="1392198"/>
                  <a:pt x="44971" y="1409076"/>
                </a:cubicBezTo>
                <a:cubicBezTo>
                  <a:pt x="69285" y="1443810"/>
                  <a:pt x="111393" y="1463739"/>
                  <a:pt x="134912" y="1499017"/>
                </a:cubicBezTo>
                <a:cubicBezTo>
                  <a:pt x="144905" y="1514007"/>
                  <a:pt x="150232" y="1533516"/>
                  <a:pt x="164892" y="1543987"/>
                </a:cubicBezTo>
                <a:cubicBezTo>
                  <a:pt x="216445" y="1580811"/>
                  <a:pt x="236670" y="1564887"/>
                  <a:pt x="284813" y="1588958"/>
                </a:cubicBezTo>
                <a:cubicBezTo>
                  <a:pt x="401048" y="1647075"/>
                  <a:pt x="261721" y="1596250"/>
                  <a:pt x="374754" y="1633928"/>
                </a:cubicBezTo>
                <a:lnTo>
                  <a:pt x="2143594" y="1618938"/>
                </a:lnTo>
                <a:cubicBezTo>
                  <a:pt x="2175187" y="1618174"/>
                  <a:pt x="2202363" y="1594153"/>
                  <a:pt x="2233535" y="1588958"/>
                </a:cubicBezTo>
                <a:lnTo>
                  <a:pt x="2323476" y="1573968"/>
                </a:lnTo>
                <a:cubicBezTo>
                  <a:pt x="2338466" y="1568971"/>
                  <a:pt x="2353651" y="1564526"/>
                  <a:pt x="2368446" y="1558978"/>
                </a:cubicBezTo>
                <a:cubicBezTo>
                  <a:pt x="2393641" y="1549530"/>
                  <a:pt x="2417437" y="1536077"/>
                  <a:pt x="2443397" y="1528997"/>
                </a:cubicBezTo>
                <a:cubicBezTo>
                  <a:pt x="2472720" y="1521000"/>
                  <a:pt x="2503534" y="1519968"/>
                  <a:pt x="2533338" y="1514007"/>
                </a:cubicBezTo>
                <a:cubicBezTo>
                  <a:pt x="2668089" y="1487057"/>
                  <a:pt x="2511174" y="1510206"/>
                  <a:pt x="2668249" y="1484027"/>
                </a:cubicBezTo>
                <a:cubicBezTo>
                  <a:pt x="2703100" y="1478218"/>
                  <a:pt x="2738203" y="1474034"/>
                  <a:pt x="2773180" y="1469037"/>
                </a:cubicBezTo>
                <a:lnTo>
                  <a:pt x="2878112" y="1439056"/>
                </a:lnTo>
                <a:cubicBezTo>
                  <a:pt x="2893246" y="1434516"/>
                  <a:pt x="2907948" y="1428606"/>
                  <a:pt x="2923082" y="1424066"/>
                </a:cubicBezTo>
                <a:cubicBezTo>
                  <a:pt x="2957924" y="1413613"/>
                  <a:pt x="2993170" y="1404539"/>
                  <a:pt x="3028013" y="1394086"/>
                </a:cubicBezTo>
                <a:cubicBezTo>
                  <a:pt x="3043148" y="1389546"/>
                  <a:pt x="3057655" y="1382928"/>
                  <a:pt x="3072984" y="1379096"/>
                </a:cubicBezTo>
                <a:cubicBezTo>
                  <a:pt x="3097702" y="1372916"/>
                  <a:pt x="3122951" y="1369102"/>
                  <a:pt x="3147935" y="1364105"/>
                </a:cubicBezTo>
                <a:cubicBezTo>
                  <a:pt x="3162925" y="1354112"/>
                  <a:pt x="3176791" y="1342182"/>
                  <a:pt x="3192905" y="1334125"/>
                </a:cubicBezTo>
                <a:cubicBezTo>
                  <a:pt x="3207038" y="1327059"/>
                  <a:pt x="3225737" y="1329251"/>
                  <a:pt x="3237876" y="1319135"/>
                </a:cubicBezTo>
                <a:cubicBezTo>
                  <a:pt x="3257069" y="1303141"/>
                  <a:pt x="3267856" y="1279161"/>
                  <a:pt x="3282846" y="1259174"/>
                </a:cubicBezTo>
                <a:cubicBezTo>
                  <a:pt x="3311503" y="1173202"/>
                  <a:pt x="3285691" y="1256837"/>
                  <a:pt x="3312826" y="1139253"/>
                </a:cubicBezTo>
                <a:cubicBezTo>
                  <a:pt x="3322091" y="1099104"/>
                  <a:pt x="3332813" y="1059306"/>
                  <a:pt x="3342807" y="1019332"/>
                </a:cubicBezTo>
                <a:cubicBezTo>
                  <a:pt x="3337810" y="849443"/>
                  <a:pt x="3336750" y="679393"/>
                  <a:pt x="3327817" y="509666"/>
                </a:cubicBezTo>
                <a:cubicBezTo>
                  <a:pt x="3326734" y="489092"/>
                  <a:pt x="3317295" y="469817"/>
                  <a:pt x="3312826" y="449705"/>
                </a:cubicBezTo>
                <a:cubicBezTo>
                  <a:pt x="3307299" y="424834"/>
                  <a:pt x="3304015" y="399472"/>
                  <a:pt x="3297836" y="374755"/>
                </a:cubicBezTo>
                <a:cubicBezTo>
                  <a:pt x="3294004" y="359426"/>
                  <a:pt x="3294019" y="340957"/>
                  <a:pt x="3282846" y="329784"/>
                </a:cubicBezTo>
                <a:cubicBezTo>
                  <a:pt x="3271673" y="318611"/>
                  <a:pt x="3252866" y="319791"/>
                  <a:pt x="3237876" y="314794"/>
                </a:cubicBezTo>
                <a:cubicBezTo>
                  <a:pt x="3232879" y="299804"/>
                  <a:pt x="3230559" y="283636"/>
                  <a:pt x="3222885" y="269823"/>
                </a:cubicBezTo>
                <a:cubicBezTo>
                  <a:pt x="3222865" y="269788"/>
                  <a:pt x="3147945" y="157414"/>
                  <a:pt x="3132944" y="134912"/>
                </a:cubicBezTo>
                <a:cubicBezTo>
                  <a:pt x="3122950" y="119922"/>
                  <a:pt x="3108661" y="107032"/>
                  <a:pt x="3102964" y="89941"/>
                </a:cubicBezTo>
                <a:cubicBezTo>
                  <a:pt x="3082277" y="27880"/>
                  <a:pt x="3096739" y="58118"/>
                  <a:pt x="3057994" y="0"/>
                </a:cubicBezTo>
                <a:cubicBezTo>
                  <a:pt x="2968053" y="4997"/>
                  <a:pt x="2876501" y="-2675"/>
                  <a:pt x="2788171" y="14991"/>
                </a:cubicBezTo>
                <a:cubicBezTo>
                  <a:pt x="2770505" y="18524"/>
                  <a:pt x="2776206" y="59961"/>
                  <a:pt x="2758190" y="59961"/>
                </a:cubicBezTo>
                <a:cubicBezTo>
                  <a:pt x="2743200" y="59961"/>
                  <a:pt x="2758190" y="29981"/>
                  <a:pt x="2758190" y="14991"/>
                </a:cubicBezTo>
                <a:lnTo>
                  <a:pt x="2758190" y="14991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F97FC81-8B1C-4BDA-ACCF-396A8EF49A8F}"/>
              </a:ext>
            </a:extLst>
          </p:cNvPr>
          <p:cNvSpPr/>
          <p:nvPr/>
        </p:nvSpPr>
        <p:spPr>
          <a:xfrm>
            <a:off x="314793" y="5846164"/>
            <a:ext cx="11662348" cy="1011836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morning, Mother Crow flies away to get corn</a:t>
            </a:r>
            <a:r>
              <a:rPr lang="en-US" i="1" dirty="0"/>
              <a:t>.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CC0726-7839-44DD-A372-00E655515082}"/>
              </a:ext>
            </a:extLst>
          </p:cNvPr>
          <p:cNvGrpSpPr/>
          <p:nvPr/>
        </p:nvGrpSpPr>
        <p:grpSpPr>
          <a:xfrm>
            <a:off x="518160" y="126608"/>
            <a:ext cx="11155680" cy="5556740"/>
            <a:chOff x="518160" y="126608"/>
            <a:chExt cx="11155680" cy="55567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73C57B-F32A-4663-B4A0-84B564FCC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" b="7713"/>
            <a:stretch/>
          </p:blipFill>
          <p:spPr>
            <a:xfrm>
              <a:off x="518160" y="126608"/>
              <a:ext cx="11155680" cy="55567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B1CDEB-2F56-4AE0-AEE7-98F59E0A5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389" y="3657600"/>
              <a:ext cx="7990451" cy="202574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CB6DF47-8CAD-4E65-8741-9DA904C6D5C2}"/>
              </a:ext>
            </a:extLst>
          </p:cNvPr>
          <p:cNvSpPr/>
          <p:nvPr/>
        </p:nvSpPr>
        <p:spPr>
          <a:xfrm>
            <a:off x="1514007" y="2383436"/>
            <a:ext cx="2758190" cy="1379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C75EA7EF-56D2-4391-B84E-210B02F505CE}"/>
              </a:ext>
            </a:extLst>
          </p:cNvPr>
          <p:cNvSpPr/>
          <p:nvPr/>
        </p:nvSpPr>
        <p:spPr>
          <a:xfrm>
            <a:off x="2144131" y="5435435"/>
            <a:ext cx="7903737" cy="1199213"/>
          </a:xfrm>
          <a:prstGeom prst="flowChartAlternateProcess">
            <a:avLst/>
          </a:prstGeom>
          <a:ln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leaves the young crows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790EA-B528-426D-94F8-E9A84649794B}"/>
              </a:ext>
            </a:extLst>
          </p:cNvPr>
          <p:cNvGrpSpPr/>
          <p:nvPr/>
        </p:nvGrpSpPr>
        <p:grpSpPr>
          <a:xfrm>
            <a:off x="1418185" y="689318"/>
            <a:ext cx="9155760" cy="4403188"/>
            <a:chOff x="1418185" y="689318"/>
            <a:chExt cx="9155760" cy="4403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35B88D-98D7-4080-9ECB-31184F64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185" y="689318"/>
              <a:ext cx="9155760" cy="440318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44DE0E-143D-4061-8B3E-FE4EBE9B8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0" t="10606" r="26051" b="15958"/>
            <a:stretch/>
          </p:blipFill>
          <p:spPr>
            <a:xfrm>
              <a:off x="8069895" y="689318"/>
              <a:ext cx="2504050" cy="251811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611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9D8F70-0F7C-4830-ACAD-273FFA8A279F}"/>
              </a:ext>
            </a:extLst>
          </p:cNvPr>
          <p:cNvSpPr/>
          <p:nvPr/>
        </p:nvSpPr>
        <p:spPr>
          <a:xfrm>
            <a:off x="1294228" y="436098"/>
            <a:ext cx="8630526" cy="914400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ln w="762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</a:p>
        </p:txBody>
      </p:sp>
      <p:pic>
        <p:nvPicPr>
          <p:cNvPr id="4" name="Picture 3" descr="13. English For Today Class 3 TG.pdf - Adobe Reader">
            <a:extLst>
              <a:ext uri="{FF2B5EF4-FFF2-40B4-BE49-F238E27FC236}">
                <a16:creationId xmlns:a16="http://schemas.microsoft.com/office/drawing/2014/main" id="{314F5F2E-4E1D-4E9A-A6C2-066E35709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t="21698" r="31261" b="34645"/>
          <a:stretch/>
        </p:blipFill>
        <p:spPr>
          <a:xfrm>
            <a:off x="1" y="2546252"/>
            <a:ext cx="12172012" cy="4311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F8353F-1D95-471D-8C14-A3AF719F0316}"/>
              </a:ext>
            </a:extLst>
          </p:cNvPr>
          <p:cNvSpPr/>
          <p:nvPr/>
        </p:nvSpPr>
        <p:spPr>
          <a:xfrm>
            <a:off x="2658794" y="1491175"/>
            <a:ext cx="5781821" cy="5064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page at 80 </a:t>
            </a:r>
          </a:p>
        </p:txBody>
      </p:sp>
    </p:spTree>
    <p:extLst>
      <p:ext uri="{BB962C8B-B14F-4D97-AF65-F5344CB8AC3E}">
        <p14:creationId xmlns:p14="http://schemas.microsoft.com/office/powerpoint/2010/main" val="185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5C980B-31AE-4B9E-8D82-8535E92ACFB7}"/>
              </a:ext>
            </a:extLst>
          </p:cNvPr>
          <p:cNvSpPr/>
          <p:nvPr/>
        </p:nvSpPr>
        <p:spPr>
          <a:xfrm>
            <a:off x="3502855" y="689317"/>
            <a:ext cx="4318782" cy="1252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Students’ reading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19FE4-65CA-4B59-9329-BF70A429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1409076" y="2278504"/>
            <a:ext cx="8889168" cy="44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BBE4F2-C152-46B9-B84B-D3ECA1EF0F58}"/>
              </a:ext>
            </a:extLst>
          </p:cNvPr>
          <p:cNvSpPr/>
          <p:nvPr/>
        </p:nvSpPr>
        <p:spPr>
          <a:xfrm>
            <a:off x="3066756" y="330591"/>
            <a:ext cx="5190979" cy="154041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ew roman times"/>
              </a:rPr>
              <a:t>Group work 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526598B9-DC7D-41BC-860C-3262162F0A11}"/>
              </a:ext>
            </a:extLst>
          </p:cNvPr>
          <p:cNvSpPr/>
          <p:nvPr/>
        </p:nvSpPr>
        <p:spPr>
          <a:xfrm>
            <a:off x="3545058" y="1866315"/>
            <a:ext cx="3967090" cy="2623624"/>
          </a:xfrm>
          <a:prstGeom prst="quad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groups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E1000-5A7D-445F-8728-B38EBD1DFCDF}"/>
              </a:ext>
            </a:extLst>
          </p:cNvPr>
          <p:cNvSpPr/>
          <p:nvPr/>
        </p:nvSpPr>
        <p:spPr>
          <a:xfrm>
            <a:off x="7490099" y="2535701"/>
            <a:ext cx="1987452" cy="1252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3.Group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66591-2AA0-4F33-87F0-A5CF45CCECCA}"/>
              </a:ext>
            </a:extLst>
          </p:cNvPr>
          <p:cNvSpPr/>
          <p:nvPr/>
        </p:nvSpPr>
        <p:spPr>
          <a:xfrm>
            <a:off x="1422400" y="2921000"/>
            <a:ext cx="2122658" cy="8674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Group 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1849A2A-4452-4BD8-B79A-D4862DB6C51F}"/>
              </a:ext>
            </a:extLst>
          </p:cNvPr>
          <p:cNvSpPr/>
          <p:nvPr/>
        </p:nvSpPr>
        <p:spPr>
          <a:xfrm rot="8757951">
            <a:off x="6489385" y="4311116"/>
            <a:ext cx="2259172" cy="12793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FD14B2DF-22BE-4C0B-9D17-CA1A2B5D42A0}"/>
              </a:ext>
            </a:extLst>
          </p:cNvPr>
          <p:cNvSpPr/>
          <p:nvPr/>
        </p:nvSpPr>
        <p:spPr>
          <a:xfrm rot="13838354">
            <a:off x="2702845" y="4531728"/>
            <a:ext cx="2229050" cy="6476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18468-DFE4-40CA-8162-CEED8BD30FBE}"/>
              </a:ext>
            </a:extLst>
          </p:cNvPr>
          <p:cNvSpPr/>
          <p:nvPr/>
        </p:nvSpPr>
        <p:spPr>
          <a:xfrm>
            <a:off x="4717758" y="4489939"/>
            <a:ext cx="1987452" cy="1252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2.Group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E59546-2295-496C-8976-2B2FB8D05BC6}"/>
              </a:ext>
            </a:extLst>
          </p:cNvPr>
          <p:cNvGrpSpPr/>
          <p:nvPr/>
        </p:nvGrpSpPr>
        <p:grpSpPr>
          <a:xfrm>
            <a:off x="8229724" y="25791"/>
            <a:ext cx="3832624" cy="2096672"/>
            <a:chOff x="8229724" y="25791"/>
            <a:chExt cx="3832624" cy="20966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2C0630-2A7A-4604-B438-785D9CBB546B}"/>
                </a:ext>
              </a:extLst>
            </p:cNvPr>
            <p:cNvSpPr/>
            <p:nvPr/>
          </p:nvSpPr>
          <p:spPr>
            <a:xfrm>
              <a:off x="8868982" y="25791"/>
              <a:ext cx="3193366" cy="2096672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one and listen another.</a:t>
              </a:r>
            </a:p>
          </p:txBody>
        </p:sp>
        <p:sp>
          <p:nvSpPr>
            <p:cNvPr id="3" name="Arrow: Up-Down 2">
              <a:extLst>
                <a:ext uri="{FF2B5EF4-FFF2-40B4-BE49-F238E27FC236}">
                  <a16:creationId xmlns:a16="http://schemas.microsoft.com/office/drawing/2014/main" id="{4362C365-CC74-46E6-8C5E-7D93CBBCC74D}"/>
                </a:ext>
              </a:extLst>
            </p:cNvPr>
            <p:cNvSpPr/>
            <p:nvPr/>
          </p:nvSpPr>
          <p:spPr>
            <a:xfrm>
              <a:off x="8229724" y="1155016"/>
              <a:ext cx="647576" cy="4571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8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98E7AB-4552-4640-B9B1-C4E5D463DC7E}"/>
              </a:ext>
            </a:extLst>
          </p:cNvPr>
          <p:cNvSpPr/>
          <p:nvPr/>
        </p:nvSpPr>
        <p:spPr>
          <a:xfrm>
            <a:off x="2940148" y="829994"/>
            <a:ext cx="5514535" cy="956603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4C58F3-4F20-4064-85F4-9EA0094804AE}"/>
              </a:ext>
            </a:extLst>
          </p:cNvPr>
          <p:cNvSpPr/>
          <p:nvPr/>
        </p:nvSpPr>
        <p:spPr>
          <a:xfrm>
            <a:off x="269823" y="2305630"/>
            <a:ext cx="11542425" cy="95660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1.Why does the mother crow leave younger crows</a:t>
            </a:r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E0449-6A4E-4CD0-A492-A31351509384}"/>
              </a:ext>
            </a:extLst>
          </p:cNvPr>
          <p:cNvSpPr/>
          <p:nvPr/>
        </p:nvSpPr>
        <p:spPr>
          <a:xfrm>
            <a:off x="211015" y="4900404"/>
            <a:ext cx="8813064" cy="95660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have we learnt from this lesson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F12CF-1D22-4E72-88AE-D04A89E06FEB}"/>
              </a:ext>
            </a:extLst>
          </p:cNvPr>
          <p:cNvSpPr/>
          <p:nvPr/>
        </p:nvSpPr>
        <p:spPr>
          <a:xfrm>
            <a:off x="269823" y="3595767"/>
            <a:ext cx="8394492" cy="95660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is color of crow 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BFC60F-E3BE-45A8-BFA6-02C133B97BF3}"/>
              </a:ext>
            </a:extLst>
          </p:cNvPr>
          <p:cNvSpPr/>
          <p:nvPr/>
        </p:nvSpPr>
        <p:spPr>
          <a:xfrm>
            <a:off x="3094892" y="914400"/>
            <a:ext cx="5739619" cy="12238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task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1C422B-DB68-4168-BD31-4676711B7FD0}"/>
              </a:ext>
            </a:extLst>
          </p:cNvPr>
          <p:cNvSpPr/>
          <p:nvPr/>
        </p:nvSpPr>
        <p:spPr>
          <a:xfrm>
            <a:off x="1041009" y="2968283"/>
            <a:ext cx="9931791" cy="16459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story (that you know) that can say  within ten sentences.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14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0D9B78-C119-4FC9-9107-5F7B106614B1}"/>
              </a:ext>
            </a:extLst>
          </p:cNvPr>
          <p:cNvGrpSpPr/>
          <p:nvPr/>
        </p:nvGrpSpPr>
        <p:grpSpPr>
          <a:xfrm>
            <a:off x="1" y="0"/>
            <a:ext cx="12041944" cy="6858000"/>
            <a:chOff x="1" y="0"/>
            <a:chExt cx="12041944" cy="6858000"/>
          </a:xfrm>
        </p:grpSpPr>
        <p:sp>
          <p:nvSpPr>
            <p:cNvPr id="2" name="Smiley Face 1">
              <a:extLst>
                <a:ext uri="{FF2B5EF4-FFF2-40B4-BE49-F238E27FC236}">
                  <a16:creationId xmlns:a16="http://schemas.microsoft.com/office/drawing/2014/main" id="{74B87E6D-9684-4977-BFBB-CC62B9172C49}"/>
                </a:ext>
              </a:extLst>
            </p:cNvPr>
            <p:cNvSpPr/>
            <p:nvPr/>
          </p:nvSpPr>
          <p:spPr>
            <a:xfrm>
              <a:off x="1" y="0"/>
              <a:ext cx="12041944" cy="6858000"/>
            </a:xfrm>
            <a:prstGeom prst="smileyFac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 all</a:t>
              </a:r>
            </a:p>
            <a:p>
              <a:pPr algn="ctr"/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8000" b="1" dirty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Get all pleasure </a:t>
              </a:r>
              <a:r>
                <a:rPr lang="en-US" dirty="0"/>
                <a:t>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5472D1C-F8B8-47D3-B554-B6FCD94811FF}"/>
                </a:ext>
              </a:extLst>
            </p:cNvPr>
            <p:cNvGrpSpPr/>
            <p:nvPr/>
          </p:nvGrpSpPr>
          <p:grpSpPr>
            <a:xfrm>
              <a:off x="2273432" y="1723870"/>
              <a:ext cx="7495082" cy="3672590"/>
              <a:chOff x="2273432" y="1723870"/>
              <a:chExt cx="7495082" cy="367259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30FC7DA-F516-4BFB-B49B-4DA638D80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432" y="1723870"/>
                <a:ext cx="7495082" cy="367259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" name="Rectangle: Beveled 4">
                <a:extLst>
                  <a:ext uri="{FF2B5EF4-FFF2-40B4-BE49-F238E27FC236}">
                    <a16:creationId xmlns:a16="http://schemas.microsoft.com/office/drawing/2014/main" id="{696C78CC-B2D2-4B4F-85C5-8014DC12C147}"/>
                  </a:ext>
                </a:extLst>
              </p:cNvPr>
              <p:cNvSpPr/>
              <p:nvPr/>
            </p:nvSpPr>
            <p:spPr>
              <a:xfrm>
                <a:off x="2738127" y="1971207"/>
                <a:ext cx="3282846" cy="3177915"/>
              </a:xfrm>
              <a:prstGeom prst="bevel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Bye </a:t>
                </a:r>
              </a:p>
              <a:p>
                <a:pPr algn="ctr"/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Bye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2BCAAA-D9EB-41D5-8BBD-FE31C8D70EC3}"/>
              </a:ext>
            </a:extLst>
          </p:cNvPr>
          <p:cNvSpPr/>
          <p:nvPr/>
        </p:nvSpPr>
        <p:spPr>
          <a:xfrm>
            <a:off x="2273432" y="1723870"/>
            <a:ext cx="7495082" cy="36725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3B09833E-97A1-43AB-BF21-74FF1B424644}"/>
              </a:ext>
            </a:extLst>
          </p:cNvPr>
          <p:cNvSpPr/>
          <p:nvPr/>
        </p:nvSpPr>
        <p:spPr>
          <a:xfrm>
            <a:off x="3932419" y="192376"/>
            <a:ext cx="4074827" cy="1603947"/>
          </a:xfrm>
          <a:prstGeom prst="bevel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45EF43-2EAC-4F02-AC15-FF17DE7E9DC3}"/>
              </a:ext>
            </a:extLst>
          </p:cNvPr>
          <p:cNvGrpSpPr/>
          <p:nvPr/>
        </p:nvGrpSpPr>
        <p:grpSpPr>
          <a:xfrm>
            <a:off x="2383435" y="2237282"/>
            <a:ext cx="7390152" cy="3945742"/>
            <a:chOff x="2383435" y="2237282"/>
            <a:chExt cx="7390152" cy="3945742"/>
          </a:xfrm>
        </p:grpSpPr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14DC56D2-6917-4B21-B50D-405EFA2EE56E}"/>
                </a:ext>
              </a:extLst>
            </p:cNvPr>
            <p:cNvSpPr/>
            <p:nvPr/>
          </p:nvSpPr>
          <p:spPr>
            <a:xfrm>
              <a:off x="2383435" y="2724046"/>
              <a:ext cx="7390151" cy="3458978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5ED2E2F-DA4A-4A7D-8016-37E5A9BB1E2C}"/>
                </a:ext>
              </a:extLst>
            </p:cNvPr>
            <p:cNvSpPr/>
            <p:nvPr/>
          </p:nvSpPr>
          <p:spPr>
            <a:xfrm>
              <a:off x="2383436" y="2237282"/>
              <a:ext cx="7390151" cy="3192904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A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bn-BD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Amin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(Nahid)</a:t>
              </a:r>
              <a:r>
                <a:rPr lang="bn-BD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ssisant teacher</a:t>
              </a:r>
            </a:p>
            <a:p>
              <a:pPr algn="ctr"/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79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no.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Chotobadura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ov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t. </a:t>
              </a: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Primary School</a:t>
              </a:r>
            </a:p>
            <a:p>
              <a:pPr algn="ctr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: 01762592611</a:t>
              </a:r>
            </a:p>
            <a:p>
              <a:pPr algn="ctr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 : alamin_nayon08@yahoo.com</a:t>
              </a:r>
              <a:endPara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7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A36FB9A6-A25F-45D6-8A5C-24EE09CA23AC}"/>
              </a:ext>
            </a:extLst>
          </p:cNvPr>
          <p:cNvSpPr/>
          <p:nvPr/>
        </p:nvSpPr>
        <p:spPr>
          <a:xfrm>
            <a:off x="2599393" y="833172"/>
            <a:ext cx="7425013" cy="76554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Romantimes"/>
              </a:rPr>
              <a:t>Introduction to lesson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37AAFB-0E87-4AB0-927F-D3312C1086A9}"/>
              </a:ext>
            </a:extLst>
          </p:cNvPr>
          <p:cNvGrpSpPr/>
          <p:nvPr/>
        </p:nvGrpSpPr>
        <p:grpSpPr>
          <a:xfrm>
            <a:off x="567543" y="1737783"/>
            <a:ext cx="10591800" cy="5247217"/>
            <a:chOff x="567543" y="1737783"/>
            <a:chExt cx="10591800" cy="52472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BFFD20-FE88-4CED-9173-5538993E04FC}"/>
                </a:ext>
              </a:extLst>
            </p:cNvPr>
            <p:cNvGrpSpPr/>
            <p:nvPr/>
          </p:nvGrpSpPr>
          <p:grpSpPr>
            <a:xfrm>
              <a:off x="567543" y="1737783"/>
              <a:ext cx="10591800" cy="5247217"/>
              <a:chOff x="850899" y="1062759"/>
              <a:chExt cx="10591800" cy="524721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7ED9EC-47E0-4E11-9B01-738B9B4F23CF}"/>
                  </a:ext>
                </a:extLst>
              </p:cNvPr>
              <p:cNvSpPr/>
              <p:nvPr/>
            </p:nvSpPr>
            <p:spPr>
              <a:xfrm>
                <a:off x="850899" y="1062759"/>
                <a:ext cx="10591800" cy="524721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solidFill>
                      <a:schemeClr val="tx1"/>
                    </a:solidFill>
                    <a:latin typeface="Romantimes"/>
                  </a:rPr>
                  <a:t>Class                  : Three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solidFill>
                      <a:schemeClr val="tx1"/>
                    </a:solidFill>
                    <a:latin typeface="Romantimes"/>
                  </a:rPr>
                  <a:t>Subject              : English 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solidFill>
                      <a:schemeClr val="tx1"/>
                    </a:solidFill>
                    <a:latin typeface="Romantimes"/>
                  </a:rPr>
                  <a:t>Unit                    : 39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solidFill>
                      <a:schemeClr val="tx1"/>
                    </a:solidFill>
                    <a:latin typeface="Romantimes"/>
                  </a:rPr>
                  <a:t>Lesson                </a:t>
                </a:r>
                <a:r>
                  <a:rPr lang="en-US" sz="4000" b="1" dirty="0">
                    <a:solidFill>
                      <a:srgbClr val="0070C0"/>
                    </a:solidFill>
                    <a:latin typeface="Romantimes"/>
                  </a:rPr>
                  <a:t>: </a:t>
                </a:r>
                <a:r>
                  <a:rPr lang="en-US" sz="4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Romantimes"/>
                  </a:rPr>
                  <a:t>Story : The Cow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solidFill>
                      <a:schemeClr val="tx1"/>
                    </a:solidFill>
                    <a:latin typeface="Romantimes"/>
                  </a:rPr>
                  <a:t>Lesson Title       : 1-2,A (It is ....the young crow)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mantimes"/>
                  </a:rPr>
                  <a:t>Duration            : 35 minutes 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mantimes"/>
                  </a:rPr>
                  <a:t>Date                    :28.02.2020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C1505-DB47-482F-8746-475163940BF4}"/>
                  </a:ext>
                </a:extLst>
              </p:cNvPr>
              <p:cNvSpPr/>
              <p:nvPr/>
            </p:nvSpPr>
            <p:spPr>
              <a:xfrm flipV="1">
                <a:off x="1432809" y="3356582"/>
                <a:ext cx="7075357" cy="659570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8A97AF-DCC4-4AB3-84FC-95BE2F44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080" y="1737783"/>
              <a:ext cx="2676263" cy="295339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556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1F7E80B7-1F05-4039-9605-D996B4F57E1D}"/>
              </a:ext>
            </a:extLst>
          </p:cNvPr>
          <p:cNvSpPr/>
          <p:nvPr/>
        </p:nvSpPr>
        <p:spPr>
          <a:xfrm>
            <a:off x="3008141" y="239150"/>
            <a:ext cx="6175717" cy="1448972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AEDDB-8CB9-4AB3-A8AB-9546611C247D}"/>
              </a:ext>
            </a:extLst>
          </p:cNvPr>
          <p:cNvSpPr/>
          <p:nvPr/>
        </p:nvSpPr>
        <p:spPr>
          <a:xfrm>
            <a:off x="5995181" y="4675705"/>
            <a:ext cx="5880296" cy="1502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 read simple stories 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66971-FFCB-4BEC-8C7C-EF3F703CE718}"/>
              </a:ext>
            </a:extLst>
          </p:cNvPr>
          <p:cNvSpPr/>
          <p:nvPr/>
        </p:nvSpPr>
        <p:spPr>
          <a:xfrm>
            <a:off x="506437" y="2136448"/>
            <a:ext cx="1118381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lesson, Learners will be able to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89A9A-74C5-4192-A721-1E592A7AEC04}"/>
              </a:ext>
            </a:extLst>
          </p:cNvPr>
          <p:cNvSpPr/>
          <p:nvPr/>
        </p:nvSpPr>
        <p:spPr>
          <a:xfrm>
            <a:off x="328246" y="4675704"/>
            <a:ext cx="5073748" cy="15025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4.3.1 enjoy and understand simple story 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4EE6A055-CEDE-43CB-8373-093AA514C52D}"/>
              </a:ext>
            </a:extLst>
          </p:cNvPr>
          <p:cNvSpPr/>
          <p:nvPr/>
        </p:nvSpPr>
        <p:spPr>
          <a:xfrm>
            <a:off x="1880381" y="3596010"/>
            <a:ext cx="2382130" cy="1079694"/>
          </a:xfrm>
          <a:prstGeom prst="downArrowCallou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167056FF-B08F-4496-9120-71F32BFE5785}"/>
              </a:ext>
            </a:extLst>
          </p:cNvPr>
          <p:cNvSpPr/>
          <p:nvPr/>
        </p:nvSpPr>
        <p:spPr>
          <a:xfrm>
            <a:off x="8133471" y="3596010"/>
            <a:ext cx="2487638" cy="1079695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2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7239387D-1CDF-450B-AED0-6583B126C946}"/>
              </a:ext>
            </a:extLst>
          </p:cNvPr>
          <p:cNvSpPr/>
          <p:nvPr/>
        </p:nvSpPr>
        <p:spPr>
          <a:xfrm>
            <a:off x="1274164" y="119921"/>
            <a:ext cx="9908498" cy="1319135"/>
          </a:xfrm>
          <a:prstGeom prst="flowChartPunchedTap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sing a song </a:t>
            </a:r>
          </a:p>
        </p:txBody>
      </p:sp>
    </p:spTree>
    <p:extLst>
      <p:ext uri="{BB962C8B-B14F-4D97-AF65-F5344CB8AC3E}">
        <p14:creationId xmlns:p14="http://schemas.microsoft.com/office/powerpoint/2010/main" val="1437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4990F-F620-4A48-B8E9-F8A7514C6584}"/>
              </a:ext>
            </a:extLst>
          </p:cNvPr>
          <p:cNvSpPr/>
          <p:nvPr/>
        </p:nvSpPr>
        <p:spPr>
          <a:xfrm>
            <a:off x="1744393" y="436099"/>
            <a:ext cx="7891975" cy="94253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these birds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8C67-EEC0-4E1A-95EB-34D2EC84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" y="1888587"/>
            <a:ext cx="5130019" cy="38088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3A8C1-83EE-4389-9374-AD13F1B87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8" y="1888587"/>
            <a:ext cx="5561351" cy="380882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4AF8B49-AC13-4550-ACF1-94D0715F3D5A}"/>
              </a:ext>
            </a:extLst>
          </p:cNvPr>
          <p:cNvSpPr/>
          <p:nvPr/>
        </p:nvSpPr>
        <p:spPr>
          <a:xfrm>
            <a:off x="467115" y="6059658"/>
            <a:ext cx="5316510" cy="7244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Crow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9F7278-853C-4307-8D44-DA621657E93B}"/>
              </a:ext>
            </a:extLst>
          </p:cNvPr>
          <p:cNvSpPr/>
          <p:nvPr/>
        </p:nvSpPr>
        <p:spPr>
          <a:xfrm>
            <a:off x="6096001" y="6059658"/>
            <a:ext cx="6096000" cy="7244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young crows </a:t>
            </a:r>
          </a:p>
        </p:txBody>
      </p:sp>
    </p:spTree>
    <p:extLst>
      <p:ext uri="{BB962C8B-B14F-4D97-AF65-F5344CB8AC3E}">
        <p14:creationId xmlns:p14="http://schemas.microsoft.com/office/powerpoint/2010/main" val="10609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7D7E5F-3445-43A1-8D16-990646D53E09}"/>
              </a:ext>
            </a:extLst>
          </p:cNvPr>
          <p:cNvSpPr/>
          <p:nvPr/>
        </p:nvSpPr>
        <p:spPr>
          <a:xfrm>
            <a:off x="4019861" y="5523877"/>
            <a:ext cx="3732551" cy="133412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 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B2955246-5265-416F-9A6D-405D34BB0CCF}"/>
              </a:ext>
            </a:extLst>
          </p:cNvPr>
          <p:cNvSpPr/>
          <p:nvPr/>
        </p:nvSpPr>
        <p:spPr>
          <a:xfrm>
            <a:off x="2393428" y="187378"/>
            <a:ext cx="7734925" cy="1146747"/>
          </a:xfrm>
          <a:prstGeom prst="beve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: The crow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F787D-59DE-427D-9B88-5269A6747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15" y="1540240"/>
            <a:ext cx="5356641" cy="377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63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2AB0CB-9A0B-452A-8228-434E76AD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97" y="1514472"/>
            <a:ext cx="2553424" cy="1685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12CB250-691C-40A8-B3DC-3909D8CAA02C}"/>
              </a:ext>
            </a:extLst>
          </p:cNvPr>
          <p:cNvGrpSpPr/>
          <p:nvPr/>
        </p:nvGrpSpPr>
        <p:grpSpPr>
          <a:xfrm>
            <a:off x="355356" y="3210311"/>
            <a:ext cx="2416671" cy="1461541"/>
            <a:chOff x="212942" y="3205474"/>
            <a:chExt cx="2416671" cy="1461541"/>
          </a:xfrm>
        </p:grpSpPr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537A86C3-3699-49C0-957F-56B242ADCD33}"/>
                </a:ext>
              </a:extLst>
            </p:cNvPr>
            <p:cNvSpPr/>
            <p:nvPr/>
          </p:nvSpPr>
          <p:spPr>
            <a:xfrm>
              <a:off x="212942" y="3205474"/>
              <a:ext cx="1986196" cy="1461541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F011AAD4-789D-49E3-B39F-D443BB543FCB}"/>
                </a:ext>
              </a:extLst>
            </p:cNvPr>
            <p:cNvSpPr/>
            <p:nvPr/>
          </p:nvSpPr>
          <p:spPr>
            <a:xfrm>
              <a:off x="396079" y="3348508"/>
              <a:ext cx="2233534" cy="1109273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Nest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DB453F-545E-4D26-BB71-96E3E6765471}"/>
              </a:ext>
            </a:extLst>
          </p:cNvPr>
          <p:cNvGrpSpPr/>
          <p:nvPr/>
        </p:nvGrpSpPr>
        <p:grpSpPr>
          <a:xfrm>
            <a:off x="212942" y="5256465"/>
            <a:ext cx="2559085" cy="1450307"/>
            <a:chOff x="42423" y="5239053"/>
            <a:chExt cx="2559085" cy="1450307"/>
          </a:xfrm>
        </p:grpSpPr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24F19A46-D2AA-4CE7-8E37-0069DAFAA22E}"/>
                </a:ext>
              </a:extLst>
            </p:cNvPr>
            <p:cNvSpPr/>
            <p:nvPr/>
          </p:nvSpPr>
          <p:spPr>
            <a:xfrm>
              <a:off x="42423" y="5239053"/>
              <a:ext cx="2112147" cy="1450307"/>
            </a:xfrm>
            <a:prstGeom prst="bevel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3AD37514-7F0C-474E-AAAA-991A0DD320DB}"/>
                </a:ext>
              </a:extLst>
            </p:cNvPr>
            <p:cNvSpPr/>
            <p:nvPr/>
          </p:nvSpPr>
          <p:spPr>
            <a:xfrm>
              <a:off x="205851" y="5409569"/>
              <a:ext cx="2395657" cy="1109274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Corn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1A6FAA-7372-4BAE-BED2-E1A0C465EE7F}"/>
              </a:ext>
            </a:extLst>
          </p:cNvPr>
          <p:cNvGrpSpPr/>
          <p:nvPr/>
        </p:nvGrpSpPr>
        <p:grpSpPr>
          <a:xfrm>
            <a:off x="276163" y="1615361"/>
            <a:ext cx="2588834" cy="1304144"/>
            <a:chOff x="144901" y="1514472"/>
            <a:chExt cx="2588834" cy="1304144"/>
          </a:xfrm>
        </p:grpSpPr>
        <p:sp>
          <p:nvSpPr>
            <p:cNvPr id="9" name="Rectangle: Beveled 8">
              <a:extLst>
                <a:ext uri="{FF2B5EF4-FFF2-40B4-BE49-F238E27FC236}">
                  <a16:creationId xmlns:a16="http://schemas.microsoft.com/office/drawing/2014/main" id="{6045D9A3-6EA8-45F7-B37D-2B193FA94EC1}"/>
                </a:ext>
              </a:extLst>
            </p:cNvPr>
            <p:cNvSpPr/>
            <p:nvPr/>
          </p:nvSpPr>
          <p:spPr>
            <a:xfrm>
              <a:off x="144901" y="1514472"/>
              <a:ext cx="2058653" cy="1304144"/>
            </a:xfrm>
            <a:prstGeom prst="beve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CE7EDE40-730C-4D21-BBD5-02E515B805CA}"/>
                </a:ext>
              </a:extLst>
            </p:cNvPr>
            <p:cNvSpPr/>
            <p:nvPr/>
          </p:nvSpPr>
          <p:spPr>
            <a:xfrm>
              <a:off x="305328" y="1692232"/>
              <a:ext cx="2428407" cy="1003093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Crow 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87E85-4EB5-489D-86E4-D6B499EC8691}"/>
              </a:ext>
            </a:extLst>
          </p:cNvPr>
          <p:cNvSpPr/>
          <p:nvPr/>
        </p:nvSpPr>
        <p:spPr>
          <a:xfrm>
            <a:off x="5948602" y="1877200"/>
            <a:ext cx="6063516" cy="840073"/>
          </a:xfrm>
          <a:prstGeom prst="rect">
            <a:avLst/>
          </a:prstGeom>
          <a:ln>
            <a:solidFill>
              <a:srgbClr val="CC99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bird with black color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DDB26F-C24E-455D-90CA-CF01C3446809}"/>
              </a:ext>
            </a:extLst>
          </p:cNvPr>
          <p:cNvSpPr/>
          <p:nvPr/>
        </p:nvSpPr>
        <p:spPr>
          <a:xfrm>
            <a:off x="6095999" y="3620612"/>
            <a:ext cx="4786859" cy="93626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Birds’ home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CE37B5-B01F-4C61-B48E-42F8D8825F12}"/>
              </a:ext>
            </a:extLst>
          </p:cNvPr>
          <p:cNvSpPr/>
          <p:nvPr/>
        </p:nvSpPr>
        <p:spPr>
          <a:xfrm>
            <a:off x="6095999" y="5598507"/>
            <a:ext cx="4786859" cy="93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8090CC-401B-47BB-B37E-E8238282C521}"/>
              </a:ext>
            </a:extLst>
          </p:cNvPr>
          <p:cNvGrpSpPr/>
          <p:nvPr/>
        </p:nvGrpSpPr>
        <p:grpSpPr>
          <a:xfrm>
            <a:off x="419725" y="168640"/>
            <a:ext cx="10972800" cy="1109273"/>
            <a:chOff x="419725" y="168640"/>
            <a:chExt cx="10972800" cy="110927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C012A53-AF59-4B64-A026-DEAA15E7D01E}"/>
                </a:ext>
              </a:extLst>
            </p:cNvPr>
            <p:cNvSpPr/>
            <p:nvPr/>
          </p:nvSpPr>
          <p:spPr>
            <a:xfrm>
              <a:off x="419725" y="168640"/>
              <a:ext cx="10972800" cy="1109273"/>
            </a:xfrm>
            <a:prstGeom prst="wedgeRoundRectCallout">
              <a:avLst>
                <a:gd name="adj1" fmla="val -23172"/>
                <a:gd name="adj2" fmla="val 50339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Beveled 18">
              <a:extLst>
                <a:ext uri="{FF2B5EF4-FFF2-40B4-BE49-F238E27FC236}">
                  <a16:creationId xmlns:a16="http://schemas.microsoft.com/office/drawing/2014/main" id="{9FC6AEAD-D600-4226-B561-4ED69EA84FEE}"/>
                </a:ext>
              </a:extLst>
            </p:cNvPr>
            <p:cNvSpPr/>
            <p:nvPr/>
          </p:nvSpPr>
          <p:spPr>
            <a:xfrm>
              <a:off x="899410" y="323231"/>
              <a:ext cx="10238282" cy="791662"/>
            </a:xfrm>
            <a:prstGeom prst="bevel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Let us learn some new words 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6FFF3A8-B3EC-4907-910D-D196ACC6D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92" y="3392240"/>
            <a:ext cx="2089512" cy="15794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0BF2F-6378-455F-918A-D3E38CCD7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46" y="5239053"/>
            <a:ext cx="2466975" cy="138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84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52D471-B693-49CA-A163-C125D3464225}"/>
              </a:ext>
            </a:extLst>
          </p:cNvPr>
          <p:cNvSpPr/>
          <p:nvPr/>
        </p:nvSpPr>
        <p:spPr>
          <a:xfrm>
            <a:off x="3709768" y="5777480"/>
            <a:ext cx="5148775" cy="10805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ew roman times"/>
              </a:rPr>
              <a:t>It is summer.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F273C-6FC2-44F3-80C6-A541E997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13281"/>
            <a:ext cx="10820400" cy="53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75B8F25-39D4-41D2-AF93-0E539A4C0B3C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987</TotalTime>
  <Words>269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Gill Sans MT</vt:lpstr>
      <vt:lpstr>New roman times</vt:lpstr>
      <vt:lpstr>Romantimes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85</cp:revision>
  <dcterms:created xsi:type="dcterms:W3CDTF">2020-01-25T15:15:49Z</dcterms:created>
  <dcterms:modified xsi:type="dcterms:W3CDTF">2020-01-29T10:04:06Z</dcterms:modified>
</cp:coreProperties>
</file>