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7" r:id="rId2"/>
    <p:sldId id="258" r:id="rId3"/>
    <p:sldId id="259" r:id="rId4"/>
    <p:sldId id="270" r:id="rId5"/>
    <p:sldId id="261" r:id="rId6"/>
    <p:sldId id="256" r:id="rId7"/>
    <p:sldId id="271" r:id="rId8"/>
    <p:sldId id="272" r:id="rId9"/>
    <p:sldId id="273" r:id="rId10"/>
    <p:sldId id="269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641-4B37-A66C-72EEB3BAD013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641-4B37-A66C-72EEB3BAD013}"/>
              </c:ext>
            </c:extLst>
          </c:dPt>
          <c:dPt>
            <c:idx val="2"/>
            <c:explosion val="5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CAE-40DA-846E-4F3D3F879513}"/>
              </c:ext>
            </c:extLst>
          </c:dPt>
          <c:dPt>
            <c:idx val="3"/>
            <c:explosion val="5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CAE-40DA-846E-4F3D3F879513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7.2</c:v>
                </c:pt>
                <c:pt idx="1">
                  <c:v>7.2</c:v>
                </c:pt>
                <c:pt idx="2">
                  <c:v>7.2</c:v>
                </c:pt>
                <c:pt idx="3">
                  <c:v>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AE-40DA-846E-4F3D3F879513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4E0-4790-8AA7-B260A6E7C6C7}"/>
              </c:ext>
            </c:extLst>
          </c:dPt>
          <c:dPt>
            <c:idx val="1"/>
            <c:explosion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4E0-4790-8AA7-B260A6E7C6C7}"/>
              </c:ext>
            </c:extLst>
          </c:dPt>
          <c:dPt>
            <c:idx val="2"/>
            <c:explosion val="1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4E0-4790-8AA7-B260A6E7C6C7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  <c:pt idx="1">
                  <c:v>11</c:v>
                </c:pt>
                <c:pt idx="2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4E0-4790-8AA7-B260A6E7C6C7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514C0-CF45-4AAA-95E5-F6CEB8680F74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22552-FB47-4BF0-B188-063E6E3E3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22552-FB47-4BF0-B188-063E6E3E38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CDE383-DE38-4E50-95DB-233DE3CBEA2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45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/>
              <a:t>স্বাগতম</a:t>
            </a:r>
          </a:p>
          <a:p>
            <a:endParaRPr lang="bn-IN" sz="8000" dirty="0" smtClean="0"/>
          </a:p>
        </p:txBody>
      </p:sp>
      <p:pic>
        <p:nvPicPr>
          <p:cNvPr id="3" name="Picture 2" descr="vase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676400"/>
            <a:ext cx="4038599" cy="442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azi Computer\Desktop\Yamin\Picture\ভগ্নাংশের যোগ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0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পাঠ্য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বই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সংযোগঃ</a:t>
            </a:r>
            <a:endParaRPr lang="en-US" sz="4000" dirty="0" smtClean="0"/>
          </a:p>
          <a:p>
            <a:pPr algn="ctr"/>
            <a:r>
              <a:rPr lang="en-US" sz="4000" dirty="0" smtClean="0"/>
              <a:t>৩৮পৃষ্ঠাঃ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33400" y="2819401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 smtClean="0"/>
              <a:t>এ</a:t>
            </a:r>
            <a:r>
              <a:rPr lang="en-US" sz="4000" dirty="0" err="1" smtClean="0"/>
              <a:t>সো</a:t>
            </a:r>
            <a:r>
              <a:rPr lang="en-US" sz="4000" dirty="0" smtClean="0"/>
              <a:t> </a:t>
            </a:r>
            <a:r>
              <a:rPr lang="en-US" sz="4000" dirty="0" err="1" smtClean="0"/>
              <a:t>আমরা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নিচের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ভগ্নাংশগুলো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থেকে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প্রকৃত</a:t>
            </a:r>
            <a:r>
              <a:rPr lang="en-US" sz="4000" dirty="0" smtClean="0"/>
              <a:t> </a:t>
            </a:r>
            <a:r>
              <a:rPr lang="en-US" sz="4000" dirty="0" err="1" smtClean="0"/>
              <a:t>ভগ্নাংশ</a:t>
            </a:r>
            <a:r>
              <a:rPr lang="en-US" sz="4000" dirty="0" smtClean="0"/>
              <a:t> </a:t>
            </a:r>
            <a:r>
              <a:rPr lang="en-US" sz="4000" dirty="0" err="1" smtClean="0"/>
              <a:t>এবং</a:t>
            </a:r>
            <a:r>
              <a:rPr lang="en-US" sz="4000" dirty="0" smtClean="0"/>
              <a:t> ১ </a:t>
            </a:r>
            <a:r>
              <a:rPr lang="bn-IN" sz="4000" dirty="0" smtClean="0"/>
              <a:t>এ</a:t>
            </a:r>
            <a:r>
              <a:rPr lang="en-US" sz="4000" dirty="0" smtClean="0"/>
              <a:t>র </a:t>
            </a:r>
            <a:r>
              <a:rPr lang="en-US" sz="4000" dirty="0" err="1" smtClean="0"/>
              <a:t>সমান</a:t>
            </a:r>
            <a:r>
              <a:rPr lang="en-US" sz="4000" dirty="0" smtClean="0"/>
              <a:t> </a:t>
            </a:r>
            <a:r>
              <a:rPr lang="en-US" sz="4000" dirty="0" err="1" smtClean="0"/>
              <a:t>ভগ্নাংশ</a:t>
            </a:r>
            <a:r>
              <a:rPr lang="en-US" sz="4000" dirty="0" smtClean="0"/>
              <a:t>  </a:t>
            </a:r>
            <a:r>
              <a:rPr lang="en-US" sz="4000" dirty="0" err="1" smtClean="0"/>
              <a:t>খুজে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করি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0668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accent1"/>
                </a:solidFill>
              </a:rPr>
              <a:t>দলীয়</a:t>
            </a:r>
            <a:r>
              <a:rPr lang="en-US" sz="4800" dirty="0" smtClean="0">
                <a:solidFill>
                  <a:schemeClr val="accent1"/>
                </a:solidFill>
              </a:rPr>
              <a:t> </a:t>
            </a:r>
            <a:r>
              <a:rPr lang="en-US" sz="4800" dirty="0" err="1" smtClean="0">
                <a:solidFill>
                  <a:schemeClr val="accent1"/>
                </a:solidFill>
              </a:rPr>
              <a:t>কাজ</a:t>
            </a:r>
            <a:endParaRPr lang="en-US" sz="4800" dirty="0" smtClean="0">
              <a:solidFill>
                <a:schemeClr val="accent1"/>
              </a:solidFill>
            </a:endParaRPr>
          </a:p>
          <a:p>
            <a:pPr algn="ctr"/>
            <a:endParaRPr lang="en-US" sz="48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1981200"/>
          <a:ext cx="6172200" cy="1920240"/>
        </p:xfrm>
        <a:graphic>
          <a:graphicData uri="http://schemas.openxmlformats.org/drawingml/2006/table">
            <a:tbl>
              <a:tblPr firstRow="1" bandRow="1"/>
              <a:tblGrid>
                <a:gridCol w="3086100"/>
                <a:gridCol w="3086100"/>
              </a:tblGrid>
              <a:tr h="5740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দল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কাজ</a:t>
                      </a:r>
                      <a:endParaRPr lang="en-US" sz="4400" dirty="0"/>
                    </a:p>
                  </a:txBody>
                  <a:tcPr/>
                </a:tc>
              </a:tr>
              <a:tr h="5740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১নং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40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২নং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1600201"/>
            <a:ext cx="5486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3"/>
                </a:solidFill>
              </a:rPr>
              <a:t>বাড়ীর</a:t>
            </a:r>
            <a:r>
              <a:rPr lang="en-US" sz="4400" dirty="0" smtClean="0">
                <a:solidFill>
                  <a:schemeClr val="accent3"/>
                </a:solidFill>
              </a:rPr>
              <a:t> </a:t>
            </a:r>
            <a:r>
              <a:rPr lang="en-US" sz="4400" dirty="0" err="1" smtClean="0">
                <a:solidFill>
                  <a:schemeClr val="accent3"/>
                </a:solidFill>
              </a:rPr>
              <a:t>কাজঃ</a:t>
            </a:r>
            <a:endParaRPr lang="en-US" sz="4400" dirty="0" smtClean="0">
              <a:solidFill>
                <a:schemeClr val="accent3"/>
              </a:solidFill>
            </a:endParaRPr>
          </a:p>
          <a:p>
            <a:pPr algn="ctr"/>
            <a:r>
              <a:rPr lang="en-US" sz="4400" dirty="0" err="1" smtClean="0"/>
              <a:t>পাঠ্য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বই</a:t>
            </a:r>
            <a:r>
              <a:rPr lang="en-US" sz="4400" dirty="0" smtClean="0"/>
              <a:t> </a:t>
            </a:r>
            <a:r>
              <a:rPr lang="en-US" sz="4400" dirty="0" err="1" smtClean="0"/>
              <a:t>এর</a:t>
            </a:r>
            <a:r>
              <a:rPr lang="en-US" sz="4400" dirty="0" smtClean="0"/>
              <a:t> ৩৮পৃষ্ঠা ১নং ও ২নং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বিকাল বেল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828800"/>
            <a:ext cx="5799667" cy="32623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609600"/>
            <a:ext cx="548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7030A0"/>
                </a:solidFill>
              </a:rPr>
              <a:t>ধন্যবাদ</a:t>
            </a:r>
            <a:endParaRPr lang="en-US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u="sng" dirty="0" smtClean="0"/>
              <a:t>শিক্ষক পরিচিতি</a:t>
            </a:r>
          </a:p>
          <a:p>
            <a:pPr algn="ctr"/>
            <a:r>
              <a:rPr lang="bn-IN" sz="4000" dirty="0" smtClean="0"/>
              <a:t>মাহবুবা আক্তার মিতু</a:t>
            </a:r>
          </a:p>
          <a:p>
            <a:pPr algn="ctr"/>
            <a:r>
              <a:rPr lang="bn-IN" sz="4000" dirty="0" smtClean="0"/>
              <a:t>সহকারী শিক্ষক</a:t>
            </a:r>
          </a:p>
          <a:p>
            <a:pPr algn="ctr"/>
            <a:r>
              <a:rPr lang="bn-IN" sz="4000" dirty="0" smtClean="0"/>
              <a:t>বালিদিয়া কচিকাচা সরকারী প্রাথমিক বিদ্যালয়</a:t>
            </a:r>
            <a:r>
              <a:rPr lang="bn-IN" sz="6600" dirty="0" smtClean="0"/>
              <a:t> </a:t>
            </a:r>
          </a:p>
          <a:p>
            <a:pPr algn="ctr"/>
            <a:r>
              <a:rPr lang="en-US" sz="4000" dirty="0" err="1" smtClean="0"/>
              <a:t>ত্রিশাল,ম</a:t>
            </a:r>
            <a:r>
              <a:rPr lang="bn-IN" sz="4000" smtClean="0"/>
              <a:t>য়মনসিংহ ৷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81000"/>
            <a:ext cx="5867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C00000"/>
                </a:solidFill>
              </a:rPr>
              <a:t>রেজি নং-১২</a:t>
            </a:r>
          </a:p>
          <a:p>
            <a:r>
              <a:rPr lang="bn-IN" sz="2800" dirty="0" smtClean="0"/>
              <a:t>বিষয়;গণিত</a:t>
            </a:r>
          </a:p>
          <a:p>
            <a:r>
              <a:rPr lang="bn-IN" sz="2800" dirty="0" smtClean="0"/>
              <a:t>শ্রেণিঃ</a:t>
            </a:r>
            <a:r>
              <a:rPr lang="en-US" sz="2800" dirty="0" smtClean="0"/>
              <a:t>৫ম</a:t>
            </a:r>
            <a:r>
              <a:rPr lang="bn-IN" sz="2800" dirty="0" smtClean="0"/>
              <a:t> শ্রেণি</a:t>
            </a:r>
          </a:p>
          <a:p>
            <a:r>
              <a:rPr lang="bn-IN" sz="2800" dirty="0" smtClean="0"/>
              <a:t>পাঠঃভগ্নাংশ</a:t>
            </a:r>
            <a:endParaRPr lang="en-US" sz="2800" dirty="0" smtClean="0"/>
          </a:p>
          <a:p>
            <a:r>
              <a:rPr lang="en-US" sz="2800" dirty="0" err="1" smtClean="0"/>
              <a:t>পাঠ্যাংশঃপ্রকৃত</a:t>
            </a:r>
            <a:r>
              <a:rPr lang="en-US" sz="2800" dirty="0" smtClean="0"/>
              <a:t> </a:t>
            </a:r>
            <a:r>
              <a:rPr lang="en-US" sz="2800" dirty="0" err="1" smtClean="0"/>
              <a:t>ভগ্নাংশ</a:t>
            </a:r>
            <a:endParaRPr lang="en-US" sz="2800" dirty="0" smtClean="0"/>
          </a:p>
          <a:p>
            <a:r>
              <a:rPr lang="bn-IN" sz="2800" dirty="0" smtClean="0"/>
              <a:t>সময়ঃ৪০মিঃ</a:t>
            </a:r>
          </a:p>
          <a:p>
            <a:r>
              <a:rPr lang="bn-IN" sz="2800" dirty="0" smtClean="0"/>
              <a:t>তারিখঃ২২/০১/২০২০ইং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09600"/>
            <a:ext cx="9144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i="1" dirty="0" smtClean="0">
                <a:solidFill>
                  <a:schemeClr val="accent1"/>
                </a:solidFill>
              </a:rPr>
              <a:t>শিখনফলঃ</a:t>
            </a:r>
            <a:r>
              <a:rPr lang="en-US" sz="4000" i="1" dirty="0" smtClean="0">
                <a:solidFill>
                  <a:schemeClr val="accent1"/>
                </a:solidFill>
              </a:rPr>
              <a:t> </a:t>
            </a:r>
          </a:p>
          <a:p>
            <a:pPr algn="ctr"/>
            <a:r>
              <a:rPr lang="bn-IN" sz="2800" i="1" dirty="0" smtClean="0"/>
              <a:t>১৯ .১.১.৷ দুই  বা  ততোধিক  ভগ্নাংশকে 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সমহর</a:t>
            </a:r>
            <a:r>
              <a:rPr lang="en-US" sz="2800" i="1" dirty="0" smtClean="0"/>
              <a:t>  </a:t>
            </a:r>
            <a:r>
              <a:rPr lang="bn-IN" sz="2800" i="1" dirty="0" smtClean="0"/>
              <a:t>বিশিষ্ট  ভগ্নাংশে  র্ুপান্তর  করতে  পারবে  ৷</a:t>
            </a:r>
          </a:p>
          <a:p>
            <a:pPr algn="ctr"/>
            <a:r>
              <a:rPr lang="bn-IN" sz="2800" i="1" dirty="0" smtClean="0"/>
              <a:t>১৯.১.২।</a:t>
            </a:r>
            <a:r>
              <a:rPr lang="en-US" sz="2800" dirty="0" smtClean="0"/>
              <a:t> </a:t>
            </a:r>
            <a:r>
              <a:rPr lang="bn-IN" sz="2800" i="1" dirty="0" smtClean="0"/>
              <a:t>দুই  বা  ততোধিক  ভগ্নাংশকে  সমবল ভগ্নাংশে  র্ুপান্তর  করতে  পারবে </a:t>
            </a:r>
          </a:p>
          <a:p>
            <a:pPr algn="ctr"/>
            <a:r>
              <a:rPr lang="bn-IN" sz="2800" i="1" dirty="0" smtClean="0"/>
              <a:t>১৯.</a:t>
            </a:r>
            <a:r>
              <a:rPr lang="en-US" sz="2800" i="1" dirty="0" smtClean="0"/>
              <a:t>১.২।</a:t>
            </a:r>
            <a:r>
              <a:rPr lang="bn-IN" sz="2800" i="1" dirty="0" smtClean="0"/>
              <a:t> দুই  বা  ততোধিক  ভগ্নাংশকে 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লঘিষ্ট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সমহর</a:t>
            </a:r>
            <a:r>
              <a:rPr lang="en-US" sz="2800" i="1" dirty="0" smtClean="0"/>
              <a:t>  </a:t>
            </a:r>
            <a:r>
              <a:rPr lang="bn-IN" sz="2800" i="1" dirty="0" smtClean="0"/>
              <a:t>বিশিষ্ট  ভগ্নাংশে  র্ুপান্তর  করতে  পারবে  ৷</a:t>
            </a:r>
            <a:endParaRPr lang="en-US" sz="2800" i="1" dirty="0" smtClean="0"/>
          </a:p>
          <a:p>
            <a:pPr algn="ctr"/>
            <a:r>
              <a:rPr lang="en-US" sz="2800" i="1" dirty="0" smtClean="0"/>
              <a:t>১৯.</a:t>
            </a:r>
            <a:r>
              <a:rPr lang="bn-IN" sz="2800" i="1" dirty="0" smtClean="0"/>
              <a:t>২.১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সমহর</a:t>
            </a:r>
            <a:r>
              <a:rPr lang="en-US" sz="2800" i="1" dirty="0" smtClean="0"/>
              <a:t>  </a:t>
            </a:r>
            <a:r>
              <a:rPr lang="bn-IN" sz="2800" i="1" dirty="0" smtClean="0"/>
              <a:t>বিশিষ্ট  ভগ্নাংশের  মানের  তুলনা  করতে  পারবে  এবং  প্রতীক  ব্যবহার  করে  ঊধ্ব</a:t>
            </a:r>
            <a:r>
              <a:rPr lang="en-US" sz="2800" i="1" dirty="0" err="1" smtClean="0"/>
              <a:t>ক্রমে</a:t>
            </a:r>
            <a:r>
              <a:rPr lang="en-US" sz="2800" i="1" dirty="0" smtClean="0"/>
              <a:t>  ও  </a:t>
            </a:r>
            <a:r>
              <a:rPr lang="en-US" sz="2800" i="1" dirty="0" err="1" smtClean="0"/>
              <a:t>অধঃক্রমে</a:t>
            </a:r>
            <a:r>
              <a:rPr lang="en-US" sz="2800" i="1" dirty="0" smtClean="0"/>
              <a:t>  </a:t>
            </a:r>
            <a:r>
              <a:rPr lang="en-US" sz="2800" i="1" dirty="0" err="1" smtClean="0"/>
              <a:t>সাজাতে</a:t>
            </a:r>
            <a:r>
              <a:rPr lang="en-US" sz="2800" i="1" dirty="0" smtClean="0"/>
              <a:t>  </a:t>
            </a:r>
            <a:r>
              <a:rPr lang="en-US" sz="2800" i="1" dirty="0" err="1" smtClean="0"/>
              <a:t>পারবে</a:t>
            </a:r>
            <a:r>
              <a:rPr lang="en-US" sz="2800" i="1" dirty="0" smtClean="0"/>
              <a:t>।</a:t>
            </a:r>
          </a:p>
          <a:p>
            <a:pPr algn="ctr"/>
            <a:r>
              <a:rPr lang="en-US" sz="2800" i="1" dirty="0" smtClean="0"/>
              <a:t>১৯.২.২।সমলব  </a:t>
            </a:r>
            <a:r>
              <a:rPr lang="en-US" sz="2800" i="1" dirty="0" err="1" smtClean="0"/>
              <a:t>বিশিষ্ট</a:t>
            </a:r>
            <a:r>
              <a:rPr lang="en-US" sz="2800" i="1" dirty="0" smtClean="0"/>
              <a:t>  </a:t>
            </a:r>
            <a:r>
              <a:rPr lang="en-US" sz="2800" i="1" dirty="0" err="1" smtClean="0"/>
              <a:t>ভগ্নাংশের</a:t>
            </a:r>
            <a:r>
              <a:rPr lang="en-US" sz="2800" i="1" dirty="0" smtClean="0"/>
              <a:t>  </a:t>
            </a:r>
            <a:r>
              <a:rPr lang="en-US" sz="2800" i="1" dirty="0" err="1" smtClean="0"/>
              <a:t>মানের</a:t>
            </a:r>
            <a:r>
              <a:rPr lang="en-US" sz="2800" i="1" dirty="0" smtClean="0"/>
              <a:t>  </a:t>
            </a:r>
            <a:r>
              <a:rPr lang="en-US" sz="2800" i="1" dirty="0" err="1" smtClean="0"/>
              <a:t>তুলনা</a:t>
            </a:r>
            <a:r>
              <a:rPr lang="en-US" sz="2800" i="1" dirty="0" smtClean="0"/>
              <a:t>  </a:t>
            </a:r>
            <a:r>
              <a:rPr lang="en-US" sz="2800" i="1" dirty="0" err="1" smtClean="0"/>
              <a:t>করতে</a:t>
            </a:r>
            <a:r>
              <a:rPr lang="en-US" sz="2800" i="1" dirty="0" smtClean="0"/>
              <a:t>  </a:t>
            </a:r>
            <a:r>
              <a:rPr lang="en-US" sz="2800" i="1" dirty="0" err="1" smtClean="0"/>
              <a:t>পারবে</a:t>
            </a:r>
            <a:r>
              <a:rPr lang="en-US" sz="2800" i="1" dirty="0" smtClean="0"/>
              <a:t> ।</a:t>
            </a:r>
            <a:endParaRPr lang="en-US" sz="2800" dirty="0" smtClean="0"/>
          </a:p>
          <a:p>
            <a:r>
              <a:rPr lang="en-US" sz="3200" dirty="0" smtClean="0"/>
              <a:t>      </a:t>
            </a:r>
            <a:endParaRPr lang="bn-IN" sz="3200" dirty="0" smtClean="0"/>
          </a:p>
          <a:p>
            <a:endParaRPr lang="en-US" sz="3200" dirty="0" smtClean="0"/>
          </a:p>
          <a:p>
            <a:endParaRPr lang="en-US" dirty="0" smtClean="0"/>
          </a:p>
          <a:p>
            <a:endParaRPr lang="bn-I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914401"/>
            <a:ext cx="58674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/>
              <a:t>সবাই কেমন আছো</a:t>
            </a:r>
            <a:r>
              <a:rPr lang="en-US" dirty="0" smtClean="0"/>
              <a:t> ? </a:t>
            </a:r>
            <a:r>
              <a:rPr lang="bn-IN" dirty="0" smtClean="0"/>
              <a:t>গ</a:t>
            </a:r>
            <a:r>
              <a:rPr lang="en-US" dirty="0" smtClean="0"/>
              <a:t>ত </a:t>
            </a:r>
            <a:r>
              <a:rPr lang="en-US" dirty="0" err="1" smtClean="0"/>
              <a:t>ক্লাসে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গ,সা,গু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আলোচনা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ছিলাম</a:t>
            </a:r>
            <a:r>
              <a:rPr lang="en-US" dirty="0" smtClean="0"/>
              <a:t>।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000" dirty="0" err="1" smtClean="0"/>
              <a:t>গ,সা,গু</a:t>
            </a:r>
            <a:r>
              <a:rPr lang="en-US" sz="4000" dirty="0" smtClean="0"/>
              <a:t> </a:t>
            </a:r>
            <a:r>
              <a:rPr lang="en-US" sz="4000" dirty="0" err="1" smtClean="0"/>
              <a:t>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পূণ</a:t>
            </a:r>
            <a:r>
              <a:rPr lang="en-US" sz="4000" dirty="0" smtClean="0"/>
              <a:t> </a:t>
            </a:r>
            <a:r>
              <a:rPr lang="en-US" sz="4000" dirty="0" err="1" smtClean="0"/>
              <a:t>রুপ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14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52600" y="1676400"/>
            <a:ext cx="632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চিএ</a:t>
            </a:r>
            <a:r>
              <a:rPr lang="en-US" sz="6000" dirty="0" smtClean="0"/>
              <a:t> </a:t>
            </a:r>
            <a:r>
              <a:rPr lang="en-US" sz="6000" dirty="0" err="1" smtClean="0"/>
              <a:t>দেখে</a:t>
            </a:r>
            <a:r>
              <a:rPr lang="en-US" sz="6000" dirty="0" smtClean="0"/>
              <a:t> </a:t>
            </a:r>
            <a:r>
              <a:rPr lang="en-US" sz="6000" dirty="0" err="1" smtClean="0"/>
              <a:t>বল</a:t>
            </a:r>
            <a:endParaRPr lang="en-US" sz="6000" dirty="0"/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xmlns="" id="{2AC81288-2546-4533-B6F3-0FE4F30F12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85998229"/>
              </p:ext>
            </p:extLst>
          </p:nvPr>
        </p:nvGraphicFramePr>
        <p:xfrm>
          <a:off x="457200" y="2743200"/>
          <a:ext cx="3657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xmlns="" id="{2AD6273C-9014-411D-A83F-CE32AECDF6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44007157"/>
              </p:ext>
            </p:extLst>
          </p:nvPr>
        </p:nvGraphicFramePr>
        <p:xfrm>
          <a:off x="5551628" y="2794409"/>
          <a:ext cx="3439100" cy="3700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EFCC18C-5274-48F9-BB63-7A534ADD17DE}"/>
              </a:ext>
            </a:extLst>
          </p:cNvPr>
          <p:cNvSpPr txBox="1"/>
          <p:nvPr/>
        </p:nvSpPr>
        <p:spPr>
          <a:xfrm>
            <a:off x="476450" y="1196788"/>
            <a:ext cx="7955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১.</a:t>
            </a:r>
            <a:r>
              <a:rPr lang="as-IN" sz="6000" dirty="0"/>
              <a:t>ভ</a:t>
            </a:r>
            <a:r>
              <a:rPr lang="en-US" sz="6000" dirty="0" err="1"/>
              <a:t>গ্নাংশ</a:t>
            </a:r>
            <a:r>
              <a:rPr lang="en-US" sz="6000" dirty="0"/>
              <a:t> </a:t>
            </a:r>
            <a:r>
              <a:rPr lang="en-US" sz="6000" dirty="0" err="1"/>
              <a:t>কাকে</a:t>
            </a:r>
            <a:r>
              <a:rPr lang="en-US" sz="6000" dirty="0"/>
              <a:t> </a:t>
            </a:r>
            <a:r>
              <a:rPr lang="en-US" sz="6000" dirty="0" err="1"/>
              <a:t>বলে</a:t>
            </a:r>
            <a:r>
              <a:rPr lang="en-US" sz="6000" dirty="0"/>
              <a:t> ?</a:t>
            </a:r>
          </a:p>
          <a:p>
            <a:r>
              <a:rPr lang="en-US" sz="6000" dirty="0"/>
              <a:t>২.</a:t>
            </a:r>
            <a:r>
              <a:rPr lang="as-IN" sz="6000" dirty="0"/>
              <a:t> ভ</a:t>
            </a:r>
            <a:r>
              <a:rPr lang="en-US" sz="6000" dirty="0" err="1"/>
              <a:t>গ্নাংশ</a:t>
            </a:r>
            <a:r>
              <a:rPr lang="en-US" sz="6000" dirty="0"/>
              <a:t> </a:t>
            </a:r>
            <a:r>
              <a:rPr lang="en-US" sz="6000" dirty="0" err="1"/>
              <a:t>কত</a:t>
            </a:r>
            <a:r>
              <a:rPr lang="en-US" sz="6000" dirty="0"/>
              <a:t> </a:t>
            </a:r>
            <a:r>
              <a:rPr lang="en-US" sz="6000" dirty="0" err="1"/>
              <a:t>প্রকার</a:t>
            </a:r>
            <a:r>
              <a:rPr lang="en-US" sz="6000" dirty="0"/>
              <a:t> </a:t>
            </a:r>
            <a:r>
              <a:rPr lang="as-IN" sz="6000" dirty="0"/>
              <a:t>ও</a:t>
            </a:r>
            <a:r>
              <a:rPr lang="en-US" sz="6000" dirty="0"/>
              <a:t> </a:t>
            </a:r>
            <a:r>
              <a:rPr lang="en-US" sz="6000" dirty="0" err="1"/>
              <a:t>কী</a:t>
            </a:r>
            <a:r>
              <a:rPr lang="en-US" sz="6000" dirty="0"/>
              <a:t> </a:t>
            </a:r>
            <a:r>
              <a:rPr lang="en-US" sz="6000" dirty="0" err="1"/>
              <a:t>কী</a:t>
            </a:r>
            <a:r>
              <a:rPr lang="en-US" sz="6000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D914946-7CEF-4BF2-BF71-7D8F20AF9B59}"/>
              </a:ext>
            </a:extLst>
          </p:cNvPr>
          <p:cNvSpPr txBox="1"/>
          <p:nvPr/>
        </p:nvSpPr>
        <p:spPr>
          <a:xfrm>
            <a:off x="830780" y="4018547"/>
            <a:ext cx="76009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/>
              <a:t>আজ</a:t>
            </a:r>
            <a:r>
              <a:rPr lang="en-US" sz="6600" dirty="0"/>
              <a:t> </a:t>
            </a:r>
            <a:r>
              <a:rPr lang="en-US" sz="6600" dirty="0" err="1"/>
              <a:t>আমরা</a:t>
            </a:r>
            <a:r>
              <a:rPr lang="en-US" sz="6600" dirty="0"/>
              <a:t>  </a:t>
            </a:r>
            <a:r>
              <a:rPr lang="en-US" sz="6600" dirty="0" err="1"/>
              <a:t>প্রকৃত</a:t>
            </a:r>
            <a:r>
              <a:rPr lang="en-US" sz="6600" dirty="0"/>
              <a:t> </a:t>
            </a:r>
            <a:r>
              <a:rPr lang="en-US" sz="6600" dirty="0" err="1"/>
              <a:t>ভগ্নাংশ</a:t>
            </a:r>
            <a:r>
              <a:rPr lang="en-US" sz="6600" dirty="0"/>
              <a:t> </a:t>
            </a:r>
            <a:r>
              <a:rPr lang="en-US" sz="6600" dirty="0" err="1"/>
              <a:t>নিয়ে</a:t>
            </a:r>
            <a:r>
              <a:rPr lang="en-US" sz="6600" dirty="0"/>
              <a:t> </a:t>
            </a:r>
            <a:r>
              <a:rPr lang="en-US" sz="6600" dirty="0" err="1"/>
              <a:t>আলোচনা</a:t>
            </a:r>
            <a:r>
              <a:rPr lang="en-US" sz="6600" dirty="0"/>
              <a:t> </a:t>
            </a:r>
            <a:r>
              <a:rPr lang="en-US" sz="6600" dirty="0" err="1"/>
              <a:t>করব</a:t>
            </a:r>
            <a:r>
              <a:rPr lang="en-US" sz="66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268005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EB7F0FE-B727-4BF5-A1C5-2E4950417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22" y="307075"/>
            <a:ext cx="8823278" cy="655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599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2F341F-A7D2-497B-959A-E8A2127A8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/>
              <a:t>এ</a:t>
            </a:r>
            <a:r>
              <a:rPr lang="en-US" dirty="0" err="1"/>
              <a:t>সো</a:t>
            </a:r>
            <a:r>
              <a:rPr lang="en-US" dirty="0"/>
              <a:t>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নিচের</a:t>
            </a:r>
            <a:r>
              <a:rPr lang="en-US" dirty="0"/>
              <a:t> </a:t>
            </a:r>
            <a:r>
              <a:rPr lang="en-US" dirty="0" err="1"/>
              <a:t>ভগ্নাংশগুলো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প্রকৃত</a:t>
            </a:r>
            <a:r>
              <a:rPr lang="en-US" dirty="0"/>
              <a:t> </a:t>
            </a:r>
            <a:r>
              <a:rPr lang="en-US" dirty="0" err="1"/>
              <a:t>ভগ্নাংশ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১ </a:t>
            </a:r>
            <a:r>
              <a:rPr lang="bn-IN" dirty="0"/>
              <a:t>এ</a:t>
            </a:r>
            <a:r>
              <a:rPr lang="en-US" dirty="0"/>
              <a:t>র </a:t>
            </a:r>
            <a:r>
              <a:rPr lang="en-US" dirty="0" err="1"/>
              <a:t>সমান</a:t>
            </a:r>
            <a:r>
              <a:rPr lang="en-US" dirty="0"/>
              <a:t> </a:t>
            </a:r>
            <a:r>
              <a:rPr lang="en-US" dirty="0" err="1"/>
              <a:t>ভগ্নাংশ</a:t>
            </a:r>
            <a:r>
              <a:rPr lang="en-US" dirty="0"/>
              <a:t>  </a:t>
            </a:r>
            <a:r>
              <a:rPr lang="en-US" dirty="0" err="1"/>
              <a:t>খুজে</a:t>
            </a:r>
            <a:r>
              <a:rPr lang="en-US" dirty="0"/>
              <a:t> </a:t>
            </a:r>
            <a:r>
              <a:rPr lang="en-US" dirty="0" err="1"/>
              <a:t>বের</a:t>
            </a:r>
            <a:r>
              <a:rPr lang="en-US" dirty="0"/>
              <a:t> </a:t>
            </a:r>
            <a:r>
              <a:rPr lang="en-US" dirty="0" err="1"/>
              <a:t>করি</a:t>
            </a:r>
            <a:r>
              <a:rPr lang="en-US" dirty="0"/>
              <a:t>।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9093927-1A01-4B03-813A-23D19A201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46" y="2159029"/>
            <a:ext cx="7463191" cy="20335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8645EF1-C297-4749-BF1B-6128EA38AC4F}"/>
              </a:ext>
            </a:extLst>
          </p:cNvPr>
          <p:cNvSpPr txBox="1"/>
          <p:nvPr/>
        </p:nvSpPr>
        <p:spPr>
          <a:xfrm>
            <a:off x="451809" y="4517409"/>
            <a:ext cx="79415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১.</a:t>
            </a:r>
            <a:r>
              <a:rPr lang="en-US" sz="3600" dirty="0"/>
              <a:t>কেন </a:t>
            </a:r>
            <a:r>
              <a:rPr lang="en-US" sz="3600" dirty="0" err="1"/>
              <a:t>এগুলো</a:t>
            </a:r>
            <a:r>
              <a:rPr lang="en-US" sz="3600" dirty="0"/>
              <a:t> </a:t>
            </a:r>
            <a:r>
              <a:rPr lang="en-US" sz="3600" dirty="0" err="1"/>
              <a:t>প্রকৃত</a:t>
            </a:r>
            <a:r>
              <a:rPr lang="en-US" sz="3600" dirty="0"/>
              <a:t> </a:t>
            </a:r>
            <a:r>
              <a:rPr lang="en-US" sz="3600" dirty="0" err="1"/>
              <a:t>ভগ্নাংশ</a:t>
            </a:r>
            <a:r>
              <a:rPr lang="en-US" sz="3600" dirty="0"/>
              <a:t> ? </a:t>
            </a:r>
          </a:p>
          <a:p>
            <a:r>
              <a:rPr lang="en-US" sz="3600" dirty="0"/>
              <a:t>২. ১</a:t>
            </a:r>
            <a:r>
              <a:rPr lang="bn-IN" sz="3600" dirty="0"/>
              <a:t>এ</a:t>
            </a:r>
            <a:r>
              <a:rPr lang="en-US" sz="3600" dirty="0"/>
              <a:t>র </a:t>
            </a:r>
            <a:r>
              <a:rPr lang="bn-IN" sz="3600" dirty="0"/>
              <a:t>স</a:t>
            </a:r>
            <a:r>
              <a:rPr lang="en-US" sz="3600" dirty="0" err="1"/>
              <a:t>মান</a:t>
            </a:r>
            <a:r>
              <a:rPr lang="en-US" sz="3600" dirty="0"/>
              <a:t> </a:t>
            </a:r>
            <a:r>
              <a:rPr lang="bn-IN" sz="3600" dirty="0"/>
              <a:t>ভ</a:t>
            </a:r>
            <a:r>
              <a:rPr lang="en-US" sz="3600" dirty="0" err="1"/>
              <a:t>গ্নাংশের</a:t>
            </a:r>
            <a:r>
              <a:rPr lang="en-US" sz="3600" dirty="0"/>
              <a:t> </a:t>
            </a:r>
            <a:r>
              <a:rPr lang="en-US" sz="3600" dirty="0" err="1"/>
              <a:t>বৈশিষ্ট্য</a:t>
            </a:r>
            <a:r>
              <a:rPr lang="en-US" sz="3600" dirty="0"/>
              <a:t> </a:t>
            </a:r>
            <a:r>
              <a:rPr lang="en-US" sz="3600" dirty="0" err="1"/>
              <a:t>কী</a:t>
            </a:r>
            <a:r>
              <a:rPr lang="en-US" sz="3600" dirty="0"/>
              <a:t> 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77278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287</TotalTime>
  <Words>221</Words>
  <Application>Microsoft Office PowerPoint</Application>
  <PresentationFormat>On-screen Show (4:3)</PresentationFormat>
  <Paragraphs>51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এসো আমরা নিচের ভগ্নাংশগুলো থেকে প্রকৃত ভগ্নাংশ এবং ১ এর সমান ভগ্নাংশ  খুজে বের করি।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Gazi Computer</dc:creator>
  <cp:lastModifiedBy>Gazi Computer</cp:lastModifiedBy>
  <cp:revision>32</cp:revision>
  <dcterms:created xsi:type="dcterms:W3CDTF">2006-08-16T00:00:00Z</dcterms:created>
  <dcterms:modified xsi:type="dcterms:W3CDTF">2020-01-26T04:03:32Z</dcterms:modified>
</cp:coreProperties>
</file>