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A386-BF4F-494B-A3C4-671155E76D1E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EC74-D5B4-4743-ADB9-1E1A91949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1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A386-BF4F-494B-A3C4-671155E76D1E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EC74-D5B4-4743-ADB9-1E1A91949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5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A386-BF4F-494B-A3C4-671155E76D1E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EC74-D5B4-4743-ADB9-1E1A91949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6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A386-BF4F-494B-A3C4-671155E76D1E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EC74-D5B4-4743-ADB9-1E1A91949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38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A386-BF4F-494B-A3C4-671155E76D1E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EC74-D5B4-4743-ADB9-1E1A91949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16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A386-BF4F-494B-A3C4-671155E76D1E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EC74-D5B4-4743-ADB9-1E1A91949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A386-BF4F-494B-A3C4-671155E76D1E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EC74-D5B4-4743-ADB9-1E1A91949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8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A386-BF4F-494B-A3C4-671155E76D1E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EC74-D5B4-4743-ADB9-1E1A91949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6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A386-BF4F-494B-A3C4-671155E76D1E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EC74-D5B4-4743-ADB9-1E1A91949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9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A386-BF4F-494B-A3C4-671155E76D1E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EC74-D5B4-4743-ADB9-1E1A91949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5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A386-BF4F-494B-A3C4-671155E76D1E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EC74-D5B4-4743-ADB9-1E1A91949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63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2A386-BF4F-494B-A3C4-671155E76D1E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7EC74-D5B4-4743-ADB9-1E1A91949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9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fif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f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fif"/><Relationship Id="rId2" Type="http://schemas.openxmlformats.org/officeDocument/2006/relationships/image" Target="../media/image27.jf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f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fif"/><Relationship Id="rId2" Type="http://schemas.openxmlformats.org/officeDocument/2006/relationships/image" Target="../media/image33.jf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35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f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1440" y="0"/>
            <a:ext cx="12283440" cy="80989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</a:rPr>
              <a:t>সবাইকে শুভেচ্ছা 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4788"/>
            <a:ext cx="12192000" cy="610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198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05395"/>
            <a:ext cx="4323806" cy="423236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7315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পাঠ-বিশ্লেষণ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95793" y="4924696"/>
            <a:ext cx="8651964" cy="19333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আমি</a:t>
            </a:r>
            <a:r>
              <a:rPr lang="en-US" sz="2800" dirty="0" smtClean="0"/>
              <a:t> </a:t>
            </a:r>
            <a:r>
              <a:rPr lang="en-US" sz="2800" dirty="0" err="1" smtClean="0"/>
              <a:t>জন্মেছি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বাংলায়</a:t>
            </a:r>
            <a:r>
              <a:rPr lang="en-US" sz="2800" dirty="0" smtClean="0"/>
              <a:t>, </a:t>
            </a:r>
            <a:r>
              <a:rPr lang="en-US" sz="2800" dirty="0" err="1" smtClean="0"/>
              <a:t>আমি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বাংলায়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কথা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বলি</a:t>
            </a:r>
            <a:r>
              <a:rPr lang="en-US" sz="2800" dirty="0" smtClean="0"/>
              <a:t>,</a:t>
            </a:r>
          </a:p>
          <a:p>
            <a:pPr algn="ctr"/>
            <a:r>
              <a:rPr lang="en-US" sz="2800" dirty="0" err="1" smtClean="0"/>
              <a:t>আমি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বাংলার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আলপথ</a:t>
            </a:r>
            <a:r>
              <a:rPr lang="en-US" sz="2800" dirty="0" smtClean="0"/>
              <a:t> </a:t>
            </a:r>
            <a:r>
              <a:rPr lang="en-US" sz="2800" dirty="0" err="1" smtClean="0"/>
              <a:t>দিয়ে</a:t>
            </a:r>
            <a:r>
              <a:rPr lang="en-US" sz="2800" dirty="0" smtClean="0"/>
              <a:t> </a:t>
            </a:r>
            <a:r>
              <a:rPr lang="en-US" sz="2800" dirty="0" err="1" smtClean="0"/>
              <a:t>হাজার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বছর</a:t>
            </a:r>
            <a:r>
              <a:rPr lang="en-US" sz="2800" dirty="0" smtClean="0"/>
              <a:t> </a:t>
            </a:r>
            <a:r>
              <a:rPr lang="en-US" sz="2800" dirty="0" err="1" smtClean="0"/>
              <a:t>চলি</a:t>
            </a:r>
            <a:r>
              <a:rPr lang="en-US" sz="2800" dirty="0" smtClean="0"/>
              <a:t>।</a:t>
            </a:r>
          </a:p>
          <a:p>
            <a:pPr algn="ctr"/>
            <a:r>
              <a:rPr lang="en-US" sz="2800" dirty="0" err="1" smtClean="0"/>
              <a:t>চলি</a:t>
            </a:r>
            <a:r>
              <a:rPr lang="en-US" sz="2800" dirty="0" smtClean="0"/>
              <a:t> </a:t>
            </a:r>
            <a:r>
              <a:rPr lang="en-US" sz="2800" dirty="0" err="1" smtClean="0"/>
              <a:t>পলিমাটি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কোমলে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আমার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চলার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চিহ্ন</a:t>
            </a:r>
            <a:r>
              <a:rPr lang="en-US" sz="2800" dirty="0" smtClean="0"/>
              <a:t> </a:t>
            </a:r>
            <a:r>
              <a:rPr lang="en-US" sz="2800" dirty="0" err="1" smtClean="0"/>
              <a:t>ফেলে</a:t>
            </a:r>
            <a:r>
              <a:rPr lang="en-US" sz="2800" dirty="0" smtClean="0"/>
              <a:t>।</a:t>
            </a:r>
          </a:p>
          <a:p>
            <a:pPr algn="ctr"/>
            <a:r>
              <a:rPr lang="en-US" sz="2800" dirty="0" err="1" smtClean="0"/>
              <a:t>তেরোশত</a:t>
            </a:r>
            <a:r>
              <a:rPr lang="en-US" sz="2800" dirty="0" smtClean="0"/>
              <a:t> </a:t>
            </a:r>
            <a:r>
              <a:rPr lang="en-US" sz="2800" dirty="0" err="1" smtClean="0"/>
              <a:t>নদী</a:t>
            </a:r>
            <a:r>
              <a:rPr lang="en-US" sz="2800" dirty="0" smtClean="0"/>
              <a:t> </a:t>
            </a:r>
            <a:r>
              <a:rPr lang="en-US" sz="2800" dirty="0" err="1" smtClean="0"/>
              <a:t>শুধায়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আমাকে</a:t>
            </a:r>
            <a:r>
              <a:rPr lang="en-US" sz="2800" dirty="0" smtClean="0"/>
              <a:t>, ‘</a:t>
            </a:r>
            <a:r>
              <a:rPr lang="en-US" sz="2800" dirty="0" err="1" smtClean="0"/>
              <a:t>কোথা</a:t>
            </a:r>
            <a:r>
              <a:rPr lang="en-US" sz="2800" dirty="0" smtClean="0"/>
              <a:t> </a:t>
            </a:r>
            <a:r>
              <a:rPr lang="en-US" sz="2800" dirty="0" err="1" smtClean="0"/>
              <a:t>থেকে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তুমি</a:t>
            </a:r>
            <a:r>
              <a:rPr lang="en-US" sz="2800" dirty="0" smtClean="0"/>
              <a:t> </a:t>
            </a:r>
            <a:r>
              <a:rPr lang="en-US" sz="2800" dirty="0" err="1" smtClean="0"/>
              <a:t>এলে</a:t>
            </a:r>
            <a:r>
              <a:rPr lang="en-US" sz="2800" dirty="0"/>
              <a:t> </a:t>
            </a:r>
            <a:r>
              <a:rPr lang="en-US" sz="2800" dirty="0" smtClean="0"/>
              <a:t>?’                  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618" y="783771"/>
            <a:ext cx="4140926" cy="41278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834" y="744582"/>
            <a:ext cx="3775166" cy="4167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205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008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4776651"/>
            <a:ext cx="7524206" cy="20813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আমি</a:t>
            </a:r>
            <a:r>
              <a:rPr lang="en-US" sz="2400" dirty="0" smtClean="0"/>
              <a:t> </a:t>
            </a:r>
            <a:r>
              <a:rPr lang="en-US" sz="2400" dirty="0" err="1" smtClean="0"/>
              <a:t>তো</a:t>
            </a:r>
            <a:r>
              <a:rPr lang="en-US" sz="2400" dirty="0" smtClean="0"/>
              <a:t> </a:t>
            </a:r>
            <a:r>
              <a:rPr lang="en-US" sz="2400" dirty="0" err="1" smtClean="0"/>
              <a:t>এসেছি</a:t>
            </a:r>
            <a:r>
              <a:rPr lang="en-US" sz="2400" dirty="0" smtClean="0"/>
              <a:t> </a:t>
            </a:r>
            <a:r>
              <a:rPr lang="en-US" sz="2400" dirty="0" err="1" smtClean="0"/>
              <a:t>চর্যাপদের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অক্ষরগুলো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থেকে</a:t>
            </a:r>
            <a:r>
              <a:rPr lang="en-US" sz="2400" dirty="0" smtClean="0"/>
              <a:t>।</a:t>
            </a:r>
          </a:p>
          <a:p>
            <a:pPr algn="ctr"/>
            <a:r>
              <a:rPr lang="en-US" sz="2400" dirty="0" err="1" smtClean="0"/>
              <a:t>আমি</a:t>
            </a:r>
            <a:r>
              <a:rPr lang="en-US" sz="2400" dirty="0" smtClean="0"/>
              <a:t> </a:t>
            </a:r>
            <a:r>
              <a:rPr lang="en-US" sz="2400" dirty="0" err="1" smtClean="0"/>
              <a:t>তো</a:t>
            </a:r>
            <a:r>
              <a:rPr lang="en-US" sz="2400" dirty="0" smtClean="0"/>
              <a:t> </a:t>
            </a:r>
            <a:r>
              <a:rPr lang="en-US" sz="2400" dirty="0" err="1" smtClean="0"/>
              <a:t>এসেছি</a:t>
            </a:r>
            <a:r>
              <a:rPr lang="en-US" sz="2400" dirty="0" smtClean="0"/>
              <a:t> </a:t>
            </a:r>
            <a:r>
              <a:rPr lang="en-US" sz="2400" dirty="0" err="1" smtClean="0"/>
              <a:t>সওদাগরের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ডিঙার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বহর</a:t>
            </a:r>
            <a:r>
              <a:rPr lang="en-US" sz="2400" dirty="0" smtClean="0"/>
              <a:t> </a:t>
            </a:r>
            <a:r>
              <a:rPr lang="en-US" sz="2400" dirty="0" err="1" smtClean="0"/>
              <a:t>থেকে</a:t>
            </a:r>
            <a:r>
              <a:rPr lang="en-US" sz="2400" dirty="0" smtClean="0"/>
              <a:t>।     </a:t>
            </a:r>
          </a:p>
          <a:p>
            <a:pPr algn="ctr"/>
            <a:r>
              <a:rPr lang="en-US" sz="2400" dirty="0" err="1" smtClean="0"/>
              <a:t>আমি</a:t>
            </a:r>
            <a:r>
              <a:rPr lang="en-US" sz="2400" dirty="0" smtClean="0"/>
              <a:t> </a:t>
            </a:r>
            <a:r>
              <a:rPr lang="en-US" sz="2400" dirty="0" err="1" smtClean="0"/>
              <a:t>তো</a:t>
            </a:r>
            <a:r>
              <a:rPr lang="en-US" sz="2400" dirty="0" smtClean="0"/>
              <a:t> </a:t>
            </a:r>
            <a:r>
              <a:rPr lang="en-US" sz="2400" dirty="0" err="1" smtClean="0"/>
              <a:t>এসেছি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কৈবর্তের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বিদ্রোহী</a:t>
            </a:r>
            <a:r>
              <a:rPr lang="en-US" sz="2400" dirty="0" smtClean="0"/>
              <a:t>  </a:t>
            </a:r>
            <a:r>
              <a:rPr lang="en-US" sz="2400" dirty="0" err="1" smtClean="0"/>
              <a:t>গ্রাম</a:t>
            </a:r>
            <a:r>
              <a:rPr lang="en-US" sz="2400" dirty="0" smtClean="0"/>
              <a:t> </a:t>
            </a:r>
            <a:r>
              <a:rPr lang="en-US" sz="2400" dirty="0" err="1" smtClean="0"/>
              <a:t>থেকে</a:t>
            </a:r>
            <a:r>
              <a:rPr lang="en-US" sz="2400" dirty="0" smtClean="0"/>
              <a:t>।</a:t>
            </a:r>
          </a:p>
          <a:p>
            <a:pPr algn="ctr"/>
            <a:r>
              <a:rPr lang="en-US" sz="2400" dirty="0" err="1" smtClean="0"/>
              <a:t>আমি</a:t>
            </a:r>
            <a:r>
              <a:rPr lang="en-US" sz="2400" dirty="0" smtClean="0"/>
              <a:t> </a:t>
            </a:r>
            <a:r>
              <a:rPr lang="en-US" sz="2400" dirty="0" err="1" smtClean="0"/>
              <a:t>তো</a:t>
            </a:r>
            <a:r>
              <a:rPr lang="en-US" sz="2400" dirty="0" smtClean="0"/>
              <a:t> </a:t>
            </a:r>
            <a:r>
              <a:rPr lang="en-US" sz="2400" dirty="0" err="1" smtClean="0"/>
              <a:t>এসেছি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পালযুগ</a:t>
            </a:r>
            <a:r>
              <a:rPr lang="en-US" sz="2400" dirty="0" smtClean="0"/>
              <a:t> </a:t>
            </a:r>
            <a:r>
              <a:rPr lang="en-US" sz="2400" dirty="0" err="1" smtClean="0"/>
              <a:t>নামে</a:t>
            </a:r>
            <a:r>
              <a:rPr lang="en-US" sz="2400" dirty="0" smtClean="0"/>
              <a:t> </a:t>
            </a:r>
            <a:r>
              <a:rPr lang="en-US" sz="2400" dirty="0" err="1" smtClean="0"/>
              <a:t>চিত্রকলার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থেকে</a:t>
            </a:r>
            <a:r>
              <a:rPr lang="en-US" sz="2400" dirty="0" smtClean="0"/>
              <a:t>।          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425"/>
            <a:ext cx="3148149" cy="41605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697" y="653143"/>
            <a:ext cx="4981303" cy="36898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919" y="666206"/>
            <a:ext cx="4187029" cy="41539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868" y="4297681"/>
            <a:ext cx="4807132" cy="271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237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5617028"/>
            <a:ext cx="12043955" cy="1240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এসেছি বাঙালি পাহাড় পুরের বৌদ্ধবিহার থেকে। </a:t>
            </a:r>
          </a:p>
          <a:p>
            <a:pPr algn="ctr"/>
            <a:r>
              <a:rPr lang="bn-IN" sz="2800" dirty="0" smtClean="0"/>
              <a:t>এসেছি বাঙালি জোড়বাংলার মন্দির-বেদি থেকে।   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17" y="552781"/>
            <a:ext cx="5891349" cy="50381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537" y="388567"/>
            <a:ext cx="6261463" cy="531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1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5316583"/>
            <a:ext cx="8778240" cy="15414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এসেছি বাঙালি বরেন্দভূমি সোনা মসজিদ থেকে।</a:t>
            </a:r>
          </a:p>
          <a:p>
            <a:pPr algn="ctr"/>
            <a:r>
              <a:rPr lang="bn-IN" sz="2800" dirty="0" smtClean="0"/>
              <a:t>এসেছি বাঙালি আউল-বাউল মাটির দেউল থেকে।      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319"/>
            <a:ext cx="7052596" cy="50292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510" y="365760"/>
            <a:ext cx="5169490" cy="495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911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238206"/>
            <a:ext cx="10371909" cy="16197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আমি তো এসেছি সার্বভৌম বারোভূঁইয়ার থেকে।</a:t>
            </a:r>
          </a:p>
          <a:p>
            <a:pPr algn="ctr"/>
            <a:r>
              <a:rPr lang="bn-IN" sz="2800" dirty="0" smtClean="0"/>
              <a:t>আমি তো এসেছি ‘কমলার দীঘি’, ‘মহুয়ার পালা’ থকে।     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641" y="0"/>
            <a:ext cx="6857359" cy="53427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5342708" cy="52512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1563"/>
            <a:ext cx="5408023" cy="2313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404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64522"/>
            <a:ext cx="6348549" cy="58619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584" y="319224"/>
            <a:ext cx="5818415" cy="582031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113417"/>
            <a:ext cx="12192000" cy="8490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আমি</a:t>
            </a:r>
            <a:r>
              <a:rPr lang="en-US" sz="2800" dirty="0" smtClean="0"/>
              <a:t> </a:t>
            </a:r>
            <a:r>
              <a:rPr lang="en-US" sz="2800" dirty="0" err="1" smtClean="0"/>
              <a:t>তো</a:t>
            </a:r>
            <a:r>
              <a:rPr lang="en-US" sz="2800" dirty="0" smtClean="0"/>
              <a:t> </a:t>
            </a:r>
            <a:r>
              <a:rPr lang="en-US" sz="2800" dirty="0" err="1" smtClean="0"/>
              <a:t>এসেছি</a:t>
            </a:r>
            <a:r>
              <a:rPr lang="en-US" sz="2800" dirty="0" smtClean="0"/>
              <a:t> </a:t>
            </a:r>
            <a:r>
              <a:rPr lang="en-US" sz="2800" dirty="0" err="1" smtClean="0"/>
              <a:t>তিতুমীর</a:t>
            </a:r>
            <a:r>
              <a:rPr lang="en-US" sz="2800" dirty="0" smtClean="0"/>
              <a:t> </a:t>
            </a:r>
            <a:r>
              <a:rPr lang="en-US" sz="2800" dirty="0" err="1" smtClean="0"/>
              <a:t>আর</a:t>
            </a:r>
            <a:r>
              <a:rPr lang="en-US" sz="2800" dirty="0" smtClean="0"/>
              <a:t> </a:t>
            </a:r>
            <a:r>
              <a:rPr lang="en-US" sz="2800" dirty="0" err="1" smtClean="0"/>
              <a:t>হাজী</a:t>
            </a:r>
            <a:r>
              <a:rPr lang="en-US" sz="2800" dirty="0" smtClean="0"/>
              <a:t> </a:t>
            </a:r>
            <a:r>
              <a:rPr lang="en-US" sz="2800" dirty="0" err="1" smtClean="0"/>
              <a:t>শরিয়ত</a:t>
            </a:r>
            <a:r>
              <a:rPr lang="en-US" sz="2800" dirty="0" smtClean="0"/>
              <a:t> </a:t>
            </a:r>
            <a:r>
              <a:rPr lang="en-US" sz="2800" dirty="0" err="1" smtClean="0"/>
              <a:t>থেকে</a:t>
            </a:r>
            <a:r>
              <a:rPr lang="en-US" sz="2800" dirty="0" smtClean="0"/>
              <a:t>।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9724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40" y="244385"/>
            <a:ext cx="5699760" cy="58167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6400800" cy="608729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100354"/>
            <a:ext cx="12192000" cy="7576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আমি তো এসেছি গীতাঞ্জলি ও অগ্নিবীণার থেকে।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34807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21976"/>
            <a:ext cx="12192000" cy="7445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এসেছি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বাঙালি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ক্ষুদিরাম</a:t>
            </a:r>
            <a:r>
              <a:rPr lang="en-US" sz="2800" dirty="0" smtClean="0"/>
              <a:t> </a:t>
            </a:r>
            <a:r>
              <a:rPr lang="en-US" sz="2800" dirty="0" err="1" smtClean="0"/>
              <a:t>আর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সূর্য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সেনের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থেকে</a:t>
            </a:r>
            <a:r>
              <a:rPr lang="en-US" sz="2800" dirty="0" smtClean="0"/>
              <a:t>।  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705"/>
            <a:ext cx="5943600" cy="59272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034" y="0"/>
            <a:ext cx="6183086" cy="6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978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43600"/>
            <a:ext cx="1219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এসেছি বাঙালি জয়নুল আর অবন ঠাকুর থেকে।    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99463" cy="59958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456" y="0"/>
            <a:ext cx="6752544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231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43600"/>
            <a:ext cx="1219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এসেছি বাঙালি রাষ্ট্রভাষার লাল রাজপথ থেকে।</a:t>
            </a:r>
          </a:p>
          <a:p>
            <a:pPr algn="ctr"/>
            <a:r>
              <a:rPr lang="bn-IN" sz="2800" dirty="0" smtClean="0"/>
              <a:t>এসেছি বাঙালি বঙ্গুবন্ধু শেখ মুজিবুর থেকে।      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5969726" cy="59827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025" y="0"/>
            <a:ext cx="6219976" cy="598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589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0" y="-124690"/>
            <a:ext cx="12192000" cy="1316182"/>
          </a:xfrm>
          <a:prstGeom prst="horizontalScroll">
            <a:avLst>
              <a:gd name="adj" fmla="val 15028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পরিচিতি </a:t>
            </a:r>
            <a:endParaRPr lang="en-US" sz="6000" dirty="0"/>
          </a:p>
        </p:txBody>
      </p:sp>
      <p:sp>
        <p:nvSpPr>
          <p:cNvPr id="5" name="Rectangle 4"/>
          <p:cNvSpPr/>
          <p:nvPr/>
        </p:nvSpPr>
        <p:spPr>
          <a:xfrm>
            <a:off x="1" y="997527"/>
            <a:ext cx="4023360" cy="10925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পাঠ-পরিচিতি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0" y="2116183"/>
            <a:ext cx="4036423" cy="38535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শ্রেণি :  নবম</a:t>
            </a:r>
          </a:p>
          <a:p>
            <a:pPr algn="ctr"/>
            <a:r>
              <a:rPr lang="bn-IN" sz="3200" dirty="0" smtClean="0"/>
              <a:t>বিষয় : বাংলা প্রথম পত্র</a:t>
            </a:r>
          </a:p>
          <a:p>
            <a:pPr algn="ctr"/>
            <a:r>
              <a:rPr lang="bn-IN" sz="3200" dirty="0" smtClean="0"/>
              <a:t>সময় : </a:t>
            </a:r>
            <a:r>
              <a:rPr lang="en-US" sz="3200" dirty="0" smtClean="0"/>
              <a:t>৪৫</a:t>
            </a:r>
            <a:r>
              <a:rPr lang="bn-IN" sz="3200" dirty="0" smtClean="0"/>
              <a:t> মিনিট</a:t>
            </a:r>
          </a:p>
          <a:p>
            <a:pPr algn="ctr"/>
            <a:r>
              <a:rPr lang="bn-IN" sz="3200" dirty="0" smtClean="0"/>
              <a:t>তারিখ : ২২- </a:t>
            </a:r>
            <a:r>
              <a:rPr lang="en-US" sz="3200" dirty="0" smtClean="0"/>
              <a:t>১</a:t>
            </a:r>
            <a:r>
              <a:rPr lang="bn-IN" sz="3200" dirty="0" smtClean="0"/>
              <a:t> </a:t>
            </a:r>
            <a:r>
              <a:rPr lang="bn-IN" sz="3200" dirty="0" smtClean="0"/>
              <a:t>– </a:t>
            </a:r>
            <a:r>
              <a:rPr lang="bn-IN" sz="3200" dirty="0" smtClean="0"/>
              <a:t>২০২০ </a:t>
            </a:r>
            <a:r>
              <a:rPr lang="bn-IN" sz="3200" dirty="0" smtClean="0"/>
              <a:t>ইং      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8190411" y="955965"/>
            <a:ext cx="4001589" cy="9642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শিক্ষক – পরিচিতি 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77349" y="1828800"/>
            <a:ext cx="4014650" cy="41278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নিমাই চন্দ্র মন্ডল,</a:t>
            </a:r>
          </a:p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সহকারী শিক্ষক,   </a:t>
            </a:r>
          </a:p>
          <a:p>
            <a:pPr algn="r"/>
            <a:r>
              <a:rPr lang="bn-IN" sz="3200" dirty="0" smtClean="0">
                <a:solidFill>
                  <a:srgbClr val="FF0000"/>
                </a:solidFill>
              </a:rPr>
              <a:t>পলাশী মাধ্যমিক বিদ্যালয়, </a:t>
            </a:r>
          </a:p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রোহিতা, মনিরামপুর, যশোর।        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297" y="942110"/>
            <a:ext cx="4180114" cy="49884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94405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-156754" y="0"/>
            <a:ext cx="12348754" cy="718457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/>
              <a:t>দলিয়-কাজ </a:t>
            </a:r>
            <a:endParaRPr lang="en-US" sz="5400" dirty="0"/>
          </a:p>
        </p:txBody>
      </p:sp>
      <p:sp>
        <p:nvSpPr>
          <p:cNvPr id="7" name="Rectangle 6"/>
          <p:cNvSpPr/>
          <p:nvPr/>
        </p:nvSpPr>
        <p:spPr>
          <a:xfrm>
            <a:off x="8373291" y="3735977"/>
            <a:ext cx="3657599" cy="13193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ঘ = দল</a:t>
            </a:r>
          </a:p>
          <a:p>
            <a:pPr algn="ctr"/>
            <a:r>
              <a:rPr lang="bn-IN" dirty="0" smtClean="0"/>
              <a:t>১, ‘আমি বাংলায় কথা বলি’ চরণটি ব্যাখ্যা করো ? 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3918857"/>
            <a:ext cx="4376057" cy="13193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গ =দল </a:t>
            </a:r>
          </a:p>
          <a:p>
            <a:pPr algn="ctr"/>
            <a:r>
              <a:rPr lang="bn-IN" dirty="0" smtClean="0"/>
              <a:t>১, ‘আমার পরিচয়’ কবিতায় হাজী শরিয়ত ও তিতুমীরের কথা বলা হয়েছে কেন ?          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5793" y="748938"/>
            <a:ext cx="4306389" cy="162850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ক = দল</a:t>
            </a:r>
          </a:p>
          <a:p>
            <a:pPr algn="ctr"/>
            <a:r>
              <a:rPr lang="bn-IN" dirty="0" smtClean="0">
                <a:solidFill>
                  <a:schemeClr val="tx1"/>
                </a:solidFill>
              </a:rPr>
              <a:t>১, ‘একসাথে আছি, একসাথে বাঁচি’- বুঝিয়ে লেখো।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80560" y="705394"/>
            <a:ext cx="3540034" cy="4180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অনুধাবমূলক প্রশ্ন, সময় = ৫ মিঃ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490857" y="727166"/>
            <a:ext cx="3483429" cy="13106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খ = দল</a:t>
            </a:r>
          </a:p>
          <a:p>
            <a:pPr algn="ctr"/>
            <a:r>
              <a:rPr lang="bn-IN" dirty="0" smtClean="0">
                <a:solidFill>
                  <a:schemeClr val="tx1"/>
                </a:solidFill>
              </a:rPr>
              <a:t>১, ‘এসেছি আমার পেছনে হাজার চরণচিহ্ন ফেলে।’ ব্যাখ্যা করো।      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403567"/>
            <a:ext cx="4362994" cy="14891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5839"/>
            <a:ext cx="4310743" cy="151216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5119416"/>
            <a:ext cx="3775165" cy="173858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795" y="2037806"/>
            <a:ext cx="3566160" cy="1711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461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0" y="-169816"/>
            <a:ext cx="12192000" cy="914400"/>
          </a:xfrm>
          <a:prstGeom prst="horizontalScrol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</a:rPr>
              <a:t>জোড়ায়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কাজ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7217"/>
            <a:ext cx="2953872" cy="29540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270" y="837926"/>
            <a:ext cx="3200400" cy="29241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297" y="650148"/>
            <a:ext cx="5895703" cy="620785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72000"/>
            <a:ext cx="6283234" cy="2286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১, উপরের ছবি দু’টি দেখে পাঁচটি বাক্য তৈরী কর।   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495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0" y="-195942"/>
            <a:ext cx="12192000" cy="1201782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0000"/>
                </a:solidFill>
              </a:rPr>
              <a:t>মূল্যা</a:t>
            </a:r>
            <a:r>
              <a:rPr lang="en-US" sz="5400" dirty="0" err="1" smtClean="0">
                <a:solidFill>
                  <a:srgbClr val="FF0000"/>
                </a:solidFill>
              </a:rPr>
              <a:t>য়ণ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2037806"/>
            <a:ext cx="12192000" cy="10450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৩) </a:t>
            </a:r>
            <a:r>
              <a:rPr lang="en-US" sz="2400" dirty="0" err="1" smtClean="0"/>
              <a:t>রাষ্ট্রভাষার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রাজপথ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কোন</a:t>
            </a:r>
            <a:r>
              <a:rPr lang="en-US" sz="2400" dirty="0" smtClean="0"/>
              <a:t> </a:t>
            </a:r>
            <a:r>
              <a:rPr lang="en-US" sz="2400" dirty="0" err="1" smtClean="0"/>
              <a:t>রঙ্গের</a:t>
            </a:r>
            <a:r>
              <a:rPr lang="en-US" sz="2400" dirty="0" smtClean="0"/>
              <a:t> ? 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1489166"/>
            <a:ext cx="12192000" cy="71845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২) </a:t>
            </a:r>
            <a:r>
              <a:rPr lang="en-US" sz="2400" dirty="0" err="1" smtClean="0"/>
              <a:t>সৈয়েদ</a:t>
            </a:r>
            <a:r>
              <a:rPr lang="en-US" sz="2400" dirty="0" smtClean="0"/>
              <a:t> </a:t>
            </a:r>
            <a:r>
              <a:rPr lang="en-US" sz="2400" dirty="0" err="1" smtClean="0"/>
              <a:t>শামছুল</a:t>
            </a:r>
            <a:r>
              <a:rPr lang="en-US" sz="2400" dirty="0" smtClean="0"/>
              <a:t> </a:t>
            </a:r>
            <a:r>
              <a:rPr lang="en-US" sz="2400" dirty="0" err="1" smtClean="0"/>
              <a:t>হক</a:t>
            </a:r>
            <a:r>
              <a:rPr lang="en-US" sz="2400" dirty="0" smtClean="0"/>
              <a:t> </a:t>
            </a:r>
            <a:r>
              <a:rPr lang="en-US" sz="2400" dirty="0" err="1" smtClean="0"/>
              <a:t>কতসালে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জন্মগ্রহণ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করেন</a:t>
            </a:r>
            <a:r>
              <a:rPr lang="en-US" sz="2400" dirty="0" smtClean="0"/>
              <a:t> ?      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0" y="875211"/>
            <a:ext cx="12192000" cy="64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১) </a:t>
            </a:r>
            <a:r>
              <a:rPr lang="en-US" sz="2400" dirty="0" err="1" smtClean="0">
                <a:solidFill>
                  <a:schemeClr val="tx1"/>
                </a:solidFill>
              </a:rPr>
              <a:t>কবি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কোন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পথ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দিয়ে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হাজার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বছর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পথচলার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কথা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বলেছেন</a:t>
            </a:r>
            <a:r>
              <a:rPr lang="en-US" sz="2400" dirty="0" smtClean="0">
                <a:solidFill>
                  <a:schemeClr val="tx1"/>
                </a:solidFill>
              </a:rPr>
              <a:t> ?       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3017520"/>
            <a:ext cx="12192001" cy="10058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৪) </a:t>
            </a:r>
            <a:r>
              <a:rPr lang="en-US" sz="2400" dirty="0" err="1" smtClean="0">
                <a:solidFill>
                  <a:schemeClr val="tx1"/>
                </a:solidFill>
              </a:rPr>
              <a:t>বাংলাভাষা</a:t>
            </a:r>
            <a:r>
              <a:rPr lang="en-US" sz="2400" dirty="0" smtClean="0">
                <a:solidFill>
                  <a:schemeClr val="tx1"/>
                </a:solidFill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</a:rPr>
              <a:t>সাহিত্যের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ঐতিহ্যের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প্রথম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নিদর্শনের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নাম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কী</a:t>
            </a:r>
            <a:r>
              <a:rPr lang="en-US" sz="2400" dirty="0" smtClean="0">
                <a:solidFill>
                  <a:schemeClr val="tx1"/>
                </a:solidFill>
              </a:rPr>
              <a:t> ?  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958047"/>
            <a:ext cx="12191999" cy="8229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৫) ‘</a:t>
            </a:r>
            <a:r>
              <a:rPr lang="en-US" sz="2400" dirty="0" err="1" smtClean="0">
                <a:solidFill>
                  <a:schemeClr val="tx1"/>
                </a:solidFill>
              </a:rPr>
              <a:t>আলপথ</a:t>
            </a:r>
            <a:r>
              <a:rPr lang="en-US" sz="2400" dirty="0" smtClean="0">
                <a:solidFill>
                  <a:schemeClr val="tx1"/>
                </a:solidFill>
              </a:rPr>
              <a:t>’ </a:t>
            </a:r>
            <a:r>
              <a:rPr lang="en-US" sz="2400" dirty="0" err="1" smtClean="0">
                <a:solidFill>
                  <a:schemeClr val="tx1"/>
                </a:solidFill>
              </a:rPr>
              <a:t>কথাটির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অর্থ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কী</a:t>
            </a:r>
            <a:r>
              <a:rPr lang="en-US" sz="2400" dirty="0" smtClean="0">
                <a:solidFill>
                  <a:schemeClr val="tx1"/>
                </a:solidFill>
              </a:rPr>
              <a:t> ?   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447211"/>
            <a:ext cx="1219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উত্তর = ১, </a:t>
            </a:r>
            <a:r>
              <a:rPr lang="bn-IN" dirty="0" smtClean="0"/>
              <a:t>আলপথ ।২</a:t>
            </a:r>
            <a:r>
              <a:rPr lang="bn-IN" dirty="0" smtClean="0"/>
              <a:t>, ১৯৩৫সালে। ৩, </a:t>
            </a:r>
            <a:r>
              <a:rPr lang="bn-IN" dirty="0" smtClean="0"/>
              <a:t>লাল ।৪</a:t>
            </a:r>
            <a:r>
              <a:rPr lang="bn-IN" dirty="0" smtClean="0"/>
              <a:t>, চর্যাপদ। ৫, জমির সীমানার পথ।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2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280" y="846092"/>
            <a:ext cx="6522721" cy="60119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8098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বাড়ির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 flipH="1">
            <a:off x="0" y="2090057"/>
            <a:ext cx="5708468" cy="37098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১, ‘আমার পরিচয়’ কবিতার মূল্ভাব বিশ্লেষণ করো।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9216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0" y="0"/>
            <a:ext cx="12192000" cy="992777"/>
          </a:xfrm>
          <a:prstGeom prst="vertic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</a:rPr>
              <a:t>সবাইকে ধন্যবাদ  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2371"/>
            <a:ext cx="12096206" cy="6093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2979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94052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</a:rPr>
              <a:t>আমরা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সবাই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কিছু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ছবি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দেখি</a:t>
            </a:r>
            <a:r>
              <a:rPr lang="en-US" sz="4400" dirty="0" smtClean="0">
                <a:solidFill>
                  <a:schemeClr val="tx1"/>
                </a:solidFill>
              </a:rPr>
              <a:t>  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14400"/>
            <a:ext cx="4088673" cy="25211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613" y="914400"/>
            <a:ext cx="2782387" cy="24950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687" y="888274"/>
            <a:ext cx="3095896" cy="25080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4089"/>
            <a:ext cx="6230983" cy="43499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6811" y="953588"/>
            <a:ext cx="2325189" cy="23513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504" y="3331027"/>
            <a:ext cx="6753496" cy="431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496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>
            <a:off x="-130630" y="1"/>
            <a:ext cx="12322629" cy="121484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0000"/>
                </a:solidFill>
              </a:rPr>
              <a:t>পাঠ- পরিচিতি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2971" y="1358537"/>
            <a:ext cx="6379029" cy="11495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‘আমার পরিচয়’  </a:t>
            </a:r>
            <a:endParaRPr lang="en-US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289" y="2651760"/>
            <a:ext cx="3500995" cy="3461657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 flipH="1">
            <a:off x="7210696" y="3984171"/>
            <a:ext cx="4885508" cy="1018903"/>
          </a:xfrm>
          <a:prstGeom prst="round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সৈয়দ শামসুল হক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11585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83726" y="744583"/>
            <a:ext cx="47287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শিখনফল</a:t>
            </a:r>
            <a:r>
              <a:rPr lang="en-US" sz="5400" dirty="0" smtClean="0"/>
              <a:t>  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1214846" y="2259874"/>
            <a:ext cx="82949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এই </a:t>
            </a:r>
            <a:r>
              <a:rPr lang="en-US" sz="2000" dirty="0" err="1" smtClean="0"/>
              <a:t>পাঠ</a:t>
            </a:r>
            <a:r>
              <a:rPr lang="en-US" sz="2000" dirty="0" smtClean="0"/>
              <a:t> </a:t>
            </a:r>
            <a:r>
              <a:rPr lang="en-US" sz="2000" dirty="0" err="1" smtClean="0"/>
              <a:t>শেষে</a:t>
            </a:r>
            <a:r>
              <a:rPr lang="en-US" sz="2000" dirty="0" smtClean="0"/>
              <a:t> </a:t>
            </a:r>
            <a:r>
              <a:rPr lang="en-US" sz="2000" dirty="0" err="1" smtClean="0"/>
              <a:t>শিক্ষার্থীরা</a:t>
            </a:r>
            <a:r>
              <a:rPr lang="en-US" sz="2000" dirty="0" smtClean="0"/>
              <a:t>--------------</a:t>
            </a:r>
          </a:p>
          <a:p>
            <a:pPr marL="342900" indent="-342900">
              <a:buAutoNum type="arabicParenR"/>
            </a:pPr>
            <a:r>
              <a:rPr lang="en-US" sz="2000" dirty="0" err="1" smtClean="0"/>
              <a:t>কবির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জন্ম,পরিচিতি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বলতে,লিখতে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পারবে</a:t>
            </a:r>
            <a:r>
              <a:rPr lang="en-US" sz="2000" dirty="0" smtClean="0"/>
              <a:t>। </a:t>
            </a:r>
          </a:p>
          <a:p>
            <a:pPr marL="342900" indent="-342900">
              <a:buAutoNum type="arabicParenR"/>
            </a:pPr>
            <a:r>
              <a:rPr lang="en-US" sz="2000" dirty="0" err="1" smtClean="0"/>
              <a:t>নতুন</a:t>
            </a:r>
            <a:r>
              <a:rPr lang="en-US" sz="2000" dirty="0" smtClean="0"/>
              <a:t> </a:t>
            </a:r>
            <a:r>
              <a:rPr lang="en-US" sz="2000" dirty="0" err="1" smtClean="0"/>
              <a:t>শব্দগুলোর</a:t>
            </a:r>
            <a:r>
              <a:rPr lang="en-US" sz="2000" dirty="0" smtClean="0"/>
              <a:t> </a:t>
            </a:r>
            <a:r>
              <a:rPr lang="en-US" sz="2000" dirty="0" err="1" smtClean="0"/>
              <a:t>অর্থসহ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বাক্য</a:t>
            </a:r>
            <a:r>
              <a:rPr lang="en-US" sz="2000" dirty="0" smtClean="0"/>
              <a:t> ও </a:t>
            </a:r>
            <a:r>
              <a:rPr lang="en-US" sz="2000" dirty="0" err="1" smtClean="0"/>
              <a:t>অনুচ্ছেদ</a:t>
            </a:r>
            <a:r>
              <a:rPr lang="en-US" sz="2000" dirty="0" smtClean="0"/>
              <a:t> </a:t>
            </a:r>
            <a:r>
              <a:rPr lang="en-US" sz="2000" dirty="0" err="1" smtClean="0"/>
              <a:t>গঠন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পারবে</a:t>
            </a:r>
            <a:r>
              <a:rPr lang="en-US" sz="2000" dirty="0" smtClean="0"/>
              <a:t>। </a:t>
            </a:r>
          </a:p>
          <a:p>
            <a:pPr marL="342900" indent="-342900">
              <a:buAutoNum type="arabicParenR"/>
            </a:pPr>
            <a:r>
              <a:rPr lang="en-US" sz="2000" dirty="0" err="1" smtClean="0"/>
              <a:t>প্রমিত</a:t>
            </a:r>
            <a:r>
              <a:rPr lang="en-US" sz="2000" dirty="0" smtClean="0"/>
              <a:t> </a:t>
            </a:r>
            <a:r>
              <a:rPr lang="en-US" sz="2000" dirty="0" err="1" smtClean="0"/>
              <a:t>উচ্চারণে</a:t>
            </a:r>
            <a:r>
              <a:rPr lang="en-US" sz="2000" dirty="0" smtClean="0"/>
              <a:t> ও </a:t>
            </a:r>
            <a:r>
              <a:rPr lang="en-US" sz="2000" dirty="0" err="1" smtClean="0"/>
              <a:t>ছন্দ</a:t>
            </a:r>
            <a:r>
              <a:rPr lang="en-US" sz="2000" dirty="0" smtClean="0"/>
              <a:t> </a:t>
            </a:r>
            <a:r>
              <a:rPr lang="en-US" sz="2000" dirty="0" err="1" smtClean="0"/>
              <a:t>বজায়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রেখে</a:t>
            </a:r>
            <a:r>
              <a:rPr lang="en-US" sz="2000" dirty="0" smtClean="0"/>
              <a:t> </a:t>
            </a:r>
            <a:r>
              <a:rPr lang="en-US" sz="2000" dirty="0" err="1" smtClean="0"/>
              <a:t>কবিতাংশটুকু</a:t>
            </a:r>
            <a:r>
              <a:rPr lang="en-US" sz="2000" dirty="0" smtClean="0"/>
              <a:t> </a:t>
            </a:r>
            <a:r>
              <a:rPr lang="en-US" sz="2000" dirty="0" err="1" smtClean="0"/>
              <a:t>আবৃত্তি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পারবে</a:t>
            </a:r>
            <a:r>
              <a:rPr lang="en-US" sz="2000" dirty="0" smtClean="0"/>
              <a:t>।                    </a:t>
            </a:r>
          </a:p>
          <a:p>
            <a:pPr marL="342900" indent="-342900">
              <a:buAutoNum type="arabicParenR"/>
            </a:pPr>
            <a:r>
              <a:rPr lang="en-US" sz="2000" dirty="0" err="1" smtClean="0"/>
              <a:t>বাঙ্গালির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কৃতি</a:t>
            </a:r>
            <a:r>
              <a:rPr lang="en-US" sz="2000" dirty="0" smtClean="0"/>
              <a:t> </a:t>
            </a:r>
            <a:r>
              <a:rPr lang="en-US" sz="2000" dirty="0" err="1" smtClean="0"/>
              <a:t>সন্তানদের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পরিচিতি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বলতে</a:t>
            </a:r>
            <a:r>
              <a:rPr lang="en-US" sz="2000" dirty="0" smtClean="0"/>
              <a:t> ও </a:t>
            </a:r>
            <a:r>
              <a:rPr lang="en-US" sz="2000" dirty="0" err="1" smtClean="0"/>
              <a:t>লিখতে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পারবে</a:t>
            </a:r>
            <a:r>
              <a:rPr lang="en-US" sz="2000" dirty="0" smtClean="0"/>
              <a:t>।     </a:t>
            </a:r>
          </a:p>
        </p:txBody>
      </p:sp>
    </p:spTree>
    <p:extLst>
      <p:ext uri="{BB962C8B-B14F-4D97-AF65-F5344CB8AC3E}">
        <p14:creationId xmlns:p14="http://schemas.microsoft.com/office/powerpoint/2010/main" val="76579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0" y="0"/>
            <a:ext cx="12191999" cy="103196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</a:rPr>
              <a:t>কবি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পরিচিতি</a:t>
            </a:r>
            <a:r>
              <a:rPr lang="en-US" sz="5400" dirty="0" smtClean="0">
                <a:solidFill>
                  <a:srgbClr val="FF0000"/>
                </a:solidFill>
              </a:rPr>
              <a:t>  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298" y="2351203"/>
            <a:ext cx="2377441" cy="28608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10800000" flipV="1">
            <a:off x="6622865" y="875211"/>
            <a:ext cx="5569133" cy="61395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জন্ম</a:t>
            </a:r>
            <a:r>
              <a:rPr lang="en-US" dirty="0" smtClean="0">
                <a:solidFill>
                  <a:schemeClr val="tx1"/>
                </a:solidFill>
              </a:rPr>
              <a:t> :  ১৯৩৫সালে ২৭শে </a:t>
            </a:r>
            <a:r>
              <a:rPr lang="en-US" dirty="0" err="1" smtClean="0">
                <a:solidFill>
                  <a:schemeClr val="tx1"/>
                </a:solidFill>
              </a:rPr>
              <a:t>ডিসেম্বর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কুড়িগ্রাম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শহরে</a:t>
            </a:r>
            <a:r>
              <a:rPr lang="en-US" dirty="0" smtClean="0">
                <a:solidFill>
                  <a:schemeClr val="tx1"/>
                </a:solidFill>
              </a:rPr>
              <a:t>।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7554" y="1489166"/>
            <a:ext cx="5634446" cy="8882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পিতা-মাতা : পিতার নাম-ডাঃ সৈয়দ সিদ্দিক হুসাইন এবং মাতার নাম-সৈয়দা হালিমা খাতুন। 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22868" y="2338252"/>
            <a:ext cx="5569132" cy="139772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শিক্ষা :ঢাকা কলেজিয়েট স্কুল থেকে ম্যাট্রিক, ঢাকা কলেজ থেকে ইন্টারমিডিয়েট পাস করেন। ঢাকা বিশ্ববিদ্যালয় ভর্তি হয়ে বেশ কিছুদিন পড়াশোনা করেন।       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09806" y="3788228"/>
            <a:ext cx="5582194" cy="95358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উল্লেখয়োগ্য রচনা : কাব্যগ্রন্থ : একদা এক রাজ্য,অগ্নিও জলের কবিতা,উপন্যাস, নাটক ইত্যাদি।       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21976"/>
            <a:ext cx="12043954" cy="8360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00"/>
                </a:solidFill>
              </a:rPr>
              <a:t>মৃত্যু: ২০১৬ সালের ২৭ শে সেপ্টেম্বর,ঢাকা।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49087" y="4689566"/>
            <a:ext cx="2939142" cy="74458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উপাধি :  সব্যসাচী লেখক।  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6531429" y="4728754"/>
            <a:ext cx="5660570" cy="121484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সাহিত্যিক পরিচয় : একাধারে কবি, নাট্যকার, প্রাবন্ধিক।    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9005" y="1058091"/>
            <a:ext cx="4807132" cy="5747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সৈয়দ শামসুল হক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132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3063" y="0"/>
            <a:ext cx="12205063" cy="6792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একক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কাজ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154" y="543605"/>
            <a:ext cx="6548846" cy="631439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31520"/>
            <a:ext cx="5617029" cy="5225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জ্ঞানমূলক</a:t>
            </a:r>
            <a:r>
              <a:rPr lang="en-US" dirty="0" smtClean="0"/>
              <a:t> </a:t>
            </a:r>
            <a:r>
              <a:rPr lang="en-US" dirty="0" err="1" smtClean="0"/>
              <a:t>প্রশ্ন</a:t>
            </a:r>
            <a:r>
              <a:rPr lang="en-US" dirty="0" smtClean="0"/>
              <a:t>, </a:t>
            </a:r>
            <a:r>
              <a:rPr lang="en-US" dirty="0" err="1" smtClean="0"/>
              <a:t>সময়</a:t>
            </a:r>
            <a:r>
              <a:rPr lang="en-US" dirty="0" smtClean="0"/>
              <a:t> =২ </a:t>
            </a:r>
            <a:r>
              <a:rPr lang="en-US" dirty="0" err="1" smtClean="0"/>
              <a:t>মিঃ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0629" y="1589313"/>
            <a:ext cx="5512526" cy="14543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১, </a:t>
            </a:r>
            <a:r>
              <a:rPr lang="en-US" sz="2000" dirty="0" err="1" smtClean="0"/>
              <a:t>সৈয়েদ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সামসুল</a:t>
            </a:r>
            <a:r>
              <a:rPr lang="en-US" sz="2000" dirty="0" smtClean="0"/>
              <a:t> </a:t>
            </a:r>
            <a:r>
              <a:rPr lang="en-US" sz="2000" dirty="0" err="1" smtClean="0"/>
              <a:t>হকের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জন্মস্থান</a:t>
            </a:r>
            <a:r>
              <a:rPr lang="en-US" sz="2000" dirty="0" smtClean="0"/>
              <a:t> </a:t>
            </a:r>
            <a:r>
              <a:rPr lang="en-US" sz="2000" dirty="0" err="1" smtClean="0"/>
              <a:t>কোথায়</a:t>
            </a:r>
            <a:r>
              <a:rPr lang="en-US" sz="2000" dirty="0" smtClean="0"/>
              <a:t> ?   </a:t>
            </a:r>
            <a:endParaRPr lang="en-US" sz="2000" dirty="0"/>
          </a:p>
          <a:p>
            <a:pPr algn="ctr"/>
            <a:r>
              <a:rPr lang="en-US" sz="2000" dirty="0" smtClean="0"/>
              <a:t>২, </a:t>
            </a:r>
            <a:r>
              <a:rPr lang="en-US" sz="2000" dirty="0" err="1" smtClean="0"/>
              <a:t>সৈয়েদ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সামসুল</a:t>
            </a:r>
            <a:r>
              <a:rPr lang="en-US" sz="2000" dirty="0" smtClean="0"/>
              <a:t> </a:t>
            </a:r>
            <a:r>
              <a:rPr lang="en-US" sz="2000" dirty="0" err="1" smtClean="0"/>
              <a:t>হকের</a:t>
            </a:r>
            <a:r>
              <a:rPr lang="en-US" sz="2000" dirty="0" smtClean="0"/>
              <a:t> </a:t>
            </a:r>
            <a:r>
              <a:rPr lang="bn-IN" sz="2000" dirty="0" smtClean="0"/>
              <a:t>উপাধি </a:t>
            </a:r>
            <a:r>
              <a:rPr lang="en-US" sz="2000" dirty="0" err="1" smtClean="0"/>
              <a:t>কী</a:t>
            </a:r>
            <a:r>
              <a:rPr lang="en-US" sz="2000" dirty="0" smtClean="0"/>
              <a:t> </a:t>
            </a:r>
            <a:r>
              <a:rPr lang="en-US" sz="2000" dirty="0" err="1" smtClean="0"/>
              <a:t>ছিল</a:t>
            </a:r>
            <a:r>
              <a:rPr lang="en-US" sz="2000" dirty="0" smtClean="0"/>
              <a:t> ?  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74320" y="5943600"/>
            <a:ext cx="5342709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উত্তর</a:t>
            </a:r>
            <a:r>
              <a:rPr lang="en-US" dirty="0"/>
              <a:t> </a:t>
            </a:r>
            <a:r>
              <a:rPr lang="en-US" dirty="0" smtClean="0"/>
              <a:t>=১, </a:t>
            </a:r>
            <a:r>
              <a:rPr lang="en-US" dirty="0" err="1" smtClean="0"/>
              <a:t>কুড়িগ্রাম</a:t>
            </a:r>
            <a:r>
              <a:rPr lang="en-US" dirty="0" smtClean="0"/>
              <a:t> </a:t>
            </a:r>
            <a:r>
              <a:rPr lang="en-US" dirty="0" err="1" smtClean="0"/>
              <a:t>শহরে</a:t>
            </a:r>
            <a:r>
              <a:rPr lang="en-US" dirty="0" smtClean="0"/>
              <a:t>।   ২, স</a:t>
            </a:r>
            <a:r>
              <a:rPr lang="bn-IN" dirty="0" smtClean="0"/>
              <a:t>ব্যসাচী।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58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" y="-300446"/>
            <a:ext cx="4049486" cy="1712541"/>
          </a:xfrm>
          <a:prstGeom prst="horizontalScroll">
            <a:avLst>
              <a:gd name="adj" fmla="val 18821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আদর্শ</a:t>
            </a:r>
            <a:r>
              <a:rPr lang="en-US" sz="5400" dirty="0" smtClean="0"/>
              <a:t> </a:t>
            </a:r>
            <a:r>
              <a:rPr lang="en-US" sz="5400" dirty="0" err="1" smtClean="0"/>
              <a:t>পাঠ</a:t>
            </a:r>
            <a:r>
              <a:rPr lang="en-US" sz="5400" dirty="0" smtClean="0"/>
              <a:t>  </a:t>
            </a:r>
            <a:endParaRPr lang="en-US" sz="5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1031966"/>
            <a:ext cx="5734594" cy="58260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51337" y="1894114"/>
            <a:ext cx="1766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বাংলাদেশ</a:t>
            </a:r>
            <a:endParaRPr lang="en-US" dirty="0"/>
          </a:p>
        </p:txBody>
      </p:sp>
      <p:pic>
        <p:nvPicPr>
          <p:cNvPr id="12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657" y="1064623"/>
            <a:ext cx="6322422" cy="5793377"/>
          </a:xfrm>
        </p:spPr>
      </p:pic>
      <p:sp>
        <p:nvSpPr>
          <p:cNvPr id="13" name="Vertical Scroll 12"/>
          <p:cNvSpPr/>
          <p:nvPr/>
        </p:nvSpPr>
        <p:spPr>
          <a:xfrm>
            <a:off x="7837714" y="1"/>
            <a:ext cx="4354286" cy="1097280"/>
          </a:xfrm>
          <a:prstGeom prst="verticalScrol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/>
              <a:t>সরব পাঠ 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96279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defined Process 3"/>
          <p:cNvSpPr/>
          <p:nvPr/>
        </p:nvSpPr>
        <p:spPr>
          <a:xfrm>
            <a:off x="0" y="0"/>
            <a:ext cx="12192000" cy="1045029"/>
          </a:xfrm>
          <a:prstGeom prst="flowChartPredefined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/>
              <a:t>নতুন </a:t>
            </a:r>
            <a:r>
              <a:rPr lang="bn-IN" sz="5400" dirty="0" smtClean="0"/>
              <a:t>শব্দের অর্থ 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7667898" y="1071154"/>
            <a:ext cx="4524102" cy="117565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১) </a:t>
            </a:r>
            <a:r>
              <a:rPr lang="en-US" sz="2400" dirty="0" err="1" smtClean="0"/>
              <a:t>জমির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সীমানার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পথ</a:t>
            </a:r>
            <a:r>
              <a:rPr lang="en-US" sz="2400" dirty="0" smtClean="0"/>
              <a:t>।   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0" y="1005841"/>
            <a:ext cx="4702630" cy="125403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১) ‘</a:t>
            </a:r>
            <a:r>
              <a:rPr lang="en-US" sz="2400" dirty="0" err="1" smtClean="0"/>
              <a:t>আলপথ</a:t>
            </a:r>
            <a:r>
              <a:rPr lang="en-US" dirty="0" smtClean="0"/>
              <a:t>’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4950823"/>
            <a:ext cx="4794070" cy="12279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৪) </a:t>
            </a:r>
            <a:r>
              <a:rPr lang="en-US" sz="2400" dirty="0" err="1" smtClean="0"/>
              <a:t>বাঙ্গালি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জাতির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অবিসংবাদিত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নেতা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0" y="2246812"/>
            <a:ext cx="4741817" cy="14369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২) </a:t>
            </a:r>
            <a:r>
              <a:rPr lang="en-US" sz="2400" dirty="0" err="1" smtClean="0"/>
              <a:t>বাংলা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</a:t>
            </a:r>
            <a:r>
              <a:rPr lang="en-US" sz="2400" dirty="0" smtClean="0"/>
              <a:t> ও </a:t>
            </a:r>
            <a:r>
              <a:rPr lang="en-US" sz="2400" dirty="0" err="1" smtClean="0"/>
              <a:t>সাহিত্যের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প্রথম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নিদর্শন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0" y="3657600"/>
            <a:ext cx="4794070" cy="13585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৩) ‘</a:t>
            </a:r>
            <a:r>
              <a:rPr lang="en-US" sz="2400" dirty="0" err="1" smtClean="0"/>
              <a:t>শিল্পাচার্য</a:t>
            </a:r>
            <a:r>
              <a:rPr lang="en-US" sz="2400" dirty="0" smtClean="0"/>
              <a:t>’ </a:t>
            </a:r>
            <a:r>
              <a:rPr lang="en-US" sz="2400" dirty="0" err="1" smtClean="0"/>
              <a:t>হিসেবে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খ্যাত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7863837" y="2259874"/>
            <a:ext cx="4328163" cy="141078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২) </a:t>
            </a:r>
            <a:r>
              <a:rPr lang="en-US" sz="2400" dirty="0" err="1" smtClean="0"/>
              <a:t>চর্যাপদ</a:t>
            </a:r>
            <a:r>
              <a:rPr lang="en-US" sz="2400" dirty="0" smtClean="0"/>
              <a:t>।    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7863839" y="4807130"/>
            <a:ext cx="4328161" cy="12932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৪) </a:t>
            </a:r>
            <a:r>
              <a:rPr lang="en-US" sz="2400" dirty="0" err="1" smtClean="0"/>
              <a:t>বঙ্গাবন্ধু</a:t>
            </a:r>
            <a:r>
              <a:rPr lang="en-US" sz="2400" dirty="0" smtClean="0"/>
              <a:t> </a:t>
            </a:r>
            <a:r>
              <a:rPr lang="en-US" sz="2400" dirty="0" err="1" smtClean="0"/>
              <a:t>শেখ</a:t>
            </a:r>
            <a:r>
              <a:rPr lang="en-US" sz="2400" dirty="0" smtClean="0"/>
              <a:t> </a:t>
            </a:r>
            <a:r>
              <a:rPr lang="en-US" sz="2400" dirty="0" err="1" smtClean="0"/>
              <a:t>মুজিবুর</a:t>
            </a:r>
            <a:r>
              <a:rPr lang="en-US" sz="2400" dirty="0" smtClean="0"/>
              <a:t> </a:t>
            </a:r>
            <a:r>
              <a:rPr lang="en-US" sz="2400" dirty="0" err="1" smtClean="0"/>
              <a:t>রহমান</a:t>
            </a:r>
            <a:r>
              <a:rPr lang="en-US" sz="2400" dirty="0" smtClean="0"/>
              <a:t>।     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7837714" y="3631475"/>
            <a:ext cx="4354286" cy="12148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৩) </a:t>
            </a:r>
            <a:r>
              <a:rPr lang="en-US" sz="2400" dirty="0" err="1" smtClean="0"/>
              <a:t>জয়নুল</a:t>
            </a:r>
            <a:r>
              <a:rPr lang="en-US" sz="2400" dirty="0" smtClean="0"/>
              <a:t> </a:t>
            </a:r>
            <a:r>
              <a:rPr lang="en-US" sz="2400" dirty="0" err="1" smtClean="0"/>
              <a:t>আবেদিন</a:t>
            </a:r>
            <a:r>
              <a:rPr lang="en-US" sz="2400" dirty="0" smtClean="0"/>
              <a:t>।   </a:t>
            </a:r>
            <a:endParaRPr lang="en-US" sz="24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607" y="5037362"/>
            <a:ext cx="2619375" cy="114136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982" y="3579223"/>
            <a:ext cx="2636595" cy="131934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691" y="2390501"/>
            <a:ext cx="3108960" cy="122791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817" y="992778"/>
            <a:ext cx="2926076" cy="126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40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617</Words>
  <Application>Microsoft Office PowerPoint</Application>
  <PresentationFormat>Widescreen</PresentationFormat>
  <Paragraphs>91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64</cp:revision>
  <dcterms:created xsi:type="dcterms:W3CDTF">2019-12-31T17:50:22Z</dcterms:created>
  <dcterms:modified xsi:type="dcterms:W3CDTF">2020-01-03T09:03:51Z</dcterms:modified>
</cp:coreProperties>
</file>