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310" r:id="rId2"/>
    <p:sldId id="309" r:id="rId3"/>
    <p:sldId id="312" r:id="rId4"/>
    <p:sldId id="314" r:id="rId5"/>
    <p:sldId id="301" r:id="rId6"/>
    <p:sldId id="299" r:id="rId7"/>
    <p:sldId id="304" r:id="rId8"/>
    <p:sldId id="305" r:id="rId9"/>
    <p:sldId id="294" r:id="rId10"/>
    <p:sldId id="298" r:id="rId11"/>
    <p:sldId id="270" r:id="rId12"/>
    <p:sldId id="271" r:id="rId13"/>
    <p:sldId id="272" r:id="rId14"/>
    <p:sldId id="274" r:id="rId15"/>
    <p:sldId id="259" r:id="rId16"/>
    <p:sldId id="306" r:id="rId17"/>
    <p:sldId id="307" r:id="rId18"/>
    <p:sldId id="30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13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76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A91F27-B5D4-48D1-BAC7-301DAB9EA972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CBBED2-0C1E-4DF9-A789-8945DAD072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7182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534990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6"/>
            <a:ext cx="112776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73A6A-693B-4173-8247-F2C34D2F3758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43CA17A9-26F2-4029-A16B-2DAF575E8A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73A6A-693B-4173-8247-F2C34D2F3758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A17A9-26F2-4029-A16B-2DAF575E8A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79"/>
            <a:ext cx="2438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9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73A6A-693B-4173-8247-F2C34D2F3758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A17A9-26F2-4029-A16B-2DAF575E8A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73A6A-693B-4173-8247-F2C34D2F3758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3"/>
            <a:ext cx="38608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43CA17A9-26F2-4029-A16B-2DAF575E8A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3444904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73A6A-693B-4173-8247-F2C34D2F3758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A17A9-26F2-4029-A16B-2DAF575E8A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87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73A6A-693B-4173-8247-F2C34D2F3758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A17A9-26F2-4029-A16B-2DAF575E8A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60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60" y="1316042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042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73A6A-693B-4173-8247-F2C34D2F3758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43CA17A9-26F2-4029-A16B-2DAF575E8A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85800" y="6019805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73A6A-693B-4173-8247-F2C34D2F3758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A17A9-26F2-4029-A16B-2DAF575E8A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73A6A-693B-4173-8247-F2C34D2F3758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A17A9-26F2-4029-A16B-2DAF575E8A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85800" y="5849122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3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73A6A-693B-4173-8247-F2C34D2F3758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A17A9-26F2-4029-A16B-2DAF575E8A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73A6A-693B-4173-8247-F2C34D2F3758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A17A9-26F2-4029-A16B-2DAF575E8A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6400" y="1554167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3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A73A6A-693B-4173-8247-F2C34D2F3758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3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05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3CA17A9-26F2-4029-A16B-2DAF575E8A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799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9.png"/><Relationship Id="rId18" Type="http://schemas.openxmlformats.org/officeDocument/2006/relationships/image" Target="../media/image74.png"/><Relationship Id="rId26" Type="http://schemas.openxmlformats.org/officeDocument/2006/relationships/image" Target="../media/image82.png"/><Relationship Id="rId39" Type="http://schemas.openxmlformats.org/officeDocument/2006/relationships/image" Target="../media/image94.png"/><Relationship Id="rId3" Type="http://schemas.openxmlformats.org/officeDocument/2006/relationships/image" Target="../media/image52.png"/><Relationship Id="rId21" Type="http://schemas.openxmlformats.org/officeDocument/2006/relationships/image" Target="../media/image77.png"/><Relationship Id="rId34" Type="http://schemas.openxmlformats.org/officeDocument/2006/relationships/image" Target="../media/image89.png"/><Relationship Id="rId42" Type="http://schemas.openxmlformats.org/officeDocument/2006/relationships/image" Target="../media/image97.png"/><Relationship Id="rId47" Type="http://schemas.openxmlformats.org/officeDocument/2006/relationships/image" Target="../media/image102.png"/><Relationship Id="rId50" Type="http://schemas.openxmlformats.org/officeDocument/2006/relationships/image" Target="../media/image105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17" Type="http://schemas.openxmlformats.org/officeDocument/2006/relationships/image" Target="../media/image73.png"/><Relationship Id="rId25" Type="http://schemas.openxmlformats.org/officeDocument/2006/relationships/image" Target="../media/image81.png"/><Relationship Id="rId33" Type="http://schemas.openxmlformats.org/officeDocument/2006/relationships/image" Target="../media/image88.png"/><Relationship Id="rId38" Type="http://schemas.openxmlformats.org/officeDocument/2006/relationships/image" Target="../media/image93.png"/><Relationship Id="rId46" Type="http://schemas.openxmlformats.org/officeDocument/2006/relationships/image" Target="../media/image101.png"/><Relationship Id="rId2" Type="http://schemas.openxmlformats.org/officeDocument/2006/relationships/image" Target="../media/image60.png"/><Relationship Id="rId16" Type="http://schemas.openxmlformats.org/officeDocument/2006/relationships/image" Target="../media/image72.png"/><Relationship Id="rId20" Type="http://schemas.openxmlformats.org/officeDocument/2006/relationships/image" Target="../media/image76.png"/><Relationship Id="rId29" Type="http://schemas.openxmlformats.org/officeDocument/2006/relationships/image" Target="../media/image85.png"/><Relationship Id="rId41" Type="http://schemas.openxmlformats.org/officeDocument/2006/relationships/image" Target="../media/image9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24" Type="http://schemas.openxmlformats.org/officeDocument/2006/relationships/image" Target="../media/image80.png"/><Relationship Id="rId32" Type="http://schemas.openxmlformats.org/officeDocument/2006/relationships/image" Target="../media/image87.png"/><Relationship Id="rId37" Type="http://schemas.openxmlformats.org/officeDocument/2006/relationships/image" Target="../media/image92.png"/><Relationship Id="rId40" Type="http://schemas.openxmlformats.org/officeDocument/2006/relationships/image" Target="../media/image95.png"/><Relationship Id="rId45" Type="http://schemas.openxmlformats.org/officeDocument/2006/relationships/image" Target="../media/image100.png"/><Relationship Id="rId5" Type="http://schemas.openxmlformats.org/officeDocument/2006/relationships/image" Target="../media/image61.png"/><Relationship Id="rId15" Type="http://schemas.openxmlformats.org/officeDocument/2006/relationships/image" Target="../media/image71.png"/><Relationship Id="rId23" Type="http://schemas.openxmlformats.org/officeDocument/2006/relationships/image" Target="../media/image79.png"/><Relationship Id="rId28" Type="http://schemas.openxmlformats.org/officeDocument/2006/relationships/image" Target="../media/image84.png"/><Relationship Id="rId36" Type="http://schemas.openxmlformats.org/officeDocument/2006/relationships/image" Target="../media/image91.png"/><Relationship Id="rId49" Type="http://schemas.openxmlformats.org/officeDocument/2006/relationships/image" Target="../media/image104.png"/><Relationship Id="rId10" Type="http://schemas.openxmlformats.org/officeDocument/2006/relationships/image" Target="../media/image66.png"/><Relationship Id="rId19" Type="http://schemas.openxmlformats.org/officeDocument/2006/relationships/image" Target="../media/image75.png"/><Relationship Id="rId31" Type="http://schemas.openxmlformats.org/officeDocument/2006/relationships/image" Target="../media/image8.png"/><Relationship Id="rId44" Type="http://schemas.openxmlformats.org/officeDocument/2006/relationships/image" Target="../media/image99.png"/><Relationship Id="rId52" Type="http://schemas.openxmlformats.org/officeDocument/2006/relationships/image" Target="../media/image107.png"/><Relationship Id="rId4" Type="http://schemas.openxmlformats.org/officeDocument/2006/relationships/image" Target="../media/image53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Relationship Id="rId22" Type="http://schemas.openxmlformats.org/officeDocument/2006/relationships/image" Target="../media/image78.png"/><Relationship Id="rId27" Type="http://schemas.openxmlformats.org/officeDocument/2006/relationships/image" Target="../media/image83.png"/><Relationship Id="rId30" Type="http://schemas.openxmlformats.org/officeDocument/2006/relationships/image" Target="../media/image86.png"/><Relationship Id="rId35" Type="http://schemas.openxmlformats.org/officeDocument/2006/relationships/image" Target="../media/image90.png"/><Relationship Id="rId43" Type="http://schemas.openxmlformats.org/officeDocument/2006/relationships/image" Target="../media/image98.png"/><Relationship Id="rId48" Type="http://schemas.openxmlformats.org/officeDocument/2006/relationships/image" Target="../media/image103.png"/><Relationship Id="rId8" Type="http://schemas.openxmlformats.org/officeDocument/2006/relationships/image" Target="../media/image64.png"/><Relationship Id="rId51" Type="http://schemas.openxmlformats.org/officeDocument/2006/relationships/image" Target="../media/image10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109.png"/><Relationship Id="rId7" Type="http://schemas.openxmlformats.org/officeDocument/2006/relationships/image" Target="../media/image113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10" Type="http://schemas.openxmlformats.org/officeDocument/2006/relationships/image" Target="../media/image116.png"/><Relationship Id="rId4" Type="http://schemas.openxmlformats.org/officeDocument/2006/relationships/image" Target="../media/image110.png"/><Relationship Id="rId9" Type="http://schemas.openxmlformats.org/officeDocument/2006/relationships/image" Target="../media/image1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7" Type="http://schemas.openxmlformats.org/officeDocument/2006/relationships/image" Target="../media/image122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1.png"/><Relationship Id="rId5" Type="http://schemas.openxmlformats.org/officeDocument/2006/relationships/image" Target="../media/image120.png"/><Relationship Id="rId4" Type="http://schemas.openxmlformats.org/officeDocument/2006/relationships/image" Target="../media/image1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13" Type="http://schemas.openxmlformats.org/officeDocument/2006/relationships/image" Target="../media/image134.png"/><Relationship Id="rId18" Type="http://schemas.openxmlformats.org/officeDocument/2006/relationships/image" Target="../media/image139.png"/><Relationship Id="rId26" Type="http://schemas.openxmlformats.org/officeDocument/2006/relationships/image" Target="../media/image147.png"/><Relationship Id="rId3" Type="http://schemas.openxmlformats.org/officeDocument/2006/relationships/image" Target="../media/image124.png"/><Relationship Id="rId21" Type="http://schemas.openxmlformats.org/officeDocument/2006/relationships/image" Target="../media/image142.png"/><Relationship Id="rId7" Type="http://schemas.openxmlformats.org/officeDocument/2006/relationships/image" Target="../media/image128.png"/><Relationship Id="rId12" Type="http://schemas.openxmlformats.org/officeDocument/2006/relationships/image" Target="../media/image133.png"/><Relationship Id="rId17" Type="http://schemas.openxmlformats.org/officeDocument/2006/relationships/image" Target="../media/image138.png"/><Relationship Id="rId25" Type="http://schemas.openxmlformats.org/officeDocument/2006/relationships/image" Target="../media/image146.png"/><Relationship Id="rId2" Type="http://schemas.openxmlformats.org/officeDocument/2006/relationships/image" Target="../media/image123.png"/><Relationship Id="rId16" Type="http://schemas.openxmlformats.org/officeDocument/2006/relationships/image" Target="../media/image137.png"/><Relationship Id="rId20" Type="http://schemas.openxmlformats.org/officeDocument/2006/relationships/image" Target="../media/image141.png"/><Relationship Id="rId29" Type="http://schemas.openxmlformats.org/officeDocument/2006/relationships/image" Target="../media/image1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7.png"/><Relationship Id="rId11" Type="http://schemas.openxmlformats.org/officeDocument/2006/relationships/image" Target="../media/image132.png"/><Relationship Id="rId24" Type="http://schemas.openxmlformats.org/officeDocument/2006/relationships/image" Target="../media/image145.png"/><Relationship Id="rId5" Type="http://schemas.openxmlformats.org/officeDocument/2006/relationships/image" Target="../media/image126.png"/><Relationship Id="rId15" Type="http://schemas.openxmlformats.org/officeDocument/2006/relationships/image" Target="../media/image136.png"/><Relationship Id="rId23" Type="http://schemas.openxmlformats.org/officeDocument/2006/relationships/image" Target="../media/image144.png"/><Relationship Id="rId28" Type="http://schemas.openxmlformats.org/officeDocument/2006/relationships/image" Target="../media/image149.png"/><Relationship Id="rId10" Type="http://schemas.openxmlformats.org/officeDocument/2006/relationships/image" Target="../media/image131.png"/><Relationship Id="rId19" Type="http://schemas.openxmlformats.org/officeDocument/2006/relationships/image" Target="../media/image140.png"/><Relationship Id="rId4" Type="http://schemas.openxmlformats.org/officeDocument/2006/relationships/image" Target="../media/image125.png"/><Relationship Id="rId9" Type="http://schemas.openxmlformats.org/officeDocument/2006/relationships/image" Target="../media/image130.png"/><Relationship Id="rId14" Type="http://schemas.openxmlformats.org/officeDocument/2006/relationships/image" Target="../media/image135.png"/><Relationship Id="rId22" Type="http://schemas.openxmlformats.org/officeDocument/2006/relationships/image" Target="../media/image143.png"/><Relationship Id="rId27" Type="http://schemas.openxmlformats.org/officeDocument/2006/relationships/image" Target="../media/image14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png"/><Relationship Id="rId13" Type="http://schemas.openxmlformats.org/officeDocument/2006/relationships/image" Target="../media/image162.png"/><Relationship Id="rId18" Type="http://schemas.openxmlformats.org/officeDocument/2006/relationships/image" Target="../media/image167.png"/><Relationship Id="rId26" Type="http://schemas.openxmlformats.org/officeDocument/2006/relationships/image" Target="../media/image175.png"/><Relationship Id="rId3" Type="http://schemas.openxmlformats.org/officeDocument/2006/relationships/image" Target="../media/image152.png"/><Relationship Id="rId21" Type="http://schemas.openxmlformats.org/officeDocument/2006/relationships/image" Target="../media/image170.png"/><Relationship Id="rId7" Type="http://schemas.openxmlformats.org/officeDocument/2006/relationships/image" Target="../media/image156.png"/><Relationship Id="rId12" Type="http://schemas.openxmlformats.org/officeDocument/2006/relationships/image" Target="../media/image161.png"/><Relationship Id="rId17" Type="http://schemas.openxmlformats.org/officeDocument/2006/relationships/image" Target="../media/image166.png"/><Relationship Id="rId25" Type="http://schemas.openxmlformats.org/officeDocument/2006/relationships/image" Target="../media/image174.png"/><Relationship Id="rId2" Type="http://schemas.openxmlformats.org/officeDocument/2006/relationships/image" Target="../media/image151.png"/><Relationship Id="rId16" Type="http://schemas.openxmlformats.org/officeDocument/2006/relationships/image" Target="../media/image165.png"/><Relationship Id="rId20" Type="http://schemas.openxmlformats.org/officeDocument/2006/relationships/image" Target="../media/image169.png"/><Relationship Id="rId29" Type="http://schemas.openxmlformats.org/officeDocument/2006/relationships/image" Target="../media/image1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5.png"/><Relationship Id="rId11" Type="http://schemas.openxmlformats.org/officeDocument/2006/relationships/image" Target="../media/image160.png"/><Relationship Id="rId24" Type="http://schemas.openxmlformats.org/officeDocument/2006/relationships/image" Target="../media/image173.png"/><Relationship Id="rId5" Type="http://schemas.openxmlformats.org/officeDocument/2006/relationships/image" Target="../media/image154.png"/><Relationship Id="rId15" Type="http://schemas.openxmlformats.org/officeDocument/2006/relationships/image" Target="../media/image164.png"/><Relationship Id="rId23" Type="http://schemas.openxmlformats.org/officeDocument/2006/relationships/image" Target="../media/image172.png"/><Relationship Id="rId28" Type="http://schemas.openxmlformats.org/officeDocument/2006/relationships/image" Target="../media/image177.png"/><Relationship Id="rId10" Type="http://schemas.openxmlformats.org/officeDocument/2006/relationships/image" Target="../media/image159.png"/><Relationship Id="rId19" Type="http://schemas.openxmlformats.org/officeDocument/2006/relationships/image" Target="../media/image168.png"/><Relationship Id="rId4" Type="http://schemas.openxmlformats.org/officeDocument/2006/relationships/image" Target="../media/image153.png"/><Relationship Id="rId9" Type="http://schemas.openxmlformats.org/officeDocument/2006/relationships/image" Target="../media/image158.png"/><Relationship Id="rId14" Type="http://schemas.openxmlformats.org/officeDocument/2006/relationships/image" Target="../media/image163.png"/><Relationship Id="rId22" Type="http://schemas.openxmlformats.org/officeDocument/2006/relationships/image" Target="../media/image171.png"/><Relationship Id="rId27" Type="http://schemas.openxmlformats.org/officeDocument/2006/relationships/image" Target="../media/image176.png"/><Relationship Id="rId30" Type="http://schemas.openxmlformats.org/officeDocument/2006/relationships/image" Target="../media/image17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6.png"/><Relationship Id="rId13" Type="http://schemas.openxmlformats.org/officeDocument/2006/relationships/image" Target="../media/image191.png"/><Relationship Id="rId18" Type="http://schemas.openxmlformats.org/officeDocument/2006/relationships/image" Target="../media/image196.png"/><Relationship Id="rId3" Type="http://schemas.openxmlformats.org/officeDocument/2006/relationships/image" Target="../media/image181.png"/><Relationship Id="rId7" Type="http://schemas.openxmlformats.org/officeDocument/2006/relationships/image" Target="../media/image185.png"/><Relationship Id="rId12" Type="http://schemas.openxmlformats.org/officeDocument/2006/relationships/image" Target="../media/image190.png"/><Relationship Id="rId17" Type="http://schemas.openxmlformats.org/officeDocument/2006/relationships/image" Target="../media/image195.png"/><Relationship Id="rId2" Type="http://schemas.openxmlformats.org/officeDocument/2006/relationships/image" Target="../media/image180.png"/><Relationship Id="rId16" Type="http://schemas.openxmlformats.org/officeDocument/2006/relationships/image" Target="../media/image19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4.png"/><Relationship Id="rId11" Type="http://schemas.openxmlformats.org/officeDocument/2006/relationships/image" Target="../media/image189.png"/><Relationship Id="rId5" Type="http://schemas.openxmlformats.org/officeDocument/2006/relationships/image" Target="../media/image183.png"/><Relationship Id="rId15" Type="http://schemas.openxmlformats.org/officeDocument/2006/relationships/image" Target="../media/image193.png"/><Relationship Id="rId10" Type="http://schemas.openxmlformats.org/officeDocument/2006/relationships/image" Target="../media/image188.png"/><Relationship Id="rId4" Type="http://schemas.openxmlformats.org/officeDocument/2006/relationships/image" Target="../media/image182.png"/><Relationship Id="rId9" Type="http://schemas.openxmlformats.org/officeDocument/2006/relationships/image" Target="../media/image187.png"/><Relationship Id="rId14" Type="http://schemas.openxmlformats.org/officeDocument/2006/relationships/image" Target="../media/image19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9" Type="http://schemas.openxmlformats.org/officeDocument/2006/relationships/image" Target="../media/image43.png"/><Relationship Id="rId21" Type="http://schemas.openxmlformats.org/officeDocument/2006/relationships/image" Target="../media/image25.png"/><Relationship Id="rId34" Type="http://schemas.openxmlformats.org/officeDocument/2006/relationships/image" Target="../media/image38.png"/><Relationship Id="rId42" Type="http://schemas.openxmlformats.org/officeDocument/2006/relationships/image" Target="../media/image46.png"/><Relationship Id="rId47" Type="http://schemas.openxmlformats.org/officeDocument/2006/relationships/image" Target="../media/image51.png"/><Relationship Id="rId50" Type="http://schemas.openxmlformats.org/officeDocument/2006/relationships/image" Target="../media/image54.png"/><Relationship Id="rId55" Type="http://schemas.openxmlformats.org/officeDocument/2006/relationships/image" Target="../media/image59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33" Type="http://schemas.openxmlformats.org/officeDocument/2006/relationships/image" Target="../media/image37.png"/><Relationship Id="rId38" Type="http://schemas.openxmlformats.org/officeDocument/2006/relationships/image" Target="../media/image42.png"/><Relationship Id="rId46" Type="http://schemas.openxmlformats.org/officeDocument/2006/relationships/image" Target="../media/image50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29" Type="http://schemas.openxmlformats.org/officeDocument/2006/relationships/image" Target="../media/image33.png"/><Relationship Id="rId41" Type="http://schemas.openxmlformats.org/officeDocument/2006/relationships/image" Target="../media/image45.png"/><Relationship Id="rId54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32" Type="http://schemas.openxmlformats.org/officeDocument/2006/relationships/image" Target="../media/image36.png"/><Relationship Id="rId37" Type="http://schemas.openxmlformats.org/officeDocument/2006/relationships/image" Target="../media/image41.png"/><Relationship Id="rId40" Type="http://schemas.openxmlformats.org/officeDocument/2006/relationships/image" Target="../media/image44.png"/><Relationship Id="rId45" Type="http://schemas.openxmlformats.org/officeDocument/2006/relationships/image" Target="../media/image49.png"/><Relationship Id="rId53" Type="http://schemas.openxmlformats.org/officeDocument/2006/relationships/image" Target="../media/image57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28" Type="http://schemas.openxmlformats.org/officeDocument/2006/relationships/image" Target="../media/image32.png"/><Relationship Id="rId36" Type="http://schemas.openxmlformats.org/officeDocument/2006/relationships/image" Target="../media/image40.png"/><Relationship Id="rId49" Type="http://schemas.openxmlformats.org/officeDocument/2006/relationships/image" Target="../media/image53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31" Type="http://schemas.openxmlformats.org/officeDocument/2006/relationships/image" Target="../media/image35.png"/><Relationship Id="rId44" Type="http://schemas.openxmlformats.org/officeDocument/2006/relationships/image" Target="../media/image48.png"/><Relationship Id="rId52" Type="http://schemas.openxmlformats.org/officeDocument/2006/relationships/image" Target="../media/image56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png"/><Relationship Id="rId30" Type="http://schemas.openxmlformats.org/officeDocument/2006/relationships/image" Target="../media/image34.png"/><Relationship Id="rId35" Type="http://schemas.openxmlformats.org/officeDocument/2006/relationships/image" Target="../media/image39.png"/><Relationship Id="rId43" Type="http://schemas.openxmlformats.org/officeDocument/2006/relationships/image" Target="../media/image47.png"/><Relationship Id="rId48" Type="http://schemas.openxmlformats.org/officeDocument/2006/relationships/image" Target="../media/image52.png"/><Relationship Id="rId8" Type="http://schemas.openxmlformats.org/officeDocument/2006/relationships/image" Target="../media/image12.png"/><Relationship Id="rId51" Type="http://schemas.openxmlformats.org/officeDocument/2006/relationships/image" Target="../media/image55.png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228599"/>
            <a:ext cx="8534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স্বাগ</a:t>
            </a:r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তম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434" name="Picture 2" descr="C:\Users\DOEL\Desktop\Billal101(24)\030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1371600"/>
            <a:ext cx="10871200" cy="4686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51250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4342" y="169409"/>
                <a:ext cx="128952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𝒂𝒃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800" i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" y="169409"/>
                <a:ext cx="1289520" cy="5232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1119134" y="157261"/>
            <a:ext cx="3362039" cy="546884"/>
            <a:chOff x="7265690" y="4016337"/>
            <a:chExt cx="3362039" cy="546884"/>
          </a:xfrm>
        </p:grpSpPr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5" name="Rectangle 4"/>
                <p:cNvSpPr/>
                <p:nvPr/>
              </p:nvSpPr>
              <p:spPr>
                <a:xfrm>
                  <a:off x="7265690" y="4016337"/>
                  <a:ext cx="1604606" cy="53296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sz="2800" i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2" name="Rectangle 9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65690" y="4016337"/>
                  <a:ext cx="1604606" cy="532966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6" name="Rectangle 5"/>
                <p:cNvSpPr/>
                <p:nvPr/>
              </p:nvSpPr>
              <p:spPr>
                <a:xfrm>
                  <a:off x="8676874" y="4030255"/>
                  <a:ext cx="1950855" cy="53296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 </m:t>
                            </m:r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sz="2800" i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5" name="Rectangle 9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76874" y="4030255"/>
                  <a:ext cx="1950855" cy="532966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11665" y="940238"/>
                <a:ext cx="107471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𝒂𝒃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800" i="1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7" y="940238"/>
                <a:ext cx="1074717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820534" y="690227"/>
            <a:ext cx="3377247" cy="533938"/>
            <a:chOff x="7265690" y="4015365"/>
            <a:chExt cx="3377247" cy="533938"/>
          </a:xfrm>
        </p:grpSpPr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9" name="Rectangle 8"/>
                <p:cNvSpPr/>
                <p:nvPr/>
              </p:nvSpPr>
              <p:spPr>
                <a:xfrm>
                  <a:off x="7265690" y="4016337"/>
                  <a:ext cx="1604606" cy="53296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sz="2800" i="1" dirty="0">
                    <a:solidFill>
                      <a:srgbClr val="7030A0"/>
                    </a:solidFill>
                  </a:endParaRPr>
                </a:p>
              </p:txBody>
            </p:sp>
          </mc:Choice>
          <mc:Fallback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65690" y="4016337"/>
                  <a:ext cx="1604606" cy="532966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10" name="Rectangle 9"/>
                <p:cNvSpPr/>
                <p:nvPr/>
              </p:nvSpPr>
              <p:spPr>
                <a:xfrm>
                  <a:off x="8692082" y="4015365"/>
                  <a:ext cx="1950855" cy="53296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− </m:t>
                            </m:r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sz="2800" i="1" dirty="0">
                    <a:solidFill>
                      <a:srgbClr val="7030A0"/>
                    </a:solidFill>
                  </a:endParaRPr>
                </a:p>
              </p:txBody>
            </p:sp>
          </mc:Choice>
          <mc:Fallback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92082" y="4015365"/>
                  <a:ext cx="1950855" cy="532966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1" name="Straight Connector 10"/>
          <p:cNvCxnSpPr/>
          <p:nvPr/>
        </p:nvCxnSpPr>
        <p:spPr>
          <a:xfrm>
            <a:off x="974242" y="1224165"/>
            <a:ext cx="3069833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2184526" y="1201848"/>
                <a:ext cx="48122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4527" y="1201848"/>
                <a:ext cx="481223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657547" y="1803814"/>
                <a:ext cx="58381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548" y="1803815"/>
                <a:ext cx="583813" cy="58477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/>
          <p:nvPr/>
        </p:nvGrpSpPr>
        <p:grpSpPr>
          <a:xfrm>
            <a:off x="1082765" y="1622302"/>
            <a:ext cx="1604607" cy="931929"/>
            <a:chOff x="937298" y="1263636"/>
            <a:chExt cx="1604606" cy="931929"/>
          </a:xfrm>
        </p:grpSpPr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15" name="Rectangle 14"/>
                <p:cNvSpPr/>
                <p:nvPr/>
              </p:nvSpPr>
              <p:spPr>
                <a:xfrm>
                  <a:off x="937298" y="1263636"/>
                  <a:ext cx="1604606" cy="53296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sz="2800" i="1" dirty="0">
                    <a:solidFill>
                      <a:srgbClr val="7030A0"/>
                    </a:solidFill>
                  </a:endParaRPr>
                </a:p>
              </p:txBody>
            </p:sp>
          </mc:Choice>
          <mc:Fallback>
            <p:sp>
              <p:nvSpPr>
                <p:cNvPr id="15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7298" y="1263636"/>
                  <a:ext cx="1604606" cy="532966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Connector 15"/>
            <p:cNvCxnSpPr/>
            <p:nvPr/>
          </p:nvCxnSpPr>
          <p:spPr>
            <a:xfrm>
              <a:off x="1119131" y="1778920"/>
              <a:ext cx="1160541" cy="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17" name="Rectangle 16"/>
                <p:cNvSpPr/>
                <p:nvPr/>
              </p:nvSpPr>
              <p:spPr>
                <a:xfrm>
                  <a:off x="1414972" y="1672345"/>
                  <a:ext cx="481221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oMath>
                    </m:oMathPara>
                  </a14:m>
                  <a:endParaRPr lang="en-US" sz="28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14972" y="1672345"/>
                  <a:ext cx="481221" cy="523220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/>
          <p:cNvGrpSpPr/>
          <p:nvPr/>
        </p:nvGrpSpPr>
        <p:grpSpPr>
          <a:xfrm>
            <a:off x="3018022" y="1572982"/>
            <a:ext cx="1604607" cy="931929"/>
            <a:chOff x="937298" y="1263636"/>
            <a:chExt cx="1604606" cy="931929"/>
          </a:xfrm>
        </p:grpSpPr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19" name="Rectangle 18"/>
                <p:cNvSpPr/>
                <p:nvPr/>
              </p:nvSpPr>
              <p:spPr>
                <a:xfrm>
                  <a:off x="937298" y="1263636"/>
                  <a:ext cx="1604606" cy="53296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sz="2800" i="1" dirty="0">
                    <a:solidFill>
                      <a:srgbClr val="7030A0"/>
                    </a:solidFill>
                  </a:endParaRPr>
                </a:p>
              </p:txBody>
            </p:sp>
          </mc:Choice>
          <mc:Fallback>
            <p:sp>
              <p:nvSpPr>
                <p:cNvPr id="19" name="Rectangle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7298" y="1263636"/>
                  <a:ext cx="1604606" cy="532966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Straight Connector 19"/>
            <p:cNvCxnSpPr/>
            <p:nvPr/>
          </p:nvCxnSpPr>
          <p:spPr>
            <a:xfrm>
              <a:off x="1119131" y="1778920"/>
              <a:ext cx="1160541" cy="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21" name="Rectangle 20"/>
                <p:cNvSpPr/>
                <p:nvPr/>
              </p:nvSpPr>
              <p:spPr>
                <a:xfrm>
                  <a:off x="1414972" y="1672345"/>
                  <a:ext cx="481221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oMath>
                    </m:oMathPara>
                  </a14:m>
                  <a:endParaRPr lang="en-US" sz="28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14972" y="1672345"/>
                  <a:ext cx="481221" cy="523220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22" name="Rectangle 21"/>
              <p:cNvSpPr/>
              <p:nvPr/>
            </p:nvSpPr>
            <p:spPr>
              <a:xfrm>
                <a:off x="2477949" y="1773035"/>
                <a:ext cx="63350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36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7949" y="1773037"/>
                <a:ext cx="633507" cy="646331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3" name="Rectangle 22"/>
              <p:cNvSpPr/>
              <p:nvPr/>
            </p:nvSpPr>
            <p:spPr>
              <a:xfrm>
                <a:off x="676312" y="2465813"/>
                <a:ext cx="2112821" cy="11120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200" b="1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  <m:r>
                                    <a:rPr lang="en-US" sz="2800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800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num>
                                <m:den>
                                  <m:r>
                                    <a:rPr lang="en-US" sz="3200" b="1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32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312" y="2465817"/>
                <a:ext cx="2112821" cy="1112099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4" name="Rectangle 23"/>
              <p:cNvSpPr/>
              <p:nvPr/>
            </p:nvSpPr>
            <p:spPr>
              <a:xfrm>
                <a:off x="2946940" y="2465813"/>
                <a:ext cx="1747914" cy="11120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b="1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200" b="1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  <m:r>
                                    <a:rPr lang="en-US" sz="2800" b="1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num>
                                <m:den>
                                  <m:r>
                                    <a:rPr lang="en-US" sz="3200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3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6941" y="2465817"/>
                <a:ext cx="1747915" cy="1112099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5" name="Rectangle 24"/>
              <p:cNvSpPr/>
              <p:nvPr/>
            </p:nvSpPr>
            <p:spPr>
              <a:xfrm>
                <a:off x="-128789" y="2835238"/>
                <a:ext cx="101220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𝒂𝒃</m:t>
                      </m:r>
                    </m:oMath>
                  </m:oMathPara>
                </a14:m>
                <a:endParaRPr lang="en-US" sz="2800" i="1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8789" y="2835238"/>
                <a:ext cx="1012200" cy="523220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6" name="Rectangle 25"/>
              <p:cNvSpPr/>
              <p:nvPr/>
            </p:nvSpPr>
            <p:spPr>
              <a:xfrm>
                <a:off x="2472379" y="2773682"/>
                <a:ext cx="63350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3600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2381" y="2773686"/>
                <a:ext cx="633507" cy="646331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/>
          <p:cNvCxnSpPr/>
          <p:nvPr/>
        </p:nvCxnSpPr>
        <p:spPr>
          <a:xfrm flipH="1">
            <a:off x="-53745" y="3727882"/>
            <a:ext cx="4748600" cy="10495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51705" y="3805107"/>
            <a:ext cx="3362039" cy="546884"/>
            <a:chOff x="7265690" y="4016337"/>
            <a:chExt cx="3362039" cy="546884"/>
          </a:xfrm>
        </p:grpSpPr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29" name="Rectangle 28"/>
                <p:cNvSpPr/>
                <p:nvPr/>
              </p:nvSpPr>
              <p:spPr>
                <a:xfrm>
                  <a:off x="7265690" y="4016337"/>
                  <a:ext cx="1604606" cy="53296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sz="2800" i="1" dirty="0">
                    <a:solidFill>
                      <a:srgbClr val="7030A0"/>
                    </a:solidFill>
                  </a:endParaRPr>
                </a:p>
              </p:txBody>
            </p:sp>
          </mc:Choice>
          <mc:Fallback>
            <p:sp>
              <p:nvSpPr>
                <p:cNvPr id="6" name="Rectangle 9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65690" y="4016337"/>
                  <a:ext cx="1604606" cy="532966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30" name="Rectangle 29"/>
                <p:cNvSpPr/>
                <p:nvPr/>
              </p:nvSpPr>
              <p:spPr>
                <a:xfrm>
                  <a:off x="8676874" y="4030255"/>
                  <a:ext cx="1950855" cy="53296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− </m:t>
                            </m:r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sz="2800" i="1" dirty="0">
                    <a:solidFill>
                      <a:srgbClr val="7030A0"/>
                    </a:solidFill>
                  </a:endParaRPr>
                </a:p>
              </p:txBody>
            </p:sp>
          </mc:Choice>
          <mc:Fallback>
            <p:sp>
              <p:nvSpPr>
                <p:cNvPr id="29" name="Rectangle 9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76874" y="4030255"/>
                  <a:ext cx="1950855" cy="532966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1" name="Rectangle 30"/>
              <p:cNvSpPr/>
              <p:nvPr/>
            </p:nvSpPr>
            <p:spPr>
              <a:xfrm>
                <a:off x="3191650" y="3846191"/>
                <a:ext cx="128952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28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𝒂𝒃</m:t>
                      </m:r>
                    </m:oMath>
                  </m:oMathPara>
                </a14:m>
                <a:endParaRPr lang="en-US" sz="2800" i="1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1651" y="3846191"/>
                <a:ext cx="1289520" cy="523220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2" name="Rectangle 31"/>
              <p:cNvSpPr/>
              <p:nvPr/>
            </p:nvSpPr>
            <p:spPr>
              <a:xfrm>
                <a:off x="-114393" y="4531198"/>
                <a:ext cx="2177263" cy="5329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∴</m:t>
                          </m:r>
                          <m:r>
                            <a:rPr lang="en-US" sz="28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28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sz="28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800" i="1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4390" y="4531198"/>
                <a:ext cx="2177263" cy="532966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3" name="Rectangle 32"/>
              <p:cNvSpPr/>
              <p:nvPr/>
            </p:nvSpPr>
            <p:spPr>
              <a:xfrm>
                <a:off x="1739513" y="4470999"/>
                <a:ext cx="1895712" cy="5959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en-US" sz="3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3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sz="3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3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9513" y="4470999"/>
                <a:ext cx="1895712" cy="595932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4" name="Rectangle 33"/>
              <p:cNvSpPr/>
              <p:nvPr/>
            </p:nvSpPr>
            <p:spPr>
              <a:xfrm>
                <a:off x="3342767" y="4540944"/>
                <a:ext cx="126829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sz="28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28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𝒂𝒃</m:t>
                      </m:r>
                    </m:oMath>
                  </m:oMathPara>
                </a14:m>
                <a:endParaRPr lang="en-US" sz="2800" i="1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2767" y="4540944"/>
                <a:ext cx="1268296" cy="523220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Connector 34"/>
          <p:cNvCxnSpPr/>
          <p:nvPr/>
        </p:nvCxnSpPr>
        <p:spPr>
          <a:xfrm flipH="1">
            <a:off x="11665" y="5180695"/>
            <a:ext cx="4748600" cy="10495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-53746" y="5247421"/>
            <a:ext cx="4429468" cy="564304"/>
            <a:chOff x="-491" y="5247421"/>
            <a:chExt cx="4429468" cy="564304"/>
          </a:xfrm>
        </p:grpSpPr>
        <p:grpSp>
          <p:nvGrpSpPr>
            <p:cNvPr id="37" name="Group 36"/>
            <p:cNvGrpSpPr/>
            <p:nvPr/>
          </p:nvGrpSpPr>
          <p:grpSpPr>
            <a:xfrm>
              <a:off x="-491" y="5247421"/>
              <a:ext cx="3362039" cy="546884"/>
              <a:chOff x="7265690" y="4016337"/>
              <a:chExt cx="3362039" cy="546884"/>
            </a:xfrm>
          </p:grpSpPr>
          <mc:AlternateContent xmlns:mc="http://schemas.openxmlformats.org/markup-compatibility/2006">
            <mc:Choice xmlns="" xmlns:a14="http://schemas.microsoft.com/office/drawing/2010/main" Requires="a14">
              <p:sp>
                <p:nvSpPr>
                  <p:cNvPr id="39" name="Rectangle 38"/>
                  <p:cNvSpPr/>
                  <p:nvPr/>
                </p:nvSpPr>
                <p:spPr>
                  <a:xfrm>
                    <a:off x="7265690" y="4016337"/>
                    <a:ext cx="1604606" cy="53296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28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US" sz="28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  <m:r>
                                <a:rPr lang="en-US" sz="28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8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oMath>
                      </m:oMathPara>
                    </a14:m>
                    <a:endParaRPr lang="en-US" sz="2800" i="1" dirty="0">
                      <a:solidFill>
                        <a:srgbClr val="7030A0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95" name="Rectangle 9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65690" y="4016337"/>
                    <a:ext cx="1604606" cy="532966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="" xmlns:a14="http://schemas.microsoft.com/office/drawing/2010/main" Requires="a14">
              <p:sp>
                <p:nvSpPr>
                  <p:cNvPr id="40" name="Rectangle 39"/>
                  <p:cNvSpPr/>
                  <p:nvPr/>
                </p:nvSpPr>
                <p:spPr>
                  <a:xfrm>
                    <a:off x="8676874" y="4030255"/>
                    <a:ext cx="1950855" cy="53296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28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− </m:t>
                              </m:r>
                              <m:r>
                                <a:rPr lang="en-US" sz="28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US" sz="28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  <m:r>
                                <a:rPr lang="en-US" sz="28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8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oMath>
                      </m:oMathPara>
                    </a14:m>
                    <a:endParaRPr lang="en-US" sz="2800" i="1" dirty="0">
                      <a:solidFill>
                        <a:srgbClr val="7030A0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96" name="Rectangle 9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676874" y="4030255"/>
                    <a:ext cx="1950855" cy="532966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38" name="Rectangle 37"/>
                <p:cNvSpPr/>
                <p:nvPr/>
              </p:nvSpPr>
              <p:spPr>
                <a:xfrm>
                  <a:off x="3139457" y="5288505"/>
                  <a:ext cx="1289520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𝒂𝒃</m:t>
                        </m:r>
                      </m:oMath>
                    </m:oMathPara>
                  </a14:m>
                  <a:endParaRPr lang="en-US" sz="2800" i="1" dirty="0">
                    <a:solidFill>
                      <a:srgbClr val="7030A0"/>
                    </a:solidFill>
                  </a:endParaRPr>
                </a:p>
              </p:txBody>
            </p:sp>
          </mc:Choice>
          <mc:Fallback>
            <p:sp>
              <p:nvSpPr>
                <p:cNvPr id="38" name="Rectangle 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9457" y="5288505"/>
                  <a:ext cx="1289520" cy="523220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1" name="Rectangle 40"/>
              <p:cNvSpPr/>
              <p:nvPr/>
            </p:nvSpPr>
            <p:spPr>
              <a:xfrm>
                <a:off x="-27089" y="6051328"/>
                <a:ext cx="1856277" cy="5329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2800" i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7089" y="6051328"/>
                <a:ext cx="1856277" cy="532966"/>
              </a:xfrm>
              <a:prstGeom prst="rect">
                <a:avLst/>
              </a:prstGeom>
              <a:blipFill rotWithShape="0">
                <a:blip r:embed="rId24"/>
                <a:stretch>
                  <a:fillRect l="-6908" t="-9195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42" name="Rectangle 41"/>
              <p:cNvSpPr/>
              <p:nvPr/>
            </p:nvSpPr>
            <p:spPr>
              <a:xfrm>
                <a:off x="2852464" y="6033243"/>
                <a:ext cx="1895712" cy="5959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en-US" sz="32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32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sz="32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32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2464" y="6033243"/>
                <a:ext cx="1895712" cy="595932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43" name="Rectangle 42"/>
              <p:cNvSpPr/>
              <p:nvPr/>
            </p:nvSpPr>
            <p:spPr>
              <a:xfrm>
                <a:off x="1476132" y="6105955"/>
                <a:ext cx="163576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− </m:t>
                      </m:r>
                      <m:r>
                        <a:rPr lang="en-US" sz="28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28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𝒂𝒃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800" i="1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6134" y="6105955"/>
                <a:ext cx="1635769" cy="523220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Connector 43"/>
          <p:cNvCxnSpPr/>
          <p:nvPr/>
        </p:nvCxnSpPr>
        <p:spPr>
          <a:xfrm>
            <a:off x="4760265" y="0"/>
            <a:ext cx="0" cy="685800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5" name="Rectangle 44"/>
              <p:cNvSpPr/>
              <p:nvPr/>
            </p:nvSpPr>
            <p:spPr>
              <a:xfrm>
                <a:off x="6796794" y="200972"/>
                <a:ext cx="1604606" cy="5329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28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sz="28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800" i="1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6795" y="200972"/>
                <a:ext cx="1604607" cy="532966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46" name="Rectangle 45"/>
              <p:cNvSpPr/>
              <p:nvPr/>
            </p:nvSpPr>
            <p:spPr>
              <a:xfrm>
                <a:off x="4760265" y="169489"/>
                <a:ext cx="2201885" cy="5959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sz="3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3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3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200" b="1" dirty="0">
                    <a:solidFill>
                      <a:srgbClr val="00B050"/>
                    </a:solidFill>
                  </a:rPr>
                  <a:t/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3200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0267" y="169489"/>
                <a:ext cx="2201885" cy="595932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47" name="Rectangle 46"/>
              <p:cNvSpPr/>
              <p:nvPr/>
            </p:nvSpPr>
            <p:spPr>
              <a:xfrm>
                <a:off x="8137539" y="226460"/>
                <a:ext cx="126829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 </m:t>
                      </m:r>
                      <m:r>
                        <a:rPr lang="en-US" sz="28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28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𝒂𝒃</m:t>
                      </m:r>
                    </m:oMath>
                  </m:oMathPara>
                </a14:m>
                <a:endParaRPr lang="en-US" sz="2800" i="1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7539" y="226460"/>
                <a:ext cx="1268296" cy="523220"/>
              </a:xfrm>
              <a:prstGeom prst="rect">
                <a:avLst/>
              </a:prstGeom>
              <a:blipFill rotWithShape="0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Connector 47"/>
          <p:cNvCxnSpPr/>
          <p:nvPr/>
        </p:nvCxnSpPr>
        <p:spPr>
          <a:xfrm flipH="1">
            <a:off x="4825677" y="759426"/>
            <a:ext cx="7366323" cy="41978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/>
          <p:cNvGrpSpPr/>
          <p:nvPr/>
        </p:nvGrpSpPr>
        <p:grpSpPr>
          <a:xfrm>
            <a:off x="4825677" y="863387"/>
            <a:ext cx="2553171" cy="523220"/>
            <a:chOff x="1572766" y="620318"/>
            <a:chExt cx="2553171" cy="523220"/>
          </a:xfrm>
        </p:grpSpPr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50" name="Rectangle 49"/>
                <p:cNvSpPr/>
                <p:nvPr/>
              </p:nvSpPr>
              <p:spPr>
                <a:xfrm>
                  <a:off x="2693301" y="620318"/>
                  <a:ext cx="1432636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800" i="1" dirty="0">
                    <a:solidFill>
                      <a:srgbClr val="7030A0"/>
                    </a:solidFill>
                  </a:endParaRPr>
                </a:p>
              </p:txBody>
            </p:sp>
          </mc:Choice>
          <mc:Fallback>
            <p:sp>
              <p:nvSpPr>
                <p:cNvPr id="50" name="Rectangle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93301" y="620318"/>
                  <a:ext cx="1432636" cy="523220"/>
                </a:xfrm>
                <a:prstGeom prst="rect">
                  <a:avLst/>
                </a:prstGeom>
                <a:blipFill rotWithShape="0"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51" name="Rectangle 50"/>
                <p:cNvSpPr/>
                <p:nvPr/>
              </p:nvSpPr>
              <p:spPr>
                <a:xfrm>
                  <a:off x="1572766" y="620318"/>
                  <a:ext cx="1432635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800" i="1" dirty="0">
                    <a:solidFill>
                      <a:srgbClr val="7030A0"/>
                    </a:solidFill>
                  </a:endParaRPr>
                </a:p>
              </p:txBody>
            </p:sp>
          </mc:Choice>
          <mc:Fallback>
            <p:sp>
              <p:nvSpPr>
                <p:cNvPr id="30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2766" y="620318"/>
                  <a:ext cx="1432635" cy="523220"/>
                </a:xfrm>
                <a:prstGeom prst="rect">
                  <a:avLst/>
                </a:prstGeom>
                <a:blipFill rotWithShape="0"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52" name="Rectangle 51"/>
              <p:cNvSpPr/>
              <p:nvPr/>
            </p:nvSpPr>
            <p:spPr>
              <a:xfrm>
                <a:off x="7201284" y="869384"/>
                <a:ext cx="202279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d>
                        <m:dPr>
                          <m:ctrlP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1286" y="869384"/>
                <a:ext cx="2022799" cy="523220"/>
              </a:xfrm>
              <a:prstGeom prst="rect">
                <a:avLst/>
              </a:prstGeom>
              <a:blipFill rotWithShape="0"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53" name="Rectangle 52"/>
              <p:cNvSpPr/>
              <p:nvPr/>
            </p:nvSpPr>
            <p:spPr>
              <a:xfrm>
                <a:off x="8985303" y="884481"/>
                <a:ext cx="199676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d>
                        <m:dPr>
                          <m:ctrlP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5304" y="884481"/>
                <a:ext cx="1996765" cy="523220"/>
              </a:xfrm>
              <a:prstGeom prst="rect">
                <a:avLst/>
              </a:prstGeom>
              <a:blipFill rotWithShape="0"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54" name="Rectangle 53"/>
              <p:cNvSpPr/>
              <p:nvPr/>
            </p:nvSpPr>
            <p:spPr>
              <a:xfrm>
                <a:off x="7201284" y="1484059"/>
                <a:ext cx="2262992" cy="5329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− </m:t>
                      </m:r>
                      <m:r>
                        <a:rPr lang="en-US" sz="28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𝒂𝒃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1284" y="1484059"/>
                <a:ext cx="2262992" cy="532966"/>
              </a:xfrm>
              <a:prstGeom prst="rect">
                <a:avLst/>
              </a:prstGeom>
              <a:blipFill rotWithShape="0"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55" name="Rectangle 54"/>
              <p:cNvSpPr/>
              <p:nvPr/>
            </p:nvSpPr>
            <p:spPr>
              <a:xfrm>
                <a:off x="9263405" y="1484059"/>
                <a:ext cx="1524456" cy="5329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𝒂𝒃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3405" y="1484059"/>
                <a:ext cx="1524456" cy="532966"/>
              </a:xfrm>
              <a:prstGeom prst="rect">
                <a:avLst/>
              </a:prstGeom>
              <a:blipFill rotWithShape="0"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Connector 55"/>
          <p:cNvCxnSpPr/>
          <p:nvPr/>
        </p:nvCxnSpPr>
        <p:spPr>
          <a:xfrm flipV="1">
            <a:off x="9224083" y="1475681"/>
            <a:ext cx="691080" cy="54211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8342487" y="1475681"/>
            <a:ext cx="691080" cy="54211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58" name="Rectangle 57"/>
              <p:cNvSpPr/>
              <p:nvPr/>
            </p:nvSpPr>
            <p:spPr>
              <a:xfrm>
                <a:off x="7206855" y="2100868"/>
                <a:ext cx="1864677" cy="5329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6856" y="2100868"/>
                <a:ext cx="1864677" cy="532966"/>
              </a:xfrm>
              <a:prstGeom prst="rect">
                <a:avLst/>
              </a:prstGeom>
              <a:blipFill rotWithShape="0"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59" name="Rectangle 58"/>
              <p:cNvSpPr/>
              <p:nvPr/>
            </p:nvSpPr>
            <p:spPr>
              <a:xfrm>
                <a:off x="4760265" y="2575425"/>
                <a:ext cx="2169633" cy="5329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∴</m:t>
                          </m:r>
                          <m:r>
                            <a:rPr lang="en-US" sz="28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800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0268" y="2575425"/>
                <a:ext cx="2169633" cy="532966"/>
              </a:xfrm>
              <a:prstGeom prst="rect">
                <a:avLst/>
              </a:prstGeom>
              <a:blipFill rotWithShape="0"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0" name="Group 59"/>
          <p:cNvGrpSpPr/>
          <p:nvPr/>
        </p:nvGrpSpPr>
        <p:grpSpPr>
          <a:xfrm>
            <a:off x="6731382" y="2586521"/>
            <a:ext cx="2553171" cy="523220"/>
            <a:chOff x="1572766" y="620318"/>
            <a:chExt cx="2553171" cy="523220"/>
          </a:xfrm>
        </p:grpSpPr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61" name="Rectangle 60"/>
                <p:cNvSpPr/>
                <p:nvPr/>
              </p:nvSpPr>
              <p:spPr>
                <a:xfrm>
                  <a:off x="2693301" y="620318"/>
                  <a:ext cx="1432636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800" i="1" dirty="0">
                    <a:solidFill>
                      <a:srgbClr val="00B050"/>
                    </a:solidFill>
                  </a:endParaRPr>
                </a:p>
              </p:txBody>
            </p:sp>
          </mc:Choice>
          <mc:Fallback>
            <p:sp>
              <p:nvSpPr>
                <p:cNvPr id="61" name="Rectangle 6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93301" y="620318"/>
                  <a:ext cx="1432636" cy="523220"/>
                </a:xfrm>
                <a:prstGeom prst="rect">
                  <a:avLst/>
                </a:prstGeom>
                <a:blipFill rotWithShape="0">
                  <a:blip r:embed="rId3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62" name="Rectangle 61"/>
                <p:cNvSpPr/>
                <p:nvPr/>
              </p:nvSpPr>
              <p:spPr>
                <a:xfrm>
                  <a:off x="1572766" y="620318"/>
                  <a:ext cx="1432635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800" i="1" dirty="0">
                    <a:solidFill>
                      <a:srgbClr val="00B050"/>
                    </a:solidFill>
                  </a:endParaRPr>
                </a:p>
              </p:txBody>
            </p:sp>
          </mc:Choice>
          <mc:Fallback>
            <p:sp>
              <p:nvSpPr>
                <p:cNvPr id="39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2766" y="620318"/>
                  <a:ext cx="1432635" cy="523220"/>
                </a:xfrm>
                <a:prstGeom prst="rect">
                  <a:avLst/>
                </a:prstGeom>
                <a:blipFill rotWithShape="0"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3" name="Straight Connector 62"/>
          <p:cNvCxnSpPr/>
          <p:nvPr/>
        </p:nvCxnSpPr>
        <p:spPr>
          <a:xfrm flipH="1">
            <a:off x="4825661" y="3196611"/>
            <a:ext cx="7366323" cy="41978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oup 63"/>
          <p:cNvGrpSpPr/>
          <p:nvPr/>
        </p:nvGrpSpPr>
        <p:grpSpPr>
          <a:xfrm>
            <a:off x="4783436" y="3333475"/>
            <a:ext cx="2537141" cy="523220"/>
            <a:chOff x="1572766" y="620318"/>
            <a:chExt cx="2537141" cy="523220"/>
          </a:xfrm>
        </p:grpSpPr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65" name="Rectangle 64"/>
                <p:cNvSpPr/>
                <p:nvPr/>
              </p:nvSpPr>
              <p:spPr>
                <a:xfrm>
                  <a:off x="2693301" y="620318"/>
                  <a:ext cx="1416606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800" i="1" dirty="0">
                    <a:solidFill>
                      <a:srgbClr val="7030A0"/>
                    </a:solidFill>
                  </a:endParaRPr>
                </a:p>
              </p:txBody>
            </p:sp>
          </mc:Choice>
          <mc:Fallback>
            <p:sp>
              <p:nvSpPr>
                <p:cNvPr id="65" name="Rectangle 6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93301" y="620318"/>
                  <a:ext cx="1416606" cy="523220"/>
                </a:xfrm>
                <a:prstGeom prst="rect">
                  <a:avLst/>
                </a:prstGeom>
                <a:blipFill rotWithShape="0">
                  <a:blip r:embed="rId3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66" name="Rectangle 65"/>
                <p:cNvSpPr/>
                <p:nvPr/>
              </p:nvSpPr>
              <p:spPr>
                <a:xfrm>
                  <a:off x="1572766" y="620318"/>
                  <a:ext cx="1421415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800" i="1" dirty="0">
                    <a:solidFill>
                      <a:srgbClr val="7030A0"/>
                    </a:solidFill>
                  </a:endParaRPr>
                </a:p>
              </p:txBody>
            </p:sp>
          </mc:Choice>
          <mc:Fallback>
            <p:sp>
              <p:nvSpPr>
                <p:cNvPr id="66" name="Rectangle 6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2766" y="620318"/>
                  <a:ext cx="1421415" cy="523220"/>
                </a:xfrm>
                <a:prstGeom prst="rect">
                  <a:avLst/>
                </a:prstGeom>
                <a:blipFill rotWithShape="0">
                  <a:blip r:embed="rId4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67" name="Rectangle 66"/>
              <p:cNvSpPr/>
              <p:nvPr/>
            </p:nvSpPr>
            <p:spPr>
              <a:xfrm>
                <a:off x="7159043" y="3339472"/>
                <a:ext cx="199554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d>
                        <m:dPr>
                          <m:ctrlP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9044" y="3339472"/>
                <a:ext cx="1995547" cy="523220"/>
              </a:xfrm>
              <a:prstGeom prst="rect">
                <a:avLst/>
              </a:prstGeom>
              <a:blipFill rotWithShape="0"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68" name="Rectangle 67"/>
              <p:cNvSpPr/>
              <p:nvPr/>
            </p:nvSpPr>
            <p:spPr>
              <a:xfrm>
                <a:off x="8943062" y="3354569"/>
                <a:ext cx="198554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d>
                        <m:dPr>
                          <m:ctrlP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3063" y="3354569"/>
                <a:ext cx="1985544" cy="523220"/>
              </a:xfrm>
              <a:prstGeom prst="rect">
                <a:avLst/>
              </a:prstGeom>
              <a:blipFill rotWithShape="0"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69" name="Rectangle 68"/>
              <p:cNvSpPr/>
              <p:nvPr/>
            </p:nvSpPr>
            <p:spPr>
              <a:xfrm>
                <a:off x="7159043" y="3954147"/>
                <a:ext cx="2235740" cy="5329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𝒂𝒙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9043" y="3954147"/>
                <a:ext cx="2235740" cy="532966"/>
              </a:xfrm>
              <a:prstGeom prst="rect">
                <a:avLst/>
              </a:prstGeom>
              <a:blipFill rotWithShape="0">
                <a:blip r:embed="rId4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70" name="Rectangle 69"/>
              <p:cNvSpPr/>
              <p:nvPr/>
            </p:nvSpPr>
            <p:spPr>
              <a:xfrm>
                <a:off x="9204048" y="4007978"/>
                <a:ext cx="155927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𝒃𝒙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𝒂𝒃</m:t>
                      </m:r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70" name="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4050" y="4007978"/>
                <a:ext cx="1559273" cy="523220"/>
              </a:xfrm>
              <a:prstGeom prst="rect">
                <a:avLst/>
              </a:prstGeom>
              <a:blipFill rotWithShape="0">
                <a:blip r:embed="rId4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71" name="Rectangle 70"/>
              <p:cNvSpPr/>
              <p:nvPr/>
            </p:nvSpPr>
            <p:spPr>
              <a:xfrm>
                <a:off x="7159043" y="4704343"/>
                <a:ext cx="1012649" cy="5329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1" name="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9046" y="4704343"/>
                <a:ext cx="1012649" cy="532966"/>
              </a:xfrm>
              <a:prstGeom prst="rect">
                <a:avLst/>
              </a:prstGeom>
              <a:blipFill rotWithShape="0">
                <a:blip r:embed="rId4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72" name="Rectangle 71"/>
              <p:cNvSpPr/>
              <p:nvPr/>
            </p:nvSpPr>
            <p:spPr>
              <a:xfrm>
                <a:off x="7900789" y="4738119"/>
                <a:ext cx="19856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0789" y="4738119"/>
                <a:ext cx="1985672" cy="523220"/>
              </a:xfrm>
              <a:prstGeom prst="rect">
                <a:avLst/>
              </a:prstGeom>
              <a:blipFill rotWithShape="0">
                <a:blip r:embed="rId4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73" name="Rectangle 72"/>
              <p:cNvSpPr/>
              <p:nvPr/>
            </p:nvSpPr>
            <p:spPr>
              <a:xfrm>
                <a:off x="9632098" y="4740017"/>
                <a:ext cx="105349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sz="28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𝒂𝒃</m:t>
                      </m:r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73" name="Rectangle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2099" y="4740017"/>
                <a:ext cx="1053495" cy="523220"/>
              </a:xfrm>
              <a:prstGeom prst="rect">
                <a:avLst/>
              </a:prstGeom>
              <a:blipFill rotWithShape="0">
                <a:blip r:embed="rId4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74" name="Rectangle 73"/>
              <p:cNvSpPr/>
              <p:nvPr/>
            </p:nvSpPr>
            <p:spPr>
              <a:xfrm>
                <a:off x="7400414" y="5385784"/>
                <a:ext cx="1012649" cy="5329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74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0417" y="5385784"/>
                <a:ext cx="1012649" cy="532966"/>
              </a:xfrm>
              <a:prstGeom prst="rect">
                <a:avLst/>
              </a:prstGeom>
              <a:blipFill rotWithShape="0">
                <a:blip r:embed="rId4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75" name="Rectangle 74"/>
              <p:cNvSpPr/>
              <p:nvPr/>
            </p:nvSpPr>
            <p:spPr>
              <a:xfrm>
                <a:off x="8169141" y="5409814"/>
                <a:ext cx="198554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d>
                        <m:dPr>
                          <m:ctrlP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sz="2800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75" name="Rectangle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9141" y="5409814"/>
                <a:ext cx="1985544" cy="523220"/>
              </a:xfrm>
              <a:prstGeom prst="rect">
                <a:avLst/>
              </a:prstGeom>
              <a:blipFill rotWithShape="0">
                <a:blip r:embed="rId4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76" name="Rectangle 75"/>
              <p:cNvSpPr/>
              <p:nvPr/>
            </p:nvSpPr>
            <p:spPr>
              <a:xfrm>
                <a:off x="9935834" y="5423894"/>
                <a:ext cx="105349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sz="28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𝒂𝒃</m:t>
                      </m:r>
                    </m:oMath>
                  </m:oMathPara>
                </a14:m>
                <a:endParaRPr lang="en-US" sz="2800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5835" y="5423894"/>
                <a:ext cx="1053495" cy="523220"/>
              </a:xfrm>
              <a:prstGeom prst="rect">
                <a:avLst/>
              </a:prstGeom>
              <a:blipFill rotWithShape="0">
                <a:blip r:embed="rId5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7" name="Group 76"/>
          <p:cNvGrpSpPr/>
          <p:nvPr/>
        </p:nvGrpSpPr>
        <p:grpSpPr>
          <a:xfrm>
            <a:off x="4777157" y="5390657"/>
            <a:ext cx="2858451" cy="523220"/>
            <a:chOff x="1572766" y="620318"/>
            <a:chExt cx="2858450" cy="523220"/>
          </a:xfrm>
        </p:grpSpPr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78" name="Rectangle 77"/>
                <p:cNvSpPr/>
                <p:nvPr/>
              </p:nvSpPr>
              <p:spPr>
                <a:xfrm>
                  <a:off x="3014610" y="620318"/>
                  <a:ext cx="1416606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800" i="1" dirty="0">
                    <a:solidFill>
                      <a:srgbClr val="00B050"/>
                    </a:solidFill>
                  </a:endParaRPr>
                </a:p>
              </p:txBody>
            </p:sp>
          </mc:Choice>
          <mc:Fallback>
            <p:sp>
              <p:nvSpPr>
                <p:cNvPr id="78" name="Rectangle 7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14610" y="620318"/>
                  <a:ext cx="1416606" cy="523220"/>
                </a:xfrm>
                <a:prstGeom prst="rect">
                  <a:avLst/>
                </a:prstGeom>
                <a:blipFill rotWithShape="0">
                  <a:blip r:embed="rId5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79" name="Rectangle 78"/>
                <p:cNvSpPr/>
                <p:nvPr/>
              </p:nvSpPr>
              <p:spPr>
                <a:xfrm>
                  <a:off x="1572766" y="620318"/>
                  <a:ext cx="1726370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∴</m:t>
                        </m:r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800" i="1" dirty="0">
                    <a:solidFill>
                      <a:srgbClr val="00B050"/>
                    </a:solidFill>
                  </a:endParaRPr>
                </a:p>
              </p:txBody>
            </p:sp>
          </mc:Choice>
          <mc:Fallback>
            <p:sp>
              <p:nvSpPr>
                <p:cNvPr id="79" name="Rectangle 7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2766" y="620318"/>
                  <a:ext cx="1726370" cy="523220"/>
                </a:xfrm>
                <a:prstGeom prst="rect">
                  <a:avLst/>
                </a:prstGeom>
                <a:blipFill rotWithShape="0">
                  <a:blip r:embed="rId5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="" xmlns:p14="http://schemas.microsoft.com/office/powerpoint/2010/main" val="71787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3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3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3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3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3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3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3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3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3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8" dur="3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3" dur="3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3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3" dur="3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8" dur="3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3" dur="3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8" dur="3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3" dur="3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8" dur="3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3" dur="3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8" dur="3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3" dur="3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8" dur="3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3" dur="3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2" grpId="0" animBg="1"/>
      <p:bldP spid="13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31" grpId="0" animBg="1"/>
      <p:bldP spid="32" grpId="0" animBg="1"/>
      <p:bldP spid="33" grpId="0" animBg="1"/>
      <p:bldP spid="34" grpId="0" animBg="1"/>
      <p:bldP spid="41" grpId="0" animBg="1"/>
      <p:bldP spid="42" grpId="0" animBg="1"/>
      <p:bldP spid="43" grpId="0" animBg="1"/>
      <p:bldP spid="45" grpId="0" animBg="1"/>
      <p:bldP spid="46" grpId="0" animBg="1"/>
      <p:bldP spid="47" grpId="0" animBg="1"/>
      <p:bldP spid="52" grpId="0" animBg="1"/>
      <p:bldP spid="53" grpId="0" animBg="1"/>
      <p:bldP spid="54" grpId="0" animBg="1"/>
      <p:bldP spid="55" grpId="0" animBg="1"/>
      <p:bldP spid="58" grpId="0" animBg="1"/>
      <p:bldP spid="59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0" y="12737"/>
                <a:ext cx="12192000" cy="5959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সমস্যা</a:t>
                </a:r>
                <a:r>
                  <a:rPr lang="as-IN" sz="3200" b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ঃ</a:t>
                </a:r>
                <a:r>
                  <a:rPr lang="en-US" sz="3200" b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1 </a:t>
                </a:r>
                <a:r>
                  <a:rPr lang="en-US" sz="3200" b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  <a:sym typeface="Symbol"/>
                  </a:rPr>
                  <a:t>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𝒂</m:t>
                    </m:r>
                    <m:r>
                      <a:rPr lang="en-US" sz="28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+</m:t>
                    </m:r>
                    <m:r>
                      <a:rPr lang="en-US" sz="28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𝒃</m:t>
                    </m:r>
                    <m:r>
                      <a:rPr lang="en-US" sz="28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𝟗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𝒎</m:t>
                    </m:r>
                  </m:oMath>
                </a14:m>
                <a:r>
                  <a:rPr lang="en-US" sz="32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  <a:sym typeface="Symbol"/>
                  </a:rPr>
                  <a:t> এবং 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𝒂𝒃</m:t>
                    </m:r>
                    <m:r>
                      <a:rPr lang="en-US" sz="32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=</m:t>
                    </m:r>
                    <m:r>
                      <a:rPr lang="en-US" sz="3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𝟏𝟖</m:t>
                    </m:r>
                    <m:sSup>
                      <m:sSupPr>
                        <m:ctrlPr>
                          <a:rPr lang="en-US" sz="3200" b="1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  <a:sym typeface="Symbol"/>
                          </a:rPr>
                          <m:t>𝒎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  <a:sym typeface="Symbol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2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  <a:sym typeface="Symbol"/>
                  </a:rPr>
                  <a:t/>
                </a:r>
                <a:r>
                  <a:rPr lang="en-US" sz="28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  <a:sym typeface="Symbol"/>
                  </a:rPr>
                  <a:t>হলে</a:t>
                </a:r>
                <a:r>
                  <a:rPr lang="en-US" sz="2800" b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  <a:sym typeface="Symbol"/>
                  </a:rPr>
                  <a:t>,</a:t>
                </a:r>
                <a:r>
                  <a:rPr lang="en-US" sz="28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/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𝒂</m:t>
                    </m:r>
                    <m:r>
                      <a:rPr lang="en-US" sz="3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−</m:t>
                    </m:r>
                    <m:r>
                      <a:rPr lang="en-US" sz="32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𝒃</m:t>
                    </m:r>
                    <m:r>
                      <a:rPr lang="en-US" sz="32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 </m:t>
                    </m:r>
                  </m:oMath>
                </a14:m>
                <a:r>
                  <a:rPr lang="en-US" sz="32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Symbol"/>
                  </a:rPr>
                  <a:t>এর </a:t>
                </a:r>
                <a:r>
                  <a:rPr lang="en-US" sz="3200" b="1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Symbol"/>
                  </a:rPr>
                  <a:t>মান</a:t>
                </a:r>
                <a:r>
                  <a:rPr lang="en-US" sz="32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Symbol"/>
                  </a:rPr>
                  <a:t> কত ?</a:t>
                </a:r>
                <a:endParaRPr lang="en-US" sz="32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  <a:sym typeface="Symbol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2737"/>
                <a:ext cx="12192000" cy="595932"/>
              </a:xfrm>
              <a:prstGeom prst="rect">
                <a:avLst/>
              </a:prstGeom>
              <a:blipFill rotWithShape="1">
                <a:blip r:embed="rId2"/>
                <a:stretch>
                  <a:fillRect l="-1250" t="-12245" b="-316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840935" y="1125133"/>
                <a:ext cx="2083263" cy="5959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𝐚</m:t>
                          </m:r>
                          <m:r>
                            <a:rPr lang="en-US" sz="3200" b="1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𝐛</m:t>
                          </m:r>
                          <m:r>
                            <a:rPr lang="en-US" sz="3200" b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3200" b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200" b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938" y="1125133"/>
                <a:ext cx="2083263" cy="5959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" y="732954"/>
            <a:ext cx="24336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solidFill>
                  <a:srgbClr val="00B050"/>
                </a:solidFill>
                <a:cs typeface="NikoshBAN" panose="02000000000000000000" pitchFamily="2" charset="0"/>
              </a:rPr>
              <a:t>আমরা</a:t>
            </a:r>
            <a:r>
              <a:rPr lang="en-US" sz="2800" b="1" dirty="0" smtClean="0">
                <a:solidFill>
                  <a:srgbClr val="00B050"/>
                </a:solidFill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cs typeface="NikoshBAN" panose="02000000000000000000" pitchFamily="2" charset="0"/>
              </a:rPr>
              <a:t>জানি</a:t>
            </a:r>
            <a:r>
              <a:rPr lang="en-US" sz="2800" b="1" dirty="0" smtClean="0">
                <a:solidFill>
                  <a:srgbClr val="00B050"/>
                </a:solidFill>
                <a:cs typeface="NikoshBAN" panose="02000000000000000000" pitchFamily="2" charset="0"/>
              </a:rPr>
              <a:t>, </a:t>
            </a:r>
            <a:endParaRPr lang="en-US" sz="2800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2337555" y="1950720"/>
                <a:ext cx="4136709" cy="5959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b="1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2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  <m:r>
                                <a:rPr lang="en-US" sz="32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</m:d>
                        </m:e>
                        <m:sup>
                          <m:r>
                            <a:rPr lang="en-US" sz="32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2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32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32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𝟏𝟖</m:t>
                      </m:r>
                      <m:sSup>
                        <m:sSupPr>
                          <m:ctrlPr>
                            <a:rPr lang="en-US" sz="32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7556" y="1950720"/>
                <a:ext cx="4136709" cy="5959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2654702" y="1125133"/>
                <a:ext cx="3043847" cy="5959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b="1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2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US" sz="32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2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d>
                        </m:e>
                        <m:sup>
                          <m:r>
                            <a:rPr lang="en-US" sz="32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2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32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𝒂𝒃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4705" y="1125133"/>
                <a:ext cx="3043847" cy="5959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2337554" y="2776307"/>
                <a:ext cx="3320396" cy="5959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𝟖𝟏</m:t>
                      </m:r>
                      <m:sSup>
                        <m:sSupPr>
                          <m:ctrlPr>
                            <a:rPr lang="en-US" sz="32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2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𝟕𝟐</m:t>
                      </m:r>
                      <m:sSup>
                        <m:sSupPr>
                          <m:ctrlPr>
                            <a:rPr lang="en-US" sz="32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7555" y="2776307"/>
                <a:ext cx="3320396" cy="5959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2337554" y="3590737"/>
                <a:ext cx="1519583" cy="5959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  <m:sSup>
                        <m:sSupPr>
                          <m:ctrlPr>
                            <a:rPr lang="en-US" sz="32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7557" y="3590737"/>
                <a:ext cx="1519583" cy="5959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617316" y="4403907"/>
                <a:ext cx="212910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  <a:sym typeface="Symbol"/>
                        </a:rPr>
                        <m:t>∴</m:t>
                      </m:r>
                      <m:r>
                        <a:rPr lang="en-US" sz="32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  <a:sym typeface="Symbol"/>
                        </a:rPr>
                        <m:t>𝒂</m:t>
                      </m:r>
                      <m:r>
                        <a:rPr lang="en-US" sz="32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  <a:sym typeface="Symbol"/>
                        </a:rPr>
                        <m:t>−</m:t>
                      </m:r>
                      <m:r>
                        <a:rPr lang="en-US" sz="32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  <a:sym typeface="Symbol"/>
                        </a:rPr>
                        <m:t>𝒃</m:t>
                      </m:r>
                      <m:r>
                        <a:rPr lang="en-US" sz="32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  <a:sym typeface="Symbol"/>
                        </a:rPr>
                        <m:t>=</m:t>
                      </m:r>
                      <m:r>
                        <a:rPr lang="en-US" sz="32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  <a:sym typeface="Symbol"/>
                        </a:rPr>
                        <m:t> 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316" y="4403911"/>
                <a:ext cx="2129109" cy="58477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2509660" y="4235774"/>
                <a:ext cx="1800108" cy="7127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 </m:t>
                      </m:r>
                      <m:rad>
                        <m:radPr>
                          <m:degHide m:val="on"/>
                          <m:ctrlPr>
                            <a:rPr lang="en-US" sz="32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2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𝟗</m:t>
                          </m:r>
                          <m:sSup>
                            <m:sSupPr>
                              <m:ctrlPr>
                                <a:rPr lang="en-US" sz="3200" b="1" i="1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p>
                              <m:r>
                                <a:rPr lang="en-US" sz="32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9662" y="4235778"/>
                <a:ext cx="1800108" cy="71275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3782222" y="5356680"/>
            <a:ext cx="10134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Ans.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2138205" y="5356676"/>
                <a:ext cx="171893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 </m:t>
                      </m:r>
                      <m:r>
                        <a:rPr lang="en-US" sz="32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en-US" sz="32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8207" y="5356680"/>
                <a:ext cx="1718932" cy="58477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35249819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0" y="12737"/>
                <a:ext cx="12192000" cy="5959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সমস্যা</a:t>
                </a:r>
                <a:r>
                  <a:rPr lang="as-IN" sz="3200" b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ঃ</a:t>
                </a:r>
                <a:r>
                  <a:rPr lang="en-US" sz="3200" b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2</a:t>
                </a:r>
                <a:r>
                  <a:rPr lang="en-US" sz="3200" b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  <a:sym typeface="Symbol"/>
                  </a:rPr>
                  <a:t>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𝒙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−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𝒚</m:t>
                    </m:r>
                    <m:r>
                      <a:rPr lang="en-US" sz="28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𝟐</m:t>
                    </m:r>
                  </m:oMath>
                </a14:m>
                <a:r>
                  <a:rPr lang="en-US" sz="3200" b="1" i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  <a:sym typeface="Symbol"/>
                  </a:rPr>
                  <a:t/>
                </a:r>
                <a:r>
                  <a:rPr lang="en-US" sz="32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  <a:sym typeface="Symbol"/>
                  </a:rPr>
                  <a:t>এবং 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𝒙𝒚</m:t>
                    </m:r>
                    <m:r>
                      <a:rPr lang="en-US" sz="32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=</m:t>
                    </m:r>
                    <m:r>
                      <a:rPr lang="en-US" sz="3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𝟔𝟑</m:t>
                    </m:r>
                  </m:oMath>
                </a14:m>
                <a:r>
                  <a:rPr lang="en-US" sz="3200" b="1" i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  <a:sym typeface="Symbol"/>
                  </a:rPr>
                  <a:t/>
                </a:r>
                <a:r>
                  <a:rPr lang="en-US" sz="28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  <a:sym typeface="Symbol"/>
                  </a:rPr>
                  <a:t>হলে</a:t>
                </a:r>
                <a:r>
                  <a:rPr lang="en-US" sz="2800" b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  <a:sym typeface="Symbol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sSup>
                      <m:sSupPr>
                        <m:ctrlPr>
                          <a:rPr lang="en-US" sz="32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3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32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3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2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Symbol"/>
                  </a:rPr>
                  <a:t> এর </a:t>
                </a:r>
                <a:r>
                  <a:rPr lang="en-US" sz="3200" b="1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Symbol"/>
                  </a:rPr>
                  <a:t>মান</a:t>
                </a:r>
                <a:r>
                  <a:rPr lang="en-US" sz="32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Symbol"/>
                  </a:rPr>
                  <a:t> কত ?</a:t>
                </a:r>
                <a:endParaRPr lang="en-US" sz="32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  <a:sym typeface="Symbol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2737"/>
                <a:ext cx="12192000" cy="595932"/>
              </a:xfrm>
              <a:prstGeom prst="rect">
                <a:avLst/>
              </a:prstGeom>
              <a:blipFill rotWithShape="1">
                <a:blip r:embed="rId2"/>
                <a:stretch>
                  <a:fillRect l="-1250" t="-12245" b="-316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" y="732954"/>
            <a:ext cx="24336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solidFill>
                  <a:srgbClr val="00B050"/>
                </a:solidFill>
                <a:cs typeface="NikoshBAN" panose="02000000000000000000" pitchFamily="2" charset="0"/>
              </a:rPr>
              <a:t>আমরা</a:t>
            </a:r>
            <a:r>
              <a:rPr lang="en-US" sz="2800" b="1" dirty="0" smtClean="0">
                <a:solidFill>
                  <a:srgbClr val="00B050"/>
                </a:solidFill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cs typeface="NikoshBAN" panose="02000000000000000000" pitchFamily="2" charset="0"/>
              </a:rPr>
              <a:t>জানি</a:t>
            </a:r>
            <a:r>
              <a:rPr lang="en-US" sz="2800" b="1" dirty="0" smtClean="0">
                <a:solidFill>
                  <a:srgbClr val="00B050"/>
                </a:solidFill>
                <a:cs typeface="NikoshBAN" panose="02000000000000000000" pitchFamily="2" charset="0"/>
              </a:rPr>
              <a:t>, </a:t>
            </a:r>
            <a:endParaRPr lang="en-US" sz="2800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2337555" y="1950720"/>
                <a:ext cx="3180294" cy="5959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b="1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2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e>
                        <m:sup>
                          <m:r>
                            <a:rPr lang="en-US" sz="32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2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2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32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𝟔𝟑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7557" y="1950720"/>
                <a:ext cx="3180295" cy="5959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2942550" y="1125133"/>
                <a:ext cx="3002169" cy="5959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b="1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2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32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</m:e>
                        <m:sup>
                          <m:r>
                            <a:rPr lang="en-US" sz="32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2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2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𝒙𝒚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2553" y="1125133"/>
                <a:ext cx="3002169" cy="5959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2337554" y="2776307"/>
                <a:ext cx="216738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32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𝟏𝟐𝟔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7555" y="2776311"/>
                <a:ext cx="2167388" cy="5847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2337554" y="3590737"/>
                <a:ext cx="143359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𝟏𝟑𝟎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7555" y="3590741"/>
                <a:ext cx="1433599" cy="58477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3695108" y="3618098"/>
            <a:ext cx="10134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Ans.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1047054" y="1143206"/>
                <a:ext cx="2062039" cy="5959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32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2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2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32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2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057" y="1143206"/>
                <a:ext cx="2062039" cy="5959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12877766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animBg="1"/>
      <p:bldP spid="6" grpId="0" animBg="1"/>
      <p:bldP spid="7" grpId="0" animBg="1"/>
      <p:bldP spid="8" grpId="0" animBg="1"/>
      <p:bldP spid="11" grpId="0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0" y="12737"/>
                <a:ext cx="12192000" cy="803618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সমস্যা</a:t>
                </a:r>
                <a:r>
                  <a:rPr lang="as-IN" sz="3200" b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ঃ</a:t>
                </a:r>
                <a:r>
                  <a:rPr lang="en-US" sz="3200" b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3 </a:t>
                </a:r>
                <a:r>
                  <a:rPr lang="en-US" sz="3200" b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  <a:sym typeface="Symbol"/>
                  </a:rPr>
                  <a:t>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𝒙</m:t>
                    </m:r>
                    <m:r>
                      <a:rPr lang="en-US" sz="3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−</m:t>
                    </m:r>
                    <m:f>
                      <m:fPr>
                        <m:ctrlPr>
                          <a:rPr lang="en-US" sz="3200" b="1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  <a:sym typeface="Symbol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  <a:sym typeface="Symbol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  <a:sym typeface="Symbol"/>
                          </a:rPr>
                          <m:t>𝒙</m:t>
                        </m:r>
                      </m:den>
                    </m:f>
                    <m:r>
                      <a:rPr lang="en-US" sz="32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=</m:t>
                    </m:r>
                    <m:r>
                      <a:rPr lang="en-US" sz="3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𝟒</m:t>
                    </m:r>
                  </m:oMath>
                </a14:m>
                <a:r>
                  <a:rPr lang="en-US" sz="3600" b="1" i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  <a:sym typeface="Symbol"/>
                  </a:rPr>
                  <a:t/>
                </a:r>
                <a:r>
                  <a:rPr lang="en-US" sz="3200" b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  <a:sym typeface="Symbol"/>
                  </a:rPr>
                  <a:t>হলে </a:t>
                </a:r>
                <a:r>
                  <a:rPr lang="en-US" sz="3200" b="1" dirty="0" err="1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  <a:sym typeface="Symbol"/>
                  </a:rPr>
                  <a:t>প্রমাণ</a:t>
                </a:r>
                <a:r>
                  <a:rPr lang="en-US" sz="3200" b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  <a:sym typeface="Symbol"/>
                  </a:rPr>
                  <a:t/>
                </a:r>
                <a:r>
                  <a:rPr lang="en-US" sz="3200" b="1" dirty="0" err="1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  <a:sym typeface="Symbol"/>
                  </a:rPr>
                  <a:t>কর</a:t>
                </a:r>
                <a:r>
                  <a:rPr lang="en-US" sz="3200" b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  <a:sym typeface="Symbol"/>
                  </a:rPr>
                  <a:t/>
                </a:r>
                <a:r>
                  <a:rPr lang="en-US" sz="3200" b="1" dirty="0" err="1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  <a:sym typeface="Symbol"/>
                  </a:rPr>
                  <a:t>যে</a:t>
                </a:r>
                <a:r>
                  <a:rPr lang="en-US" sz="3200" b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  <a:sym typeface="Symbol"/>
                  </a:rPr>
                  <a:t>,</a:t>
                </a:r>
                <a:r>
                  <a:rPr lang="en-US" sz="3200" b="1" dirty="0">
                    <a:solidFill>
                      <a:srgbClr val="7030A0"/>
                    </a:solidFill>
                    <a:ea typeface="Cambria Math" panose="02040503050406030204" pitchFamily="18" charset="0"/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solidFill>
                              <a:srgbClr val="7030A0"/>
                            </a:solidFill>
                            <a:latin typeface="Cambria Math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𝒙</m:t>
                        </m:r>
                      </m:e>
                      <m:sup>
                        <m:r>
                          <a:rPr lang="en-US" sz="3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𝟒</m:t>
                        </m:r>
                      </m:sup>
                    </m:sSup>
                    <m:r>
                      <a:rPr lang="en-US" sz="32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7030A0"/>
                            </a:solidFill>
                            <a:latin typeface="Cambria Math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3200" b="1" i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32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𝟒</m:t>
                            </m:r>
                          </m:sup>
                        </m:sSup>
                      </m:den>
                    </m:f>
                    <m:r>
                      <a:rPr lang="en-US" sz="3200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𝟑𝟐𝟐</m:t>
                    </m:r>
                  </m:oMath>
                </a14:m>
                <a:r>
                  <a:rPr lang="en-US" sz="2800" b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  <a:sym typeface="Symbol"/>
                  </a:rPr>
                  <a:t/>
                </a:r>
                <a:endParaRPr lang="en-US" sz="32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  <a:sym typeface="Symbol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2737"/>
                <a:ext cx="12192000" cy="803618"/>
              </a:xfrm>
              <a:prstGeom prst="rect">
                <a:avLst/>
              </a:prstGeom>
              <a:blipFill rotWithShape="1">
                <a:blip r:embed="rId2"/>
                <a:stretch>
                  <a:fillRect l="-1250" b="-9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57634" y="1733412"/>
                <a:ext cx="2951257" cy="7409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800" b="1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8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8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</m:d>
                      </m:e>
                      <m:sup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28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37" y="1733412"/>
                <a:ext cx="2951257" cy="740972"/>
              </a:xfrm>
              <a:prstGeom prst="rect">
                <a:avLst/>
              </a:prstGeom>
              <a:blipFill rotWithShape="0">
                <a:blip r:embed="rId3"/>
                <a:stretch>
                  <a:fillRect l="-7216" b="-18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1629564" y="858508"/>
                <a:ext cx="1882246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− 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𝒙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𝟒</m:t>
                      </m:r>
                    </m:oMath>
                  </m:oMathPara>
                </a14:m>
                <a:endParaRPr lang="en-US" sz="28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9566" y="858512"/>
                <a:ext cx="1882247" cy="90178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-55177" y="2776782"/>
                <a:ext cx="2679260" cy="7126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B050"/>
                    </a:solidFill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𝒙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</m:t>
                    </m:r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𝒙</m:t>
                    </m:r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𝒙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5177" y="2776786"/>
                <a:ext cx="2679260" cy="712631"/>
              </a:xfrm>
              <a:prstGeom prst="rect">
                <a:avLst/>
              </a:prstGeom>
              <a:blipFill rotWithShape="0">
                <a:blip r:embed="rId5"/>
                <a:stretch>
                  <a:fillRect l="-4784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3008891" y="2912500"/>
                <a:ext cx="106349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𝟏𝟔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8891" y="2912500"/>
                <a:ext cx="1063496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2395843" y="2580860"/>
                <a:ext cx="938526" cy="10045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1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cs typeface="NikoshBAN" panose="02000000000000000000" pitchFamily="2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400" b="1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𝒙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5845" y="2580860"/>
                <a:ext cx="938527" cy="100457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-15338" y="3865562"/>
                <a:ext cx="1964897" cy="5329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7030A0"/>
                    </a:solidFill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𝒙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</m:oMath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337" y="3865562"/>
                <a:ext cx="1964897" cy="532966"/>
              </a:xfrm>
              <a:prstGeom prst="rect">
                <a:avLst/>
              </a:prstGeom>
              <a:blipFill rotWithShape="0">
                <a:blip r:embed="rId8"/>
                <a:stretch>
                  <a:fillRect l="-6192" t="-11364" b="-3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8" name="Rectangle 17"/>
              <p:cNvSpPr/>
              <p:nvPr/>
            </p:nvSpPr>
            <p:spPr>
              <a:xfrm>
                <a:off x="1847516" y="3626331"/>
                <a:ext cx="645177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8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518" y="3626332"/>
                <a:ext cx="645177" cy="90178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9" name="Rectangle 18"/>
              <p:cNvSpPr/>
              <p:nvPr/>
            </p:nvSpPr>
            <p:spPr>
              <a:xfrm>
                <a:off x="2342828" y="3862702"/>
                <a:ext cx="106349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𝟏𝟔</m:t>
                      </m:r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2828" y="3862702"/>
                <a:ext cx="1063496" cy="52322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0" name="Rectangle 19"/>
              <p:cNvSpPr/>
              <p:nvPr/>
            </p:nvSpPr>
            <p:spPr>
              <a:xfrm>
                <a:off x="1747520" y="4844352"/>
                <a:ext cx="170553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𝟏𝟔</m:t>
                      </m:r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𝟐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7522" y="4844352"/>
                <a:ext cx="1705532" cy="52322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/>
          <p:cNvGrpSpPr/>
          <p:nvPr/>
        </p:nvGrpSpPr>
        <p:grpSpPr>
          <a:xfrm>
            <a:off x="1" y="4602321"/>
            <a:ext cx="1873371" cy="901785"/>
            <a:chOff x="5959659" y="3288578"/>
            <a:chExt cx="1873370" cy="901785"/>
          </a:xfrm>
        </p:grpSpPr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22" name="Rectangle 21"/>
                <p:cNvSpPr/>
                <p:nvPr/>
              </p:nvSpPr>
              <p:spPr>
                <a:xfrm>
                  <a:off x="5959659" y="3525740"/>
                  <a:ext cx="1322863" cy="53296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800" b="1" dirty="0" smtClean="0">
                      <a:solidFill>
                        <a:srgbClr val="00B050"/>
                      </a:solidFill>
                      <a:cs typeface="NikoshBAN" panose="02000000000000000000" pitchFamily="2" charset="0"/>
                    </a:rPr>
                    <a:t>বা,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</m:oMath>
                  </a14:m>
                  <a:endParaRPr lang="en-US" sz="2800" dirty="0"/>
                </a:p>
              </p:txBody>
            </p:sp>
          </mc:Choice>
          <mc:Fallback>
            <p:sp>
              <p:nvSpPr>
                <p:cNvPr id="22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59659" y="3525740"/>
                  <a:ext cx="1322863" cy="532966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9217" t="-12644" b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23" name="Rectangle 22"/>
                <p:cNvSpPr/>
                <p:nvPr/>
              </p:nvSpPr>
              <p:spPr>
                <a:xfrm>
                  <a:off x="7187852" y="3288578"/>
                  <a:ext cx="645177" cy="90178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800" b="1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  <a:cs typeface="NikoshBAN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28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2800" dirty="0"/>
                </a:p>
              </p:txBody>
            </p:sp>
          </mc:Choice>
          <mc:Fallback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87852" y="3288578"/>
                  <a:ext cx="645177" cy="901785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 23"/>
          <p:cNvGrpSpPr/>
          <p:nvPr/>
        </p:nvGrpSpPr>
        <p:grpSpPr>
          <a:xfrm>
            <a:off x="38966" y="5510636"/>
            <a:ext cx="1834407" cy="901785"/>
            <a:chOff x="5959659" y="3279798"/>
            <a:chExt cx="1834407" cy="901785"/>
          </a:xfrm>
        </p:grpSpPr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25" name="Rectangle 24"/>
                <p:cNvSpPr/>
                <p:nvPr/>
              </p:nvSpPr>
              <p:spPr>
                <a:xfrm>
                  <a:off x="5959659" y="3525740"/>
                  <a:ext cx="1322863" cy="53296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800" b="1" dirty="0" smtClean="0">
                      <a:solidFill>
                        <a:srgbClr val="7030A0"/>
                      </a:solidFill>
                      <a:cs typeface="NikoshBAN" panose="02000000000000000000" pitchFamily="2" charset="0"/>
                    </a:rPr>
                    <a:t>বা,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</m:oMath>
                  </a14:m>
                  <a:endParaRPr lang="en-US" sz="28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>
            <p:sp>
              <p:nvSpPr>
                <p:cNvPr id="25" name="Rectangle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59659" y="3525740"/>
                  <a:ext cx="1322863" cy="532966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l="-9217" t="-11364" b="-318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26" name="Rectangle 25"/>
                <p:cNvSpPr/>
                <p:nvPr/>
              </p:nvSpPr>
              <p:spPr>
                <a:xfrm>
                  <a:off x="7148889" y="3279798"/>
                  <a:ext cx="645177" cy="90178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800" b="1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  <a:cs typeface="NikoshBAN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28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28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>
            <p:sp>
              <p:nvSpPr>
                <p:cNvPr id="26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8889" y="3279798"/>
                  <a:ext cx="645177" cy="901785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27" name="Rectangle 26"/>
              <p:cNvSpPr/>
              <p:nvPr/>
            </p:nvSpPr>
            <p:spPr>
              <a:xfrm>
                <a:off x="1747520" y="5736816"/>
                <a:ext cx="106349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𝟏𝟖</m:t>
                      </m:r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7520" y="5736816"/>
                <a:ext cx="1063496" cy="523220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1" y="814050"/>
            <a:ext cx="18813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দেওয়া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endParaRPr lang="en-US" sz="2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4013889" y="825155"/>
            <a:ext cx="18187" cy="603284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4153137" y="1139219"/>
            <a:ext cx="7184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solidFill>
                  <a:srgbClr val="00B050"/>
                </a:solidFill>
                <a:cs typeface="NikoshBAN" panose="02000000000000000000" pitchFamily="2" charset="0"/>
              </a:rPr>
              <a:t>বা</a:t>
            </a:r>
            <a:r>
              <a:rPr lang="en-US" sz="2800" b="1" dirty="0" smtClean="0">
                <a:solidFill>
                  <a:srgbClr val="00B050"/>
                </a:solidFill>
                <a:cs typeface="NikoshBAN" panose="02000000000000000000" pitchFamily="2" charset="0"/>
              </a:rPr>
              <a:t>, </a:t>
            </a:r>
            <a:endParaRPr lang="en-US" sz="2800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1" name="TextBox 30"/>
              <p:cNvSpPr txBox="1"/>
              <p:nvPr/>
            </p:nvSpPr>
            <p:spPr>
              <a:xfrm>
                <a:off x="4585825" y="872992"/>
                <a:ext cx="1845697" cy="10532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b="1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cs typeface="NikoshBAN" panose="02000000000000000000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2800" b="1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8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800" b="1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cs typeface="NikoshBAN" panose="02000000000000000000" pitchFamily="2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𝟏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800" b="1" i="1" smtClean="0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  <a:cs typeface="NikoshBAN" panose="02000000000000000000" pitchFamily="2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1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NikoshBAN" panose="02000000000000000000" pitchFamily="2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2800" b="1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NikoshBAN" panose="02000000000000000000" pitchFamily="2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5828" y="872996"/>
                <a:ext cx="1845697" cy="1053237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2" name="Rectangle 31"/>
              <p:cNvSpPr/>
              <p:nvPr/>
            </p:nvSpPr>
            <p:spPr>
              <a:xfrm>
                <a:off x="6126679" y="1138554"/>
                <a:ext cx="1533497" cy="5329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𝟏𝟖</m:t>
                              </m:r>
                            </m:e>
                          </m:d>
                        </m:e>
                        <m:sup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682" y="1138554"/>
                <a:ext cx="1533497" cy="532966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/>
          <p:cNvSpPr/>
          <p:nvPr/>
        </p:nvSpPr>
        <p:spPr>
          <a:xfrm>
            <a:off x="4098944" y="2338058"/>
            <a:ext cx="7184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solidFill>
                  <a:srgbClr val="7030A0"/>
                </a:solidFill>
                <a:cs typeface="NikoshBAN" panose="02000000000000000000" pitchFamily="2" charset="0"/>
              </a:rPr>
              <a:t>বা</a:t>
            </a:r>
            <a:r>
              <a:rPr lang="en-US" sz="2800" b="1" dirty="0" smtClean="0">
                <a:solidFill>
                  <a:srgbClr val="7030A0"/>
                </a:solidFill>
                <a:cs typeface="NikoshBAN" panose="02000000000000000000" pitchFamily="2" charset="0"/>
              </a:rPr>
              <a:t>, 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189417" y="4582742"/>
            <a:ext cx="7184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solidFill>
                  <a:srgbClr val="7030A0"/>
                </a:solidFill>
                <a:cs typeface="NikoshBAN" panose="02000000000000000000" pitchFamily="2" charset="0"/>
              </a:rPr>
              <a:t>বা</a:t>
            </a:r>
            <a:r>
              <a:rPr lang="en-US" sz="2800" b="1" dirty="0" smtClean="0">
                <a:solidFill>
                  <a:srgbClr val="7030A0"/>
                </a:solidFill>
                <a:cs typeface="NikoshBAN" panose="02000000000000000000" pitchFamily="2" charset="0"/>
              </a:rPr>
              <a:t>, 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210555" y="5699914"/>
            <a:ext cx="7184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solidFill>
                  <a:srgbClr val="00B050"/>
                </a:solidFill>
                <a:cs typeface="NikoshBAN" panose="02000000000000000000" pitchFamily="2" charset="0"/>
              </a:rPr>
              <a:t>বা</a:t>
            </a:r>
            <a:r>
              <a:rPr lang="en-US" sz="2800" b="1" dirty="0" smtClean="0">
                <a:solidFill>
                  <a:srgbClr val="00B050"/>
                </a:solidFill>
                <a:cs typeface="NikoshBAN" panose="02000000000000000000" pitchFamily="2" charset="0"/>
              </a:rPr>
              <a:t>, </a:t>
            </a:r>
            <a:endParaRPr lang="en-US" sz="2800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6" name="Rectangle 35"/>
              <p:cNvSpPr/>
              <p:nvPr/>
            </p:nvSpPr>
            <p:spPr>
              <a:xfrm>
                <a:off x="4551991" y="2238462"/>
                <a:ext cx="2374368" cy="6748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b="1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  <a:cs typeface="NikoshBAN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28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</m:oMath>
                </a14:m>
                <a:r>
                  <a:rPr lang="en-US" sz="2800" b="1" dirty="0" smtClean="0">
                    <a:solidFill>
                      <a:srgbClr val="7030A0"/>
                    </a:solidFill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𝒙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3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</m:oMath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1991" y="2238462"/>
                <a:ext cx="2374368" cy="674800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7" name="Rectangle 36"/>
              <p:cNvSpPr/>
              <p:nvPr/>
            </p:nvSpPr>
            <p:spPr>
              <a:xfrm>
                <a:off x="6716028" y="2088537"/>
                <a:ext cx="992644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8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6030" y="2088541"/>
                <a:ext cx="992644" cy="901785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8" name="Rectangle 37"/>
              <p:cNvSpPr/>
              <p:nvPr/>
            </p:nvSpPr>
            <p:spPr>
              <a:xfrm>
                <a:off x="7441983" y="1961129"/>
                <a:ext cx="1229183" cy="11565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b="1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cs typeface="NikoshBAN" panose="02000000000000000000" pitchFamily="2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𝟏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800" b="1" i="1" smtClean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  <a:cs typeface="NikoshBAN" panose="02000000000000000000" pitchFamily="2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1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cs typeface="NikoshBAN" panose="02000000000000000000" pitchFamily="2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2800" b="1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cs typeface="NikoshBAN" panose="02000000000000000000" pitchFamily="2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1986" y="1961133"/>
                <a:ext cx="1229183" cy="1156599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9" name="Rectangle 38"/>
              <p:cNvSpPr/>
              <p:nvPr/>
            </p:nvSpPr>
            <p:spPr>
              <a:xfrm>
                <a:off x="8297754" y="2330925"/>
                <a:ext cx="127829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𝟑𝟐𝟒</m:t>
                      </m:r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7756" y="2330925"/>
                <a:ext cx="1278299" cy="523220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40" name="Rectangle 39"/>
              <p:cNvSpPr/>
              <p:nvPr/>
            </p:nvSpPr>
            <p:spPr>
              <a:xfrm>
                <a:off x="5624046" y="3175439"/>
                <a:ext cx="972702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8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𝟒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4047" y="3175440"/>
                <a:ext cx="972703" cy="901785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41" name="Rectangle 40"/>
              <p:cNvSpPr/>
              <p:nvPr/>
            </p:nvSpPr>
            <p:spPr>
              <a:xfrm>
                <a:off x="4124006" y="3405882"/>
                <a:ext cx="975395" cy="5318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B050"/>
                    </a:solidFill>
                    <a:ea typeface="Cambria Math" panose="02040503050406030204" pitchFamily="18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𝒙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𝟒</m:t>
                        </m:r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4008" y="3405882"/>
                <a:ext cx="975395" cy="531812"/>
              </a:xfrm>
              <a:prstGeom prst="rect">
                <a:avLst/>
              </a:prstGeom>
              <a:blipFill rotWithShape="0">
                <a:blip r:embed="rId24"/>
                <a:stretch>
                  <a:fillRect l="-13125" t="-12644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42" name="Rectangle 41"/>
              <p:cNvSpPr/>
              <p:nvPr/>
            </p:nvSpPr>
            <p:spPr>
              <a:xfrm>
                <a:off x="4977487" y="3414474"/>
                <a:ext cx="82747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 </m:t>
                      </m:r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𝟐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7490" y="3414474"/>
                <a:ext cx="827471" cy="523220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43" name="Rectangle 42"/>
              <p:cNvSpPr/>
              <p:nvPr/>
            </p:nvSpPr>
            <p:spPr>
              <a:xfrm>
                <a:off x="6451517" y="3420305"/>
                <a:ext cx="127829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𝟑𝟐𝟒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1517" y="3420305"/>
                <a:ext cx="1278299" cy="523220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44" name="Rectangle 43"/>
              <p:cNvSpPr/>
              <p:nvPr/>
            </p:nvSpPr>
            <p:spPr>
              <a:xfrm>
                <a:off x="4608098" y="4303483"/>
                <a:ext cx="1451166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𝟒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8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𝟒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8099" y="4303487"/>
                <a:ext cx="1451167" cy="901785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45" name="Rectangle 44"/>
              <p:cNvSpPr/>
              <p:nvPr/>
            </p:nvSpPr>
            <p:spPr>
              <a:xfrm>
                <a:off x="5966192" y="4519548"/>
                <a:ext cx="192033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𝟑𝟐𝟒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−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𝟐</m:t>
                      </m:r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6194" y="4519548"/>
                <a:ext cx="1920335" cy="523220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46" name="Rectangle 45"/>
              <p:cNvSpPr/>
              <p:nvPr/>
            </p:nvSpPr>
            <p:spPr>
              <a:xfrm>
                <a:off x="4684784" y="5490356"/>
                <a:ext cx="2562817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𝟒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8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𝟒</m:t>
                              </m:r>
                            </m:sup>
                          </m:sSup>
                        </m:den>
                      </m:f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𝟑𝟐𝟐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4786" y="5490360"/>
                <a:ext cx="2562817" cy="901785"/>
              </a:xfrm>
              <a:prstGeom prst="rect">
                <a:avLst/>
              </a:prstGeom>
              <a:blipFill rotWithShape="0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ctangle 48"/>
          <p:cNvSpPr/>
          <p:nvPr/>
        </p:nvSpPr>
        <p:spPr>
          <a:xfrm>
            <a:off x="7212351" y="5736816"/>
            <a:ext cx="2013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 </a:t>
            </a:r>
            <a:r>
              <a:rPr lang="en-US" sz="2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প্রমাণিত</a:t>
            </a:r>
            <a:r>
              <a:rPr lang="en-US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42163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3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3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7" grpId="0" animBg="1"/>
      <p:bldP spid="28" grpId="0"/>
      <p:bldP spid="30" grpId="0"/>
      <p:bldP spid="31" grpId="0" animBg="1"/>
      <p:bldP spid="32" grpId="0" animBg="1"/>
      <p:bldP spid="33" grpId="0"/>
      <p:bldP spid="34" grpId="0"/>
      <p:bldP spid="35" grpId="0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0" y="12737"/>
                <a:ext cx="12192000" cy="803618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সমস্যা</a:t>
                </a:r>
                <a:r>
                  <a:rPr lang="as-IN" sz="3200" b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ঃ</a:t>
                </a:r>
                <a:r>
                  <a:rPr lang="en-US" sz="3200" b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32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4</a:t>
                </a:r>
                <a:r>
                  <a:rPr lang="en-US" sz="3200" b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3200" b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  <a:sym typeface="Symbol"/>
                  </a:rPr>
                  <a:t>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𝒂</m:t>
                    </m:r>
                    <m:r>
                      <a:rPr lang="en-US" sz="3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+</m:t>
                    </m:r>
                    <m:f>
                      <m:fPr>
                        <m:ctrlPr>
                          <a:rPr lang="en-US" sz="3200" b="1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  <a:sym typeface="Symbol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  <a:sym typeface="Symbol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  <a:sym typeface="Symbol"/>
                          </a:rPr>
                          <m:t>𝒂</m:t>
                        </m:r>
                      </m:den>
                    </m:f>
                    <m:r>
                      <a:rPr lang="en-US" sz="32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=</m:t>
                    </m:r>
                    <m:r>
                      <a:rPr lang="en-US" sz="3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𝟐</m:t>
                    </m:r>
                  </m:oMath>
                </a14:m>
                <a:r>
                  <a:rPr lang="en-US" sz="3600" b="1" i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  <a:sym typeface="Symbol"/>
                  </a:rPr>
                  <a:t/>
                </a:r>
                <a:r>
                  <a:rPr lang="en-US" sz="3200" b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  <a:sym typeface="Symbol"/>
                  </a:rPr>
                  <a:t>হলে </a:t>
                </a:r>
                <a:r>
                  <a:rPr lang="en-US" sz="3200" b="1" dirty="0" err="1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  <a:sym typeface="Symbol"/>
                  </a:rPr>
                  <a:t>প্রমাণ</a:t>
                </a:r>
                <a:r>
                  <a:rPr lang="en-US" sz="3200" b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  <a:sym typeface="Symbol"/>
                  </a:rPr>
                  <a:t/>
                </a:r>
                <a:r>
                  <a:rPr lang="en-US" sz="3200" b="1" dirty="0" err="1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  <a:sym typeface="Symbol"/>
                  </a:rPr>
                  <a:t>কর</a:t>
                </a:r>
                <a:r>
                  <a:rPr lang="en-US" sz="3200" b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  <a:sym typeface="Symbol"/>
                  </a:rPr>
                  <a:t/>
                </a:r>
                <a:r>
                  <a:rPr lang="en-US" sz="3200" b="1" dirty="0" err="1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  <a:sym typeface="Symbol"/>
                  </a:rPr>
                  <a:t>যে</a:t>
                </a:r>
                <a:r>
                  <a:rPr lang="en-US" sz="3200" b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  <a:sym typeface="Symbol"/>
                  </a:rPr>
                  <a:t>,</a:t>
                </a:r>
                <a:r>
                  <a:rPr lang="en-US" sz="3200" b="1" dirty="0">
                    <a:solidFill>
                      <a:srgbClr val="7030A0"/>
                    </a:solidFill>
                    <a:ea typeface="Cambria Math" panose="02040503050406030204" pitchFamily="18" charset="0"/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solidFill>
                              <a:srgbClr val="7030A0"/>
                            </a:solidFill>
                            <a:latin typeface="Cambria Math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32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7030A0"/>
                            </a:solidFill>
                            <a:latin typeface="Cambria Math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3200" b="1" i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32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3200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3200" b="1" i="1">
                            <a:solidFill>
                              <a:srgbClr val="7030A0"/>
                            </a:solidFill>
                            <a:latin typeface="Cambria Math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</m:e>
                      <m:sup>
                        <m:r>
                          <a:rPr lang="en-US" sz="3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𝟒</m:t>
                        </m:r>
                      </m:sup>
                    </m:sSup>
                    <m:r>
                      <a:rPr lang="en-US" sz="32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7030A0"/>
                            </a:solidFill>
                            <a:latin typeface="Cambria Math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3200" b="1" i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32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𝟒</m:t>
                            </m:r>
                          </m:sup>
                        </m:sSup>
                      </m:den>
                    </m:f>
                  </m:oMath>
                </a14:m>
                <a:endParaRPr lang="en-US" sz="32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  <a:sym typeface="Symbol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2737"/>
                <a:ext cx="12192000" cy="803618"/>
              </a:xfrm>
              <a:prstGeom prst="rect">
                <a:avLst/>
              </a:prstGeom>
              <a:blipFill rotWithShape="1">
                <a:blip r:embed="rId2"/>
                <a:stretch>
                  <a:fillRect l="-1250" b="-9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57634" y="1733412"/>
                <a:ext cx="2890343" cy="7409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800" b="1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8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8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28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37" y="1733412"/>
                <a:ext cx="2890343" cy="740972"/>
              </a:xfrm>
              <a:prstGeom prst="rect">
                <a:avLst/>
              </a:prstGeom>
              <a:blipFill rotWithShape="0">
                <a:blip r:embed="rId3"/>
                <a:stretch>
                  <a:fillRect l="-7368" b="-18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1629564" y="858508"/>
                <a:ext cx="1906291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𝒂</m:t>
                      </m:r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 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𝒂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𝟐</m:t>
                      </m:r>
                    </m:oMath>
                  </m:oMathPara>
                </a14:m>
                <a:endParaRPr lang="en-US" sz="28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9565" y="858512"/>
                <a:ext cx="1906291" cy="90178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-55177" y="2776782"/>
                <a:ext cx="2634376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B050"/>
                    </a:solidFill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</m:t>
                    </m:r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𝒂</m:t>
                    </m:r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5177" y="2776786"/>
                <a:ext cx="2634376" cy="714683"/>
              </a:xfrm>
              <a:prstGeom prst="rect">
                <a:avLst/>
              </a:prstGeom>
              <a:blipFill rotWithShape="0">
                <a:blip r:embed="rId5"/>
                <a:stretch>
                  <a:fillRect l="-4861" b="-136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3008891" y="2912500"/>
                <a:ext cx="84869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𝟒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8893" y="2912500"/>
                <a:ext cx="848695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2395843" y="2580860"/>
                <a:ext cx="944938" cy="10045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1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cs typeface="NikoshBAN" panose="02000000000000000000" pitchFamily="2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400" b="1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𝒂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5844" y="2580860"/>
                <a:ext cx="944939" cy="100457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-15338" y="3865562"/>
                <a:ext cx="1980927" cy="5329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7030A0"/>
                    </a:solidFill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</m:oMath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336" y="3865562"/>
                <a:ext cx="1980927" cy="532966"/>
              </a:xfrm>
              <a:prstGeom prst="rect">
                <a:avLst/>
              </a:prstGeom>
              <a:blipFill rotWithShape="0">
                <a:blip r:embed="rId8"/>
                <a:stretch>
                  <a:fillRect l="-6154" t="-11364" b="-3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8" name="Rectangle 17"/>
              <p:cNvSpPr/>
              <p:nvPr/>
            </p:nvSpPr>
            <p:spPr>
              <a:xfrm>
                <a:off x="1847516" y="3626331"/>
                <a:ext cx="661207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28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519" y="3626332"/>
                <a:ext cx="661207" cy="90178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9" name="Rectangle 18"/>
              <p:cNvSpPr/>
              <p:nvPr/>
            </p:nvSpPr>
            <p:spPr>
              <a:xfrm>
                <a:off x="2342828" y="3862702"/>
                <a:ext cx="84869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𝟒</m:t>
                      </m:r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2830" y="3862702"/>
                <a:ext cx="848695" cy="52322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0" name="Rectangle 19"/>
              <p:cNvSpPr/>
              <p:nvPr/>
            </p:nvSpPr>
            <p:spPr>
              <a:xfrm>
                <a:off x="1747520" y="4844352"/>
                <a:ext cx="149072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𝟒</m:t>
                      </m:r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−</m:t>
                      </m:r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𝟐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7522" y="4844352"/>
                <a:ext cx="1490729" cy="52322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/>
          <p:cNvGrpSpPr/>
          <p:nvPr/>
        </p:nvGrpSpPr>
        <p:grpSpPr>
          <a:xfrm>
            <a:off x="0" y="4602321"/>
            <a:ext cx="1889400" cy="901785"/>
            <a:chOff x="5959659" y="3288578"/>
            <a:chExt cx="1889400" cy="901785"/>
          </a:xfrm>
        </p:grpSpPr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22" name="Rectangle 21"/>
                <p:cNvSpPr/>
                <p:nvPr/>
              </p:nvSpPr>
              <p:spPr>
                <a:xfrm>
                  <a:off x="5959659" y="3525740"/>
                  <a:ext cx="1338893" cy="53296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800" b="1" dirty="0" smtClean="0">
                      <a:solidFill>
                        <a:srgbClr val="00B050"/>
                      </a:solidFill>
                      <a:cs typeface="NikoshBAN" panose="02000000000000000000" pitchFamily="2" charset="0"/>
                    </a:rPr>
                    <a:t>বা,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𝒂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</m:oMath>
                  </a14:m>
                  <a:endParaRPr lang="en-US" sz="2800" dirty="0"/>
                </a:p>
              </p:txBody>
            </p:sp>
          </mc:Choice>
          <mc:Fallback>
            <p:sp>
              <p:nvSpPr>
                <p:cNvPr id="22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59659" y="3525740"/>
                  <a:ext cx="1338893" cy="532966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9091" t="-12644" b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23" name="Rectangle 22"/>
                <p:cNvSpPr/>
                <p:nvPr/>
              </p:nvSpPr>
              <p:spPr>
                <a:xfrm>
                  <a:off x="7187852" y="3288578"/>
                  <a:ext cx="661207" cy="90178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800" b="1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  <a:cs typeface="NikoshBAN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sz="28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2800" dirty="0"/>
                </a:p>
              </p:txBody>
            </p:sp>
          </mc:Choice>
          <mc:Fallback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87852" y="3288578"/>
                  <a:ext cx="661207" cy="901785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 23"/>
          <p:cNvGrpSpPr/>
          <p:nvPr/>
        </p:nvGrpSpPr>
        <p:grpSpPr>
          <a:xfrm>
            <a:off x="38964" y="5510636"/>
            <a:ext cx="1850437" cy="901785"/>
            <a:chOff x="5959659" y="3279798"/>
            <a:chExt cx="1850437" cy="901785"/>
          </a:xfrm>
        </p:grpSpPr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25" name="Rectangle 24"/>
                <p:cNvSpPr/>
                <p:nvPr/>
              </p:nvSpPr>
              <p:spPr>
                <a:xfrm>
                  <a:off x="5959659" y="3525740"/>
                  <a:ext cx="1338893" cy="53296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800" b="1" dirty="0" smtClean="0">
                      <a:solidFill>
                        <a:srgbClr val="7030A0"/>
                      </a:solidFill>
                      <a:cs typeface="NikoshBAN" panose="02000000000000000000" pitchFamily="2" charset="0"/>
                    </a:rPr>
                    <a:t>বা,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𝒂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</m:oMath>
                  </a14:m>
                  <a:endParaRPr lang="en-US" sz="28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>
            <p:sp>
              <p:nvSpPr>
                <p:cNvPr id="25" name="Rectangle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59659" y="3525740"/>
                  <a:ext cx="1338893" cy="532966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l="-9091" t="-11364" b="-318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26" name="Rectangle 25"/>
                <p:cNvSpPr/>
                <p:nvPr/>
              </p:nvSpPr>
              <p:spPr>
                <a:xfrm>
                  <a:off x="7148889" y="3279798"/>
                  <a:ext cx="661207" cy="90178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800" b="1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  <a:cs typeface="NikoshBAN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sz="28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28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>
            <p:sp>
              <p:nvSpPr>
                <p:cNvPr id="26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8889" y="3279798"/>
                  <a:ext cx="661207" cy="901785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27" name="Rectangle 26"/>
              <p:cNvSpPr/>
              <p:nvPr/>
            </p:nvSpPr>
            <p:spPr>
              <a:xfrm>
                <a:off x="1747520" y="5736816"/>
                <a:ext cx="84869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𝟐</m:t>
                      </m:r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7522" y="5736816"/>
                <a:ext cx="848695" cy="523220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1" y="814050"/>
            <a:ext cx="18813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দেওয়া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endParaRPr lang="en-US" sz="2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4013889" y="825155"/>
            <a:ext cx="18187" cy="603284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4153097" y="1039880"/>
            <a:ext cx="7184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solidFill>
                  <a:srgbClr val="00B050"/>
                </a:solidFill>
                <a:cs typeface="NikoshBAN" panose="02000000000000000000" pitchFamily="2" charset="0"/>
              </a:rPr>
              <a:t>বা</a:t>
            </a:r>
            <a:r>
              <a:rPr lang="en-US" sz="2800" b="1" dirty="0" smtClean="0">
                <a:solidFill>
                  <a:srgbClr val="00B050"/>
                </a:solidFill>
                <a:cs typeface="NikoshBAN" panose="02000000000000000000" pitchFamily="2" charset="0"/>
              </a:rPr>
              <a:t>, </a:t>
            </a:r>
            <a:endParaRPr lang="en-US" sz="2800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1" name="TextBox 30"/>
              <p:cNvSpPr txBox="1"/>
              <p:nvPr/>
            </p:nvSpPr>
            <p:spPr>
              <a:xfrm>
                <a:off x="4577540" y="678182"/>
                <a:ext cx="1877758" cy="10532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b="1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cs typeface="NikoshBAN" panose="02000000000000000000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en-US" sz="2800" b="1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8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800" b="1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cs typeface="NikoshBAN" panose="02000000000000000000" pitchFamily="2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𝟏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800" b="1" i="1" smtClean="0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  <a:cs typeface="NikoshBAN" panose="02000000000000000000" pitchFamily="2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1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NikoshBAN" panose="02000000000000000000" pitchFamily="2" charset="0"/>
                                        </a:rPr>
                                        <m:t>𝒂</m:t>
                                      </m:r>
                                    </m:e>
                                    <m:sup>
                                      <m:r>
                                        <a:rPr lang="en-US" sz="2800" b="1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NikoshBAN" panose="02000000000000000000" pitchFamily="2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542" y="678186"/>
                <a:ext cx="1877759" cy="1053237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2" name="Rectangle 31"/>
              <p:cNvSpPr/>
              <p:nvPr/>
            </p:nvSpPr>
            <p:spPr>
              <a:xfrm>
                <a:off x="6138227" y="970500"/>
                <a:ext cx="1318694" cy="5329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𝟐</m:t>
                              </m:r>
                            </m:e>
                          </m:d>
                        </m:e>
                        <m:sup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8229" y="970500"/>
                <a:ext cx="1318695" cy="532966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/>
          <p:cNvSpPr/>
          <p:nvPr/>
        </p:nvSpPr>
        <p:spPr>
          <a:xfrm>
            <a:off x="4094007" y="1977560"/>
            <a:ext cx="7184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solidFill>
                  <a:srgbClr val="7030A0"/>
                </a:solidFill>
                <a:cs typeface="NikoshBAN" panose="02000000000000000000" pitchFamily="2" charset="0"/>
              </a:rPr>
              <a:t>বা</a:t>
            </a:r>
            <a:r>
              <a:rPr lang="en-US" sz="2800" b="1" dirty="0" smtClean="0">
                <a:solidFill>
                  <a:srgbClr val="7030A0"/>
                </a:solidFill>
                <a:cs typeface="NikoshBAN" panose="02000000000000000000" pitchFamily="2" charset="0"/>
              </a:rPr>
              <a:t>, 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149972" y="3904730"/>
            <a:ext cx="7184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solidFill>
                  <a:srgbClr val="7030A0"/>
                </a:solidFill>
                <a:cs typeface="NikoshBAN" panose="02000000000000000000" pitchFamily="2" charset="0"/>
              </a:rPr>
              <a:t>বা</a:t>
            </a:r>
            <a:r>
              <a:rPr lang="en-US" sz="2800" b="1" dirty="0" smtClean="0">
                <a:solidFill>
                  <a:srgbClr val="7030A0"/>
                </a:solidFill>
                <a:cs typeface="NikoshBAN" panose="02000000000000000000" pitchFamily="2" charset="0"/>
              </a:rPr>
              <a:t>, 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157157" y="4839479"/>
            <a:ext cx="7184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solidFill>
                  <a:srgbClr val="00B050"/>
                </a:solidFill>
                <a:cs typeface="NikoshBAN" panose="02000000000000000000" pitchFamily="2" charset="0"/>
              </a:rPr>
              <a:t>বা</a:t>
            </a:r>
            <a:r>
              <a:rPr lang="en-US" sz="2800" b="1" dirty="0" smtClean="0">
                <a:solidFill>
                  <a:srgbClr val="00B050"/>
                </a:solidFill>
                <a:cs typeface="NikoshBAN" panose="02000000000000000000" pitchFamily="2" charset="0"/>
              </a:rPr>
              <a:t>, </a:t>
            </a:r>
            <a:endParaRPr lang="en-US" sz="2800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6" name="Rectangle 35"/>
              <p:cNvSpPr/>
              <p:nvPr/>
            </p:nvSpPr>
            <p:spPr>
              <a:xfrm>
                <a:off x="4460898" y="1840715"/>
                <a:ext cx="2408032" cy="6748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b="1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  <a:cs typeface="NikoshBAN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sz="28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</m:oMath>
                </a14:m>
                <a:r>
                  <a:rPr lang="en-US" sz="2800" b="1" dirty="0" smtClean="0">
                    <a:solidFill>
                      <a:srgbClr val="7030A0"/>
                    </a:solidFill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3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</m:oMath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0899" y="1840715"/>
                <a:ext cx="2408032" cy="674800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7" name="Rectangle 36"/>
              <p:cNvSpPr/>
              <p:nvPr/>
            </p:nvSpPr>
            <p:spPr>
              <a:xfrm>
                <a:off x="6612778" y="1700161"/>
                <a:ext cx="1008673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28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2781" y="1700165"/>
                <a:ext cx="1008673" cy="901785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8" name="Rectangle 37"/>
              <p:cNvSpPr/>
              <p:nvPr/>
            </p:nvSpPr>
            <p:spPr>
              <a:xfrm>
                <a:off x="7336996" y="1537320"/>
                <a:ext cx="1245213" cy="11565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b="1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cs typeface="NikoshBAN" panose="02000000000000000000" pitchFamily="2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𝟏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800" b="1" i="1" smtClean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  <a:cs typeface="NikoshBAN" panose="02000000000000000000" pitchFamily="2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1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cs typeface="NikoshBAN" panose="02000000000000000000" pitchFamily="2" charset="0"/>
                                        </a:rPr>
                                        <m:t>𝒂</m:t>
                                      </m:r>
                                    </m:e>
                                    <m:sup>
                                      <m:r>
                                        <a:rPr lang="en-US" sz="2800" b="1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cs typeface="NikoshBAN" panose="02000000000000000000" pitchFamily="2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6996" y="1537324"/>
                <a:ext cx="1245213" cy="1156599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9" name="Rectangle 38"/>
              <p:cNvSpPr/>
              <p:nvPr/>
            </p:nvSpPr>
            <p:spPr>
              <a:xfrm>
                <a:off x="8201581" y="1906479"/>
                <a:ext cx="84869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𝟒</m:t>
                      </m:r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1583" y="1906479"/>
                <a:ext cx="848695" cy="523220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40" name="Rectangle 39"/>
              <p:cNvSpPr/>
              <p:nvPr/>
            </p:nvSpPr>
            <p:spPr>
              <a:xfrm>
                <a:off x="5547977" y="2685881"/>
                <a:ext cx="988732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28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𝟒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7979" y="2685885"/>
                <a:ext cx="988732" cy="901785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41" name="Rectangle 40"/>
              <p:cNvSpPr/>
              <p:nvPr/>
            </p:nvSpPr>
            <p:spPr>
              <a:xfrm>
                <a:off x="4112385" y="2913179"/>
                <a:ext cx="991425" cy="5318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B050"/>
                    </a:solidFill>
                    <a:ea typeface="Cambria Math" panose="02040503050406030204" pitchFamily="18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𝟒</m:t>
                        </m:r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2388" y="2913179"/>
                <a:ext cx="991425" cy="531812"/>
              </a:xfrm>
              <a:prstGeom prst="rect">
                <a:avLst/>
              </a:prstGeom>
              <a:blipFill rotWithShape="0">
                <a:blip r:embed="rId24"/>
                <a:stretch>
                  <a:fillRect l="-12963" t="-12644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42" name="Rectangle 41"/>
              <p:cNvSpPr/>
              <p:nvPr/>
            </p:nvSpPr>
            <p:spPr>
              <a:xfrm>
                <a:off x="4908691" y="2929469"/>
                <a:ext cx="82747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 </m:t>
                      </m:r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𝟐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8694" y="2929469"/>
                <a:ext cx="827471" cy="523220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43" name="Rectangle 42"/>
              <p:cNvSpPr/>
              <p:nvPr/>
            </p:nvSpPr>
            <p:spPr>
              <a:xfrm>
                <a:off x="6378869" y="2917984"/>
                <a:ext cx="84869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𝟒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8871" y="2917984"/>
                <a:ext cx="848695" cy="523220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44" name="Rectangle 43"/>
              <p:cNvSpPr/>
              <p:nvPr/>
            </p:nvSpPr>
            <p:spPr>
              <a:xfrm>
                <a:off x="4482965" y="3647285"/>
                <a:ext cx="1483227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𝒂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𝟒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28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𝟒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2965" y="3647289"/>
                <a:ext cx="1483227" cy="901785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45" name="Rectangle 44"/>
              <p:cNvSpPr/>
              <p:nvPr/>
            </p:nvSpPr>
            <p:spPr>
              <a:xfrm>
                <a:off x="5800659" y="3875308"/>
                <a:ext cx="149072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𝟒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−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𝟐</m:t>
                      </m:r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0662" y="3875308"/>
                <a:ext cx="1490729" cy="523220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46" name="Rectangle 45"/>
              <p:cNvSpPr/>
              <p:nvPr/>
            </p:nvSpPr>
            <p:spPr>
              <a:xfrm>
                <a:off x="4527250" y="4592530"/>
                <a:ext cx="2165272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𝒂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𝟒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28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𝟒</m:t>
                              </m:r>
                            </m:sup>
                          </m:sSup>
                        </m:den>
                      </m:f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𝟐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7251" y="4592534"/>
                <a:ext cx="2165272" cy="901785"/>
              </a:xfrm>
              <a:prstGeom prst="rect">
                <a:avLst/>
              </a:prstGeom>
              <a:blipFill rotWithShape="0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ctangle 48"/>
          <p:cNvSpPr/>
          <p:nvPr/>
        </p:nvSpPr>
        <p:spPr>
          <a:xfrm>
            <a:off x="7456923" y="6020145"/>
            <a:ext cx="2013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 </a:t>
            </a:r>
            <a:r>
              <a:rPr lang="en-US" sz="2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প্রমাণিত</a:t>
            </a:r>
            <a:r>
              <a:rPr lang="en-US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4061304" y="5735309"/>
                <a:ext cx="3478709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∴</m:t>
                          </m:r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𝒂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b="1" i="1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28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2800" b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𝒂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𝟒</m:t>
                          </m:r>
                        </m:sup>
                      </m:sSup>
                      <m:r>
                        <a:rPr lang="en-US" sz="28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b="1" i="1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28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𝟒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  <a:sym typeface="Symbol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1304" y="5735313"/>
                <a:ext cx="3478709" cy="901785"/>
              </a:xfrm>
              <a:prstGeom prst="rect">
                <a:avLst/>
              </a:prstGeom>
              <a:blipFill rotWithShape="0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41971885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3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7" grpId="0" animBg="1"/>
      <p:bldP spid="28" grpId="0"/>
      <p:bldP spid="30" grpId="0"/>
      <p:bldP spid="31" grpId="0" animBg="1"/>
      <p:bldP spid="32" grpId="0" animBg="1"/>
      <p:bldP spid="33" grpId="0"/>
      <p:bldP spid="34" grpId="0"/>
      <p:bldP spid="35" grpId="0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9" grpId="0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20421" y="629444"/>
            <a:ext cx="23663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cs typeface="NikoshBAN" panose="02000000000000000000" pitchFamily="2" charset="0"/>
              </a:rPr>
              <a:t>প্রদত্ত </a:t>
            </a:r>
            <a:r>
              <a:rPr lang="en-US" sz="2800" b="1" dirty="0" err="1" smtClean="0">
                <a:solidFill>
                  <a:srgbClr val="00B050"/>
                </a:solidFill>
                <a:cs typeface="NikoshBAN" panose="02000000000000000000" pitchFamily="2" charset="0"/>
              </a:rPr>
              <a:t>রাশি</a:t>
            </a:r>
            <a:r>
              <a:rPr lang="en-US" sz="2800" b="1" dirty="0" smtClean="0">
                <a:solidFill>
                  <a:srgbClr val="00B050"/>
                </a:solidFill>
                <a:cs typeface="NikoshBAN" panose="02000000000000000000" pitchFamily="2" charset="0"/>
              </a:rPr>
              <a:t> =  </a:t>
            </a:r>
            <a:endParaRPr lang="en-US" sz="2800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-553155" y="12737"/>
                <a:ext cx="13365772" cy="63620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32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  <a:sym typeface="Symbol"/>
                  </a:rPr>
                  <a:t/>
                </a:r>
                <a:r>
                  <a:rPr lang="en-US" sz="3200" b="1" dirty="0" err="1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সমস্যা</a:t>
                </a:r>
                <a:r>
                  <a:rPr lang="as-IN" sz="3200" b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ঃ</a:t>
                </a:r>
                <a:r>
                  <a:rPr lang="en-US" sz="3200" b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  <a:sym typeface="Symbol"/>
                  </a:rPr>
                  <a:t> 5,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𝒂</m:t>
                    </m:r>
                    <m:r>
                      <a:rPr lang="en-US" sz="28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+</m:t>
                    </m:r>
                    <m:r>
                      <a:rPr lang="en-US" sz="28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𝒃</m:t>
                    </m:r>
                    <m:r>
                      <a:rPr lang="en-US" sz="28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1" i="1">
                            <a:solidFill>
                              <a:srgbClr val="7030A0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  <a:sym typeface="Symbol"/>
                          </a:rPr>
                        </m:ctrlPr>
                      </m:radPr>
                      <m:deg/>
                      <m:e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  <a:sym typeface="Symbol"/>
                          </a:rPr>
                          <m:t>𝟕</m:t>
                        </m:r>
                      </m:e>
                    </m:rad>
                  </m:oMath>
                </a14:m>
                <a:r>
                  <a:rPr lang="en-US" sz="32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  <a:sym typeface="Symbol"/>
                  </a:rPr>
                  <a:t> এবং 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𝒂</m:t>
                    </m:r>
                    <m:r>
                      <a:rPr lang="en-US" sz="32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−</m:t>
                    </m:r>
                    <m:r>
                      <a:rPr lang="en-US" sz="32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𝒃</m:t>
                    </m:r>
                    <m:r>
                      <a:rPr lang="en-US" sz="32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b="1" i="1">
                            <a:solidFill>
                              <a:srgbClr val="7030A0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  <a:sym typeface="Symbol"/>
                          </a:rPr>
                        </m:ctrlPr>
                      </m:radPr>
                      <m:deg/>
                      <m:e>
                        <m:r>
                          <a:rPr lang="en-US" sz="3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  <a:sym typeface="Symbol"/>
                          </a:rPr>
                          <m:t>𝟓</m:t>
                        </m:r>
                      </m:e>
                    </m:rad>
                  </m:oMath>
                </a14:m>
                <a:r>
                  <a:rPr lang="en-US" sz="32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  <a:sym typeface="Symbol"/>
                  </a:rPr>
                  <a:t/>
                </a:r>
                <a:r>
                  <a:rPr lang="en-US" sz="28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  <a:sym typeface="Symbol"/>
                  </a:rPr>
                  <a:t>হলে</a:t>
                </a:r>
                <a:r>
                  <a:rPr lang="en-US" sz="2800" b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  <a:sym typeface="Symbol"/>
                  </a:rPr>
                  <a:t>,</a:t>
                </a:r>
                <a:r>
                  <a:rPr lang="en-US" sz="28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/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Symbol"/>
                          </a:rPr>
                          <m:t>𝟕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Symbol"/>
                          </a:rPr>
                          <m:t>𝒂𝒃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Symbol"/>
                          </a:rPr>
                          <m:t>(</m:t>
                        </m:r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  <a:sym typeface="Symbol"/>
                          </a:rPr>
                          <m:t>𝒂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  <a:sym typeface="Symbol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800" b="1" i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dirty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sz="2800" b="1" i="1" dirty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  <a:sym typeface="Symbol"/>
                          </a:rPr>
                          <m:t>𝒃</m:t>
                        </m:r>
                      </m:e>
                      <m:sup>
                        <m:r>
                          <a:rPr lang="en-US" sz="2800" b="1" i="1" dirty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  <a:sym typeface="Symbol"/>
                          </a:rPr>
                          <m:t>𝟐</m:t>
                        </m:r>
                      </m:sup>
                    </m:sSup>
                    <m:r>
                      <a:rPr lang="en-US" sz="28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)</m:t>
                    </m:r>
                  </m:oMath>
                </a14:m>
                <a:r>
                  <a:rPr lang="en-US" sz="32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/>
                </a:r>
                <a:r>
                  <a:rPr lang="en-US" sz="32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Symbol"/>
                  </a:rPr>
                  <a:t>এর </a:t>
                </a:r>
                <a:r>
                  <a:rPr lang="en-US" sz="3200" b="1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Symbol"/>
                  </a:rPr>
                  <a:t>মান</a:t>
                </a:r>
                <a:r>
                  <a:rPr lang="en-US" sz="32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Symbol"/>
                  </a:rPr>
                  <a:t> কত ?</a:t>
                </a:r>
                <a:endParaRPr lang="en-US" sz="32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  <a:sym typeface="Symbol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53154" y="12737"/>
                <a:ext cx="13365772" cy="636200"/>
              </a:xfrm>
              <a:prstGeom prst="rect">
                <a:avLst/>
              </a:prstGeom>
              <a:blipFill rotWithShape="1">
                <a:blip r:embed="rId2"/>
                <a:stretch>
                  <a:fillRect l="-319" t="-4808" b="-3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1849869" y="1430423"/>
                <a:ext cx="2218171" cy="5329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𝟖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𝒂𝒃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(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  <a:sym typeface="Symbol"/>
                          </a:rPr>
                          <m:t>𝒂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  <a:sym typeface="Symbol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800" b="1" i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dirty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sz="2800" b="1" i="1" dirty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  <a:sym typeface="Symbol"/>
                          </a:rPr>
                          <m:t>𝒃</m:t>
                        </m:r>
                      </m:e>
                      <m:sup>
                        <m:r>
                          <a:rPr lang="en-US" sz="2800" b="1" i="1" dirty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  <a:sym typeface="Symbol"/>
                          </a:rPr>
                          <m:t>𝟐</m:t>
                        </m:r>
                      </m:sup>
                    </m:sSup>
                    <m:r>
                      <a:rPr lang="en-US" sz="28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)</m:t>
                    </m:r>
                  </m:oMath>
                </a14:m>
                <a:r>
                  <a:rPr lang="en-US" sz="2800" b="1" i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/>
                </a:r>
                <a:endParaRPr lang="en-US" sz="2800" i="1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9869" y="1430423"/>
                <a:ext cx="2218171" cy="532966"/>
              </a:xfrm>
              <a:prstGeom prst="rect">
                <a:avLst/>
              </a:prstGeom>
              <a:blipFill rotWithShape="0">
                <a:blip r:embed="rId3"/>
                <a:stretch>
                  <a:fillRect t="-11494" b="-3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1774433" y="2365603"/>
                <a:ext cx="2566536" cy="5329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𝟒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𝒂𝒃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.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𝟐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(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  <a:sym typeface="Symbol"/>
                          </a:rPr>
                          <m:t>𝒂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  <a:sym typeface="Symbol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800" b="1" i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dirty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sz="2800" b="1" i="1" dirty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  <a:sym typeface="Symbol"/>
                          </a:rPr>
                          <m:t>𝒃</m:t>
                        </m:r>
                      </m:e>
                      <m:sup>
                        <m:r>
                          <a:rPr lang="en-US" sz="2800" b="1" i="1" dirty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  <a:sym typeface="Symbol"/>
                          </a:rPr>
                          <m:t>𝟐</m:t>
                        </m:r>
                      </m:sup>
                    </m:sSup>
                    <m:r>
                      <a:rPr lang="en-US" sz="28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)</m:t>
                    </m:r>
                  </m:oMath>
                </a14:m>
                <a:r>
                  <a:rPr lang="en-US" sz="2800" b="1" i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/>
                </a:r>
                <a:endParaRPr lang="en-US" sz="2800" i="1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4433" y="2365603"/>
                <a:ext cx="2566536" cy="532966"/>
              </a:xfrm>
              <a:prstGeom prst="rect">
                <a:avLst/>
              </a:prstGeom>
              <a:blipFill rotWithShape="0">
                <a:blip r:embed="rId4"/>
                <a:stretch>
                  <a:fillRect t="-10345" b="-3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1774433" y="3310263"/>
                <a:ext cx="3574376" cy="5334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/>
                            <a:cs typeface="NikoshBAN" pitchFamily="2" charset="0"/>
                          </a:rPr>
                          <m:t>{(</m:t>
                        </m:r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/>
                            <a:cs typeface="NikoshBAN" pitchFamily="2" charset="0"/>
                          </a:rPr>
                          <m:t>𝒂</m:t>
                        </m:r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/>
                            <a:cs typeface="NikoshBAN" pitchFamily="2" charset="0"/>
                          </a:rPr>
                          <m:t>𝒃</m:t>
                        </m:r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/>
                            <a:cs typeface="NikoshBAN" pitchFamily="2" charset="0"/>
                          </a:rPr>
                          <m:t>)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  <m:r>
                      <a:rPr lang="en-US" sz="2800" b="1">
                        <a:solidFill>
                          <a:srgbClr val="7030A0"/>
                        </a:solidFill>
                        <a:latin typeface="Cambria Math"/>
                        <a:cs typeface="NikoshBAN" pitchFamily="2" charset="0"/>
                      </a:rPr>
                      <m:t>−</m:t>
                    </m:r>
                  </m:oMath>
                </a14:m>
                <a:r>
                  <a:rPr lang="en-US" sz="28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dirty="0">
                            <a:solidFill>
                              <a:srgbClr val="7030A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b="1" i="1" dirty="0">
                            <a:solidFill>
                              <a:srgbClr val="7030A0"/>
                            </a:solidFill>
                            <a:latin typeface="Cambria Math"/>
                            <a:cs typeface="NikoshBAN" pitchFamily="2" charset="0"/>
                          </a:rPr>
                          <m:t>(</m:t>
                        </m:r>
                        <m:r>
                          <a:rPr lang="en-US" sz="2800" b="1" i="1" dirty="0">
                            <a:solidFill>
                              <a:srgbClr val="7030A0"/>
                            </a:solidFill>
                            <a:latin typeface="Cambria Math"/>
                            <a:cs typeface="NikoshBAN" pitchFamily="2" charset="0"/>
                          </a:rPr>
                          <m:t>𝒂</m:t>
                        </m:r>
                        <m:r>
                          <a:rPr lang="en-US" sz="28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−</m:t>
                        </m:r>
                        <m:r>
                          <a:rPr lang="en-US" sz="2800" b="1" i="1" dirty="0">
                            <a:solidFill>
                              <a:srgbClr val="7030A0"/>
                            </a:solidFill>
                            <a:latin typeface="Cambria Math"/>
                            <a:cs typeface="NikoshBAN" pitchFamily="2" charset="0"/>
                          </a:rPr>
                          <m:t>𝒃</m:t>
                        </m:r>
                        <m:r>
                          <a:rPr lang="en-US" sz="2800" b="1" i="1" dirty="0">
                            <a:solidFill>
                              <a:srgbClr val="7030A0"/>
                            </a:solidFill>
                            <a:latin typeface="Cambria Math"/>
                            <a:cs typeface="NikoshBAN" pitchFamily="2" charset="0"/>
                          </a:rPr>
                          <m:t>)</m:t>
                        </m:r>
                      </m:e>
                      <m:sup>
                        <m:r>
                          <a:rPr lang="en-US" sz="2800" b="1" i="1" dirty="0">
                            <a:solidFill>
                              <a:srgbClr val="7030A0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  <m:r>
                      <a:rPr lang="en-US" sz="2800" b="1" dirty="0">
                        <a:solidFill>
                          <a:srgbClr val="7030A0"/>
                        </a:solidFill>
                        <a:latin typeface="Cambria Math"/>
                        <a:cs typeface="NikoshBAN" pitchFamily="2" charset="0"/>
                        <a:sym typeface="Symbol"/>
                      </a:rPr>
                      <m:t>} </m:t>
                    </m:r>
                  </m:oMath>
                </a14:m>
                <a:endParaRPr lang="en-US" sz="2800" b="1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4433" y="3310267"/>
                <a:ext cx="3574376" cy="53347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5080453" y="3310262"/>
                <a:ext cx="3454151" cy="5334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{</m:t>
                        </m:r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/>
                            <a:cs typeface="NikoshBAN" pitchFamily="2" charset="0"/>
                          </a:rPr>
                          <m:t>(</m:t>
                        </m:r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/>
                            <a:cs typeface="NikoshBAN" pitchFamily="2" charset="0"/>
                          </a:rPr>
                          <m:t>𝒂</m:t>
                        </m:r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/>
                            <a:cs typeface="NikoshBAN" pitchFamily="2" charset="0"/>
                          </a:rPr>
                          <m:t>𝒃</m:t>
                        </m:r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/>
                            <a:cs typeface="NikoshBAN" pitchFamily="2" charset="0"/>
                          </a:rPr>
                          <m:t>)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8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dirty="0">
                            <a:solidFill>
                              <a:srgbClr val="7030A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b="1" i="1" dirty="0">
                            <a:solidFill>
                              <a:srgbClr val="7030A0"/>
                            </a:solidFill>
                            <a:latin typeface="Cambria Math"/>
                            <a:cs typeface="NikoshBAN" pitchFamily="2" charset="0"/>
                          </a:rPr>
                          <m:t>(</m:t>
                        </m:r>
                        <m:r>
                          <a:rPr lang="en-US" sz="2800" b="1" i="1" dirty="0">
                            <a:solidFill>
                              <a:srgbClr val="7030A0"/>
                            </a:solidFill>
                            <a:latin typeface="Cambria Math"/>
                            <a:cs typeface="NikoshBAN" pitchFamily="2" charset="0"/>
                          </a:rPr>
                          <m:t>𝒂</m:t>
                        </m:r>
                        <m:r>
                          <a:rPr lang="en-US" sz="28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−</m:t>
                        </m:r>
                        <m:r>
                          <a:rPr lang="en-US" sz="2800" b="1" i="1" dirty="0">
                            <a:solidFill>
                              <a:srgbClr val="7030A0"/>
                            </a:solidFill>
                            <a:latin typeface="Cambria Math"/>
                            <a:cs typeface="NikoshBAN" pitchFamily="2" charset="0"/>
                          </a:rPr>
                          <m:t>𝒃</m:t>
                        </m:r>
                        <m:r>
                          <a:rPr lang="en-US" sz="2800" b="1" i="1" dirty="0">
                            <a:solidFill>
                              <a:srgbClr val="7030A0"/>
                            </a:solidFill>
                            <a:latin typeface="Cambria Math"/>
                            <a:cs typeface="NikoshBAN" pitchFamily="2" charset="0"/>
                          </a:rPr>
                          <m:t>)</m:t>
                        </m:r>
                      </m:e>
                      <m:sup>
                        <m:r>
                          <a:rPr lang="en-US" sz="2800" b="1" i="1" dirty="0">
                            <a:solidFill>
                              <a:srgbClr val="7030A0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  <m:r>
                      <a:rPr lang="en-US" sz="28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}</m:t>
                    </m:r>
                  </m:oMath>
                </a14:m>
                <a:endParaRPr lang="en-US" sz="2800" b="1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0455" y="3310266"/>
                <a:ext cx="3454151" cy="533479"/>
              </a:xfrm>
              <a:prstGeom prst="rect">
                <a:avLst/>
              </a:prstGeom>
              <a:blipFill rotWithShape="0">
                <a:blip r:embed="rId6"/>
                <a:stretch>
                  <a:fillRect t="-6818" b="-32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1730862" y="4269170"/>
                <a:ext cx="2821285" cy="5686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7030A0"/>
                    </a:solidFill>
                    <a:cs typeface="NikoshBAN" pitchFamily="2" charset="0"/>
                  </a:rPr>
                  <a:t/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solidFill>
                              <a:srgbClr val="7030A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/>
                            <a:cs typeface="NikoshBAN" pitchFamily="2" charset="0"/>
                          </a:rPr>
                          <m:t>{(</m:t>
                        </m:r>
                        <m:rad>
                          <m:radPr>
                            <m:degHide m:val="on"/>
                            <m:ctrlP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itchFamily="2" charset="0"/>
                              </a:rPr>
                              <m:t>𝟕</m:t>
                            </m:r>
                          </m:e>
                        </m:rad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/>
                            <a:cs typeface="NikoshBAN" pitchFamily="2" charset="0"/>
                          </a:rPr>
                          <m:t>)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  <m:r>
                      <a:rPr lang="en-US" sz="2800" b="1">
                        <a:solidFill>
                          <a:srgbClr val="7030A0"/>
                        </a:solidFill>
                        <a:latin typeface="Cambria Math"/>
                        <a:cs typeface="NikoshBAN" pitchFamily="2" charset="0"/>
                      </a:rPr>
                      <m:t>−</m:t>
                    </m:r>
                  </m:oMath>
                </a14:m>
                <a:r>
                  <a:rPr lang="en-US" sz="28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dirty="0">
                            <a:solidFill>
                              <a:srgbClr val="7030A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b="1" i="1" dirty="0">
                            <a:solidFill>
                              <a:srgbClr val="7030A0"/>
                            </a:solidFill>
                            <a:latin typeface="Cambria Math"/>
                            <a:cs typeface="NikoshBAN" pitchFamily="2" charset="0"/>
                          </a:rPr>
                          <m:t>(</m:t>
                        </m:r>
                        <m:rad>
                          <m:radPr>
                            <m:degHide m:val="on"/>
                            <m:ctrlPr>
                              <a:rPr lang="en-US" sz="2800" b="1" i="1" dirty="0" smtClean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itchFamily="2" charset="0"/>
                              </a:rPr>
                              <m:t>𝟓</m:t>
                            </m:r>
                          </m:e>
                        </m:rad>
                        <m:r>
                          <a:rPr lang="en-US" sz="2800" b="1" i="1" dirty="0">
                            <a:solidFill>
                              <a:srgbClr val="7030A0"/>
                            </a:solidFill>
                            <a:latin typeface="Cambria Math"/>
                            <a:cs typeface="NikoshBAN" pitchFamily="2" charset="0"/>
                          </a:rPr>
                          <m:t>)</m:t>
                        </m:r>
                      </m:e>
                      <m:sup>
                        <m:r>
                          <a:rPr lang="en-US" sz="2800" b="1" i="1" dirty="0">
                            <a:solidFill>
                              <a:srgbClr val="7030A0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  <m:r>
                      <a:rPr lang="en-US" sz="2800" b="1" dirty="0">
                        <a:solidFill>
                          <a:srgbClr val="7030A0"/>
                        </a:solidFill>
                        <a:latin typeface="Cambria Math"/>
                        <a:cs typeface="NikoshBAN" pitchFamily="2" charset="0"/>
                        <a:sym typeface="Symbol"/>
                      </a:rPr>
                      <m:t>} </m:t>
                    </m:r>
                  </m:oMath>
                </a14:m>
                <a:endParaRPr lang="en-US" sz="2800" b="1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0864" y="4269170"/>
                <a:ext cx="2821285" cy="56868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4276669" y="4269170"/>
                <a:ext cx="2739533" cy="5686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/>
                            <a:cs typeface="NikoshBAN" pitchFamily="2" charset="0"/>
                          </a:rPr>
                          <m:t>{(</m:t>
                        </m:r>
                        <m:rad>
                          <m:radPr>
                            <m:degHide m:val="on"/>
                            <m:ctrlP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itchFamily="2" charset="0"/>
                              </a:rPr>
                              <m:t>𝟕</m:t>
                            </m:r>
                          </m:e>
                        </m:rad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/>
                            <a:cs typeface="NikoshBAN" pitchFamily="2" charset="0"/>
                          </a:rPr>
                          <m:t>)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  <m:r>
                      <a:rPr lang="en-US" sz="2800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+</m:t>
                    </m:r>
                  </m:oMath>
                </a14:m>
                <a:r>
                  <a:rPr lang="en-US" sz="28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dirty="0">
                            <a:solidFill>
                              <a:srgbClr val="7030A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b="1" i="1" dirty="0">
                            <a:solidFill>
                              <a:srgbClr val="7030A0"/>
                            </a:solidFill>
                            <a:latin typeface="Cambria Math"/>
                            <a:cs typeface="NikoshBAN" pitchFamily="2" charset="0"/>
                          </a:rPr>
                          <m:t>(</m:t>
                        </m:r>
                        <m:rad>
                          <m:radPr>
                            <m:degHide m:val="on"/>
                            <m:ctrlPr>
                              <a:rPr lang="en-US" sz="2800" b="1" i="1" dirty="0" smtClean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itchFamily="2" charset="0"/>
                              </a:rPr>
                              <m:t>𝟓</m:t>
                            </m:r>
                          </m:e>
                        </m:rad>
                        <m:r>
                          <a:rPr lang="en-US" sz="2800" b="1" i="1" dirty="0">
                            <a:solidFill>
                              <a:srgbClr val="7030A0"/>
                            </a:solidFill>
                            <a:latin typeface="Cambria Math"/>
                            <a:cs typeface="NikoshBAN" pitchFamily="2" charset="0"/>
                          </a:rPr>
                          <m:t>)</m:t>
                        </m:r>
                      </m:e>
                      <m:sup>
                        <m:r>
                          <a:rPr lang="en-US" sz="2800" b="1" i="1" dirty="0">
                            <a:solidFill>
                              <a:srgbClr val="7030A0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  <m:r>
                      <a:rPr lang="en-US" sz="2800" b="1" dirty="0">
                        <a:solidFill>
                          <a:srgbClr val="7030A0"/>
                        </a:solidFill>
                        <a:latin typeface="Cambria Math"/>
                        <a:cs typeface="NikoshBAN" pitchFamily="2" charset="0"/>
                        <a:sym typeface="Symbol"/>
                      </a:rPr>
                      <m:t>} </m:t>
                    </m:r>
                  </m:oMath>
                </a14:m>
                <a:endParaRPr lang="en-US" sz="2800" b="1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6671" y="4269170"/>
                <a:ext cx="2739533" cy="56868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1686011" y="5171735"/>
                <a:ext cx="265495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7030A0"/>
                    </a:solidFill>
                    <a:cs typeface="NikoshBAN" pitchFamily="2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(</m:t>
                    </m:r>
                    <m:r>
                      <a:rPr lang="en-US" sz="2800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𝟕</m:t>
                    </m:r>
                    <m:r>
                      <a:rPr lang="en-US" sz="2800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−</m:t>
                    </m:r>
                    <m:r>
                      <a:rPr lang="en-US" sz="2800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𝟓</m:t>
                    </m:r>
                    <m:r>
                      <a:rPr lang="en-US" sz="2800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)(</m:t>
                    </m:r>
                    <m:r>
                      <a:rPr lang="en-US" sz="2800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𝟕</m:t>
                    </m:r>
                    <m:r>
                      <a:rPr lang="en-US" sz="2800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+</m:t>
                    </m:r>
                    <m:r>
                      <a:rPr lang="en-US" sz="2800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𝟓</m:t>
                    </m:r>
                    <m:r>
                      <a:rPr lang="en-US" sz="2800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) </m:t>
                    </m:r>
                  </m:oMath>
                </a14:m>
                <a:endParaRPr lang="en-US" sz="2800" b="1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6013" y="5171735"/>
                <a:ext cx="2654959" cy="52322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1774433" y="6069721"/>
                <a:ext cx="132683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7030A0"/>
                    </a:solidFill>
                    <a:cs typeface="NikoshBAN" pitchFamily="2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𝟐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×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𝟏𝟐</m:t>
                    </m:r>
                  </m:oMath>
                </a14:m>
                <a:endParaRPr lang="en-US" sz="2800" b="1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4435" y="6069721"/>
                <a:ext cx="1326839" cy="52322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2969026" y="6038943"/>
                <a:ext cx="118833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7030A0"/>
                    </a:solidFill>
                    <a:cs typeface="NikoshBAN" pitchFamily="2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=</m:t>
                    </m:r>
                    <m:r>
                      <a:rPr lang="en-US" sz="3200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𝟐𝟏</m:t>
                    </m:r>
                  </m:oMath>
                </a14:m>
                <a:endParaRPr lang="en-US" sz="3200" b="1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9026" y="6038947"/>
                <a:ext cx="1188339" cy="58477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4095410" y="6089387"/>
            <a:ext cx="10134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Ans.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2152272" y="718851"/>
                <a:ext cx="2218171" cy="5329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𝟕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𝒂𝒃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(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  <a:sym typeface="Symbol"/>
                          </a:rPr>
                          <m:t>𝒂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  <a:sym typeface="Symbol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800" b="1" i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dirty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sz="2800" b="1" i="1" dirty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  <a:sym typeface="Symbol"/>
                          </a:rPr>
                          <m:t>𝒃</m:t>
                        </m:r>
                      </m:e>
                      <m:sup>
                        <m:r>
                          <a:rPr lang="en-US" sz="2800" b="1" i="1" dirty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  <a:sym typeface="Symbol"/>
                          </a:rPr>
                          <m:t>𝟐</m:t>
                        </m:r>
                      </m:sup>
                    </m:sSup>
                    <m:r>
                      <a:rPr lang="en-US" sz="28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)</m:t>
                    </m:r>
                  </m:oMath>
                </a14:m>
                <a:r>
                  <a:rPr lang="en-US" sz="2800" b="1" i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/>
                </a:r>
                <a:endParaRPr lang="en-US" sz="2800" i="1" dirty="0"/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273" y="718851"/>
                <a:ext cx="2218171" cy="532966"/>
              </a:xfrm>
              <a:prstGeom prst="rect">
                <a:avLst/>
              </a:prstGeom>
              <a:blipFill rotWithShape="1">
                <a:blip r:embed="rId12"/>
                <a:stretch>
                  <a:fillRect t="-10345" b="-3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790946" y="1217051"/>
                <a:ext cx="1184940" cy="8991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  <a:sym typeface="Symbol"/>
                        </a:rPr>
                        <m:t>=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itchFamily="18" charset="0"/>
                              <a:sym typeface="Symbol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  <a:sym typeface="Symbol"/>
                            </a:rPr>
                            <m:t>𝟕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  <a:sym typeface="Symbol"/>
                            </a:rPr>
                            <m:t>𝟖</m:t>
                          </m:r>
                        </m:den>
                      </m:f>
                      <m:r>
                        <a:rPr lang="en-US" sz="28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  <a:sym typeface="Symbol"/>
                        </a:rPr>
                        <m:t>×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947" y="1217055"/>
                <a:ext cx="1184940" cy="899157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751438" y="2130817"/>
                <a:ext cx="1184940" cy="8991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  <a:sym typeface="Symbol"/>
                        </a:rPr>
                        <m:t>=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itchFamily="18" charset="0"/>
                              <a:sym typeface="Symbol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  <a:sym typeface="Symbol"/>
                            </a:rPr>
                            <m:t>𝟕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  <a:sym typeface="Symbol"/>
                            </a:rPr>
                            <m:t>𝟖</m:t>
                          </m:r>
                        </m:den>
                      </m:f>
                      <m:r>
                        <a:rPr lang="en-US" sz="28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  <a:sym typeface="Symbol"/>
                        </a:rPr>
                        <m:t>×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439" y="2130821"/>
                <a:ext cx="1184940" cy="899157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8" name="Rectangle 17"/>
              <p:cNvSpPr/>
              <p:nvPr/>
            </p:nvSpPr>
            <p:spPr>
              <a:xfrm>
                <a:off x="790946" y="3100308"/>
                <a:ext cx="1184940" cy="8991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  <a:sym typeface="Symbol"/>
                        </a:rPr>
                        <m:t>=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itchFamily="18" charset="0"/>
                              <a:sym typeface="Symbol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  <a:sym typeface="Symbol"/>
                            </a:rPr>
                            <m:t>𝟕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  <a:sym typeface="Symbol"/>
                            </a:rPr>
                            <m:t>𝟖</m:t>
                          </m:r>
                        </m:den>
                      </m:f>
                      <m:r>
                        <a:rPr lang="en-US" sz="28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  <a:sym typeface="Symbol"/>
                        </a:rPr>
                        <m:t>×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947" y="3100312"/>
                <a:ext cx="1184940" cy="899157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9" name="Rectangle 18"/>
              <p:cNvSpPr/>
              <p:nvPr/>
            </p:nvSpPr>
            <p:spPr>
              <a:xfrm>
                <a:off x="790946" y="4038208"/>
                <a:ext cx="1184940" cy="8991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  <a:sym typeface="Symbol"/>
                        </a:rPr>
                        <m:t>=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itchFamily="18" charset="0"/>
                              <a:sym typeface="Symbol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  <a:sym typeface="Symbol"/>
                            </a:rPr>
                            <m:t>𝟕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  <a:sym typeface="Symbol"/>
                            </a:rPr>
                            <m:t>𝟖</m:t>
                          </m:r>
                        </m:den>
                      </m:f>
                      <m:r>
                        <a:rPr lang="en-US" sz="28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  <a:sym typeface="Symbol"/>
                        </a:rPr>
                        <m:t>×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947" y="4038212"/>
                <a:ext cx="1184940" cy="899157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0" name="Rectangle 19"/>
              <p:cNvSpPr/>
              <p:nvPr/>
            </p:nvSpPr>
            <p:spPr>
              <a:xfrm>
                <a:off x="790946" y="4936194"/>
                <a:ext cx="1184940" cy="8991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  <a:sym typeface="Symbol"/>
                        </a:rPr>
                        <m:t>=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itchFamily="18" charset="0"/>
                              <a:sym typeface="Symbol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  <a:sym typeface="Symbol"/>
                            </a:rPr>
                            <m:t>𝟕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  <a:sym typeface="Symbol"/>
                            </a:rPr>
                            <m:t>𝟖</m:t>
                          </m:r>
                        </m:den>
                      </m:f>
                      <m:r>
                        <a:rPr lang="en-US" sz="28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  <a:sym typeface="Symbol"/>
                        </a:rPr>
                        <m:t>×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947" y="4936198"/>
                <a:ext cx="1184940" cy="899157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1" name="Rectangle 20"/>
              <p:cNvSpPr/>
              <p:nvPr/>
            </p:nvSpPr>
            <p:spPr>
              <a:xfrm>
                <a:off x="790946" y="5807296"/>
                <a:ext cx="1184940" cy="8991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  <a:sym typeface="Symbol"/>
                        </a:rPr>
                        <m:t>=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itchFamily="18" charset="0"/>
                              <a:sym typeface="Symbol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  <a:sym typeface="Symbol"/>
                            </a:rPr>
                            <m:t>𝟕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  <a:sym typeface="Symbol"/>
                            </a:rPr>
                            <m:t>𝟖</m:t>
                          </m:r>
                        </m:den>
                      </m:f>
                      <m:r>
                        <a:rPr lang="en-US" sz="28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  <a:sym typeface="Symbol"/>
                        </a:rPr>
                        <m:t>×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947" y="5807300"/>
                <a:ext cx="1184940" cy="899157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3523039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 animBg="1"/>
      <p:bldP spid="4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3915" y="2721116"/>
            <a:ext cx="11898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1.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সূত্রের সাহায্যে বর্গ নির্নয় করঃ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b="1" dirty="0" err="1"/>
              <a:t>a-b+c-d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93913" y="4038600"/>
            <a:ext cx="1129583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2.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সরল করঃ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400" b="1" dirty="0"/>
              <a:t>(7p+3r-5x)</a:t>
            </a:r>
            <a:r>
              <a:rPr lang="en-US" sz="3400" b="1" baseline="30000" dirty="0"/>
              <a:t>2</a:t>
            </a:r>
            <a:r>
              <a:rPr lang="en-US" sz="3400" b="1" dirty="0"/>
              <a:t>-2(7p+3r-5x)(8p-4r-5x)+(8p-4r-5x)</a:t>
            </a:r>
            <a:r>
              <a:rPr lang="en-US" sz="3400" b="1" baseline="30000" dirty="0"/>
              <a:t>2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0" y="228604"/>
            <a:ext cx="7232573" cy="1107247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125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4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57107" y="566161"/>
            <a:ext cx="3138607" cy="54894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</a:t>
            </a:r>
            <a:endParaRPr lang="en-US" sz="5400" b="1" cap="none" spc="0" dirty="0">
              <a:ln/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233889" y="2049918"/>
                <a:ext cx="9496539" cy="37033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4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457200" indent="-457200"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d>
                    <m:r>
                      <a:rPr lang="en-US" sz="2400" b="1" i="1" baseline="30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2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এর </a:t>
                </a:r>
                <a:r>
                  <a:rPr lang="en-US" sz="24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সূত্রটি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4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বল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pPr marL="457200" indent="-457200">
                  <a:buAutoNum type="arabicPeriod"/>
                </a:pPr>
                <a:endParaRPr lang="en-US" sz="24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2.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d>
                    <m:r>
                      <a:rPr lang="en-US" sz="2400" b="1" i="1" baseline="30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2400" b="1" i="1" baseline="30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এর সূত্রটি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বল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endParaRPr lang="en-US" sz="2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3.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2400" b="1" i="1" baseline="30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2400" b="1" i="1" baseline="30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2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এর সূত্রটি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বল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endParaRPr lang="en-US" sz="24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4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400" b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4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2400" b="1" i="1" baseline="300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2400" b="1" i="1" baseline="300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2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2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4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সূত্রটি</a:t>
                </a:r>
                <a:r>
                  <a:rPr lang="en-US" sz="2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4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বল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endParaRPr lang="en-US" sz="2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5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.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4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4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সূত্রটি</a:t>
                </a:r>
                <a:r>
                  <a:rPr lang="en-US" sz="2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4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বল</a:t>
                </a:r>
                <a:r>
                  <a:rPr lang="en-US" sz="2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।</a:t>
                </a:r>
              </a:p>
              <a:p>
                <a:endParaRPr lang="en-US" sz="2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889" y="2049918"/>
                <a:ext cx="9496539" cy="3703320"/>
              </a:xfrm>
              <a:prstGeom prst="rect">
                <a:avLst/>
              </a:prstGeom>
              <a:blipFill rotWithShape="1">
                <a:blip r:embed="rId2"/>
                <a:stretch>
                  <a:fillRect l="-963" t="-180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3183963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11944120" cy="6553200"/>
          </a:xfrm>
          <a:prstGeom prst="rect">
            <a:avLst/>
          </a:prstGeom>
          <a:noFill/>
          <a:ln w="307975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en-US" sz="3200" dirty="0" err="1" smtClean="0">
              <a:latin typeface="SutonnyMJ" pitchFamily="2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716096" y="2006485"/>
                <a:ext cx="10432974" cy="40766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NikoshBAN" panose="02000000000000000000" pitchFamily="2" charset="0"/>
                  </a:rPr>
                  <a:t>6</a:t>
                </a:r>
                <a:r>
                  <a:rPr lang="en-US" sz="4800" dirty="0" smtClean="0">
                    <a:latin typeface="Times New Roman" panose="02020603050405020304" pitchFamily="18" charset="0"/>
                    <a:cs typeface="NikoshBAN" panose="02000000000000000000" pitchFamily="2" charset="0"/>
                  </a:rPr>
                  <a:t> +5 </a:t>
                </a:r>
                <a:r>
                  <a:rPr lang="en-US" sz="4800" dirty="0" err="1" smtClean="0">
                    <a:latin typeface="NikoshBAN" pitchFamily="2" charset="0"/>
                    <a:cs typeface="NikoshBAN" pitchFamily="2" charset="0"/>
                  </a:rPr>
                  <a:t>হলে</a:t>
                </a:r>
                <a:endParaRPr lang="en-US" sz="48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IN" sz="4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(ক)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4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bn-IN" sz="4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এর মান নির্ণয় কর। </a:t>
                </a:r>
                <a:endParaRPr lang="en-US" sz="4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IN" sz="4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(খ)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4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bn-IN" sz="4800" dirty="0">
                    <a:latin typeface="NikoshBAN" pitchFamily="2" charset="0"/>
                    <a:cs typeface="NikoshBAN" pitchFamily="2" charset="0"/>
                  </a:rPr>
                  <a:t>এর মান নির্ণয় কর। </a:t>
                </a:r>
                <a:endParaRPr lang="en-US" sz="4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IN" sz="4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(গ)প্রমান কর যে,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48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bn-IN" sz="4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b="0" i="1" smtClean="0">
                                <a:latin typeface="Cambria Math"/>
                              </a:rPr>
                              <m:t>8</m:t>
                            </m:r>
                          </m:sup>
                        </m:sSup>
                        <m:r>
                          <a:rPr lang="en-US" sz="4800" i="1">
                            <a:latin typeface="Cambria Math"/>
                          </a:rPr>
                          <m:t>+</m:t>
                        </m:r>
                        <m:r>
                          <a:rPr lang="en-US" sz="48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bn-IN" sz="48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b="0" i="1" smtClean="0">
                                <a:latin typeface="Cambria Math"/>
                              </a:rPr>
                              <m:t>4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0" i="0" dirty="0" smtClean="0">
                        <a:solidFill>
                          <a:schemeClr val="tx1"/>
                        </a:solidFill>
                        <a:latin typeface="Cambria Math"/>
                      </a:rPr>
                      <m:t>48</m:t>
                    </m:r>
                    <m:r>
                      <a:rPr lang="en-US" sz="4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4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098" y="2006486"/>
                <a:ext cx="10432975" cy="4076693"/>
              </a:xfrm>
              <a:prstGeom prst="rect">
                <a:avLst/>
              </a:prstGeom>
              <a:blipFill rotWithShape="1">
                <a:blip r:embed="rId2"/>
                <a:stretch>
                  <a:fillRect l="-2629" t="-3438" b="-2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1219200" y="533400"/>
            <a:ext cx="6858000" cy="731602"/>
          </a:xfrm>
          <a:prstGeom prst="roundRect">
            <a:avLst/>
          </a:prstGeom>
          <a:noFill/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ড়ি</a:t>
            </a:r>
            <a:r>
              <a:rPr lang="bn-BD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 কাজ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78726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1" y="2971802"/>
            <a:ext cx="467623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বিল্লাল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হোসেন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সহকারী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সিনহা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কলেজ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সোনারগাঁ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নারায়নগঞ্জ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92800" y="3124201"/>
            <a:ext cx="5791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নবম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গণিত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অনুঃ৩,১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সংখ্যা-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৭০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জন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৫০মিনিট 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তারিখ-০১/০১/২০২০ইং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9249" y="1676399"/>
            <a:ext cx="217880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1409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27200" y="228600"/>
            <a:ext cx="9550400" cy="83820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4400" b="1" kern="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r>
              <a:rPr lang="en-US" sz="4400" b="1" kern="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ছকটি</a:t>
            </a:r>
            <a:r>
              <a:rPr lang="en-US" sz="4400" b="1" kern="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kern="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endParaRPr lang="bn-BD" sz="4400" b="1" kern="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D24073DF-0218-4DDF-8E7E-8F15BE2ED5F8}"/>
              </a:ext>
            </a:extLst>
          </p:cNvPr>
          <p:cNvSpPr/>
          <p:nvPr/>
        </p:nvSpPr>
        <p:spPr>
          <a:xfrm>
            <a:off x="609600" y="1600200"/>
            <a:ext cx="4165600" cy="83945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</a:rPr>
              <a:t>a</a:t>
            </a:r>
            <a:r>
              <a:rPr lang="en-US" sz="4400" b="1" dirty="0" smtClean="0">
                <a:solidFill>
                  <a:schemeClr val="tx1"/>
                </a:solidFill>
              </a:rPr>
              <a:t>,</a:t>
            </a:r>
            <a:r>
              <a:rPr lang="bn-BD" sz="4400" b="1" dirty="0" smtClean="0">
                <a:solidFill>
                  <a:schemeClr val="tx1"/>
                </a:solidFill>
              </a:rPr>
              <a:t>b</a:t>
            </a:r>
            <a:r>
              <a:rPr lang="en-US" sz="4400" b="1" dirty="0" smtClean="0">
                <a:solidFill>
                  <a:schemeClr val="tx1"/>
                </a:solidFill>
              </a:rPr>
              <a:t>,</a:t>
            </a:r>
            <a:r>
              <a:rPr lang="bn-BD" sz="4400" b="1" dirty="0" smtClean="0">
                <a:solidFill>
                  <a:schemeClr val="tx1"/>
                </a:solidFill>
              </a:rPr>
              <a:t>c</a:t>
            </a:r>
            <a:r>
              <a:rPr lang="en-US" sz="4400" b="1" dirty="0" smtClean="0">
                <a:solidFill>
                  <a:schemeClr val="tx1"/>
                </a:solidFill>
              </a:rPr>
              <a:t>,</a:t>
            </a:r>
            <a:r>
              <a:rPr lang="en-US" sz="4400" b="1" dirty="0" err="1" smtClean="0">
                <a:solidFill>
                  <a:schemeClr val="tx1"/>
                </a:solidFill>
              </a:rPr>
              <a:t>x,y,z</a:t>
            </a:r>
            <a:endParaRPr lang="en-US" sz="4400" b="1" dirty="0">
              <a:solidFill>
                <a:schemeClr val="tx1"/>
              </a:solidFill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="" xmlns:a16="http://schemas.microsoft.com/office/drawing/2014/main" id="{247D0034-1D67-438A-8BEA-CDC6A6CEC82D}"/>
              </a:ext>
            </a:extLst>
          </p:cNvPr>
          <p:cNvCxnSpPr>
            <a:cxnSpLocks/>
          </p:cNvCxnSpPr>
          <p:nvPr/>
        </p:nvCxnSpPr>
        <p:spPr>
          <a:xfrm>
            <a:off x="4572000" y="2019925"/>
            <a:ext cx="235845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: Rounded Corners 5">
            <a:extLst>
              <a:ext uri="{FF2B5EF4-FFF2-40B4-BE49-F238E27FC236}">
                <a16:creationId xmlns="" xmlns:a16="http://schemas.microsoft.com/office/drawing/2014/main" id="{4E1394AE-7EF0-4D3D-8E4E-293D9FF623CF}"/>
              </a:ext>
            </a:extLst>
          </p:cNvPr>
          <p:cNvSpPr/>
          <p:nvPr/>
        </p:nvSpPr>
        <p:spPr>
          <a:xfrm>
            <a:off x="7518401" y="1782771"/>
            <a:ext cx="2618281" cy="629581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অক্ষর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0A584057-3B07-44D2-A6DA-21438D073ADE}"/>
              </a:ext>
            </a:extLst>
          </p:cNvPr>
          <p:cNvSpPr/>
          <p:nvPr/>
        </p:nvSpPr>
        <p:spPr>
          <a:xfrm>
            <a:off x="1082624" y="3009275"/>
            <a:ext cx="2778177" cy="83945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bn-BD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bn-BD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="" xmlns:a16="http://schemas.microsoft.com/office/drawing/2014/main" id="{49CC4416-0480-4FBF-A28C-676E20CED285}"/>
              </a:ext>
            </a:extLst>
          </p:cNvPr>
          <p:cNvCxnSpPr>
            <a:cxnSpLocks/>
          </p:cNvCxnSpPr>
          <p:nvPr/>
        </p:nvCxnSpPr>
        <p:spPr>
          <a:xfrm>
            <a:off x="4572000" y="3473968"/>
            <a:ext cx="235845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: Rounded Corners 9">
            <a:extLst>
              <a:ext uri="{FF2B5EF4-FFF2-40B4-BE49-F238E27FC236}">
                <a16:creationId xmlns="" xmlns:a16="http://schemas.microsoft.com/office/drawing/2014/main" id="{0205788A-B5C9-4350-815C-F791FFC92CC0}"/>
              </a:ext>
            </a:extLst>
          </p:cNvPr>
          <p:cNvSpPr/>
          <p:nvPr/>
        </p:nvSpPr>
        <p:spPr>
          <a:xfrm>
            <a:off x="7518401" y="3219143"/>
            <a:ext cx="2618281" cy="629581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anose="02000000000000000000" pitchFamily="2" charset="0"/>
              </a:rPr>
              <a:t>সংখ্যা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3EF7AD0F-A67C-42A1-A74F-8260ADF6A2CA}"/>
              </a:ext>
            </a:extLst>
          </p:cNvPr>
          <p:cNvSpPr txBox="1"/>
          <p:nvPr/>
        </p:nvSpPr>
        <p:spPr>
          <a:xfrm flipH="1">
            <a:off x="975357" y="4318449"/>
            <a:ext cx="2778176" cy="76944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BD" sz="4400" b="1" dirty="0"/>
              <a:t>+ - × ÷</a:t>
            </a:r>
            <a:endParaRPr lang="en-US" sz="4400" b="1" dirty="0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="" xmlns:a16="http://schemas.microsoft.com/office/drawing/2014/main" id="{40AA085C-BA3D-4B38-BB7C-C898438B8CD8}"/>
              </a:ext>
            </a:extLst>
          </p:cNvPr>
          <p:cNvCxnSpPr>
            <a:cxnSpLocks/>
          </p:cNvCxnSpPr>
          <p:nvPr/>
        </p:nvCxnSpPr>
        <p:spPr>
          <a:xfrm>
            <a:off x="4470400" y="4718159"/>
            <a:ext cx="235845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: Rounded Corners 16">
            <a:extLst>
              <a:ext uri="{FF2B5EF4-FFF2-40B4-BE49-F238E27FC236}">
                <a16:creationId xmlns="" xmlns:a16="http://schemas.microsoft.com/office/drawing/2014/main" id="{AD930710-7086-484B-A23C-5315450A8B79}"/>
              </a:ext>
            </a:extLst>
          </p:cNvPr>
          <p:cNvSpPr/>
          <p:nvPr/>
        </p:nvSpPr>
        <p:spPr>
          <a:xfrm>
            <a:off x="7213600" y="4403373"/>
            <a:ext cx="3857469" cy="629573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3200" y="152400"/>
            <a:ext cx="11785600" cy="6553200"/>
          </a:xfrm>
          <a:prstGeom prst="rect">
            <a:avLst/>
          </a:prstGeom>
          <a:noFill/>
          <a:ln w="307975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en-US" sz="3200" dirty="0" err="1" smtClean="0">
              <a:latin typeface="Sutonny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70876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2" grpId="0"/>
      <p:bldP spid="34" grpId="0"/>
      <p:bldP spid="35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759200" y="768317"/>
            <a:ext cx="1016001" cy="6858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6000" b="1" dirty="0" smtClean="0"/>
              <a:t>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229600" y="3483429"/>
            <a:ext cx="2946400" cy="6858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6000" b="1" dirty="0" smtClean="0"/>
              <a:t>3x-4y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770017" y="3483429"/>
            <a:ext cx="1989183" cy="6858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6000" b="1" dirty="0" smtClean="0"/>
              <a:t>x</a:t>
            </a:r>
            <a:r>
              <a:rPr lang="en-US" sz="6000" b="1" dirty="0" smtClean="0">
                <a:latin typeface="Castellar"/>
              </a:rPr>
              <a:t>²</a:t>
            </a:r>
            <a:endParaRPr lang="en-US" sz="6000" b="1" dirty="0" smtClean="0"/>
          </a:p>
        </p:txBody>
      </p:sp>
      <p:sp>
        <p:nvSpPr>
          <p:cNvPr id="14" name="Rectangle 13"/>
          <p:cNvSpPr/>
          <p:nvPr/>
        </p:nvSpPr>
        <p:spPr>
          <a:xfrm>
            <a:off x="4470400" y="1778758"/>
            <a:ext cx="1625600" cy="6858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en-US" sz="4400" b="1" baseline="-25000" dirty="0" smtClean="0"/>
          </a:p>
        </p:txBody>
      </p:sp>
      <p:sp>
        <p:nvSpPr>
          <p:cNvPr id="15" name="Rectangle 14"/>
          <p:cNvSpPr/>
          <p:nvPr/>
        </p:nvSpPr>
        <p:spPr>
          <a:xfrm>
            <a:off x="4368799" y="3446781"/>
            <a:ext cx="3047999" cy="6858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6000" b="1" dirty="0" smtClean="0"/>
              <a:t>(x-y)</a:t>
            </a:r>
            <a:r>
              <a:rPr lang="en-US" sz="6000" b="1" dirty="0" smtClean="0">
                <a:latin typeface="Castellar"/>
              </a:rPr>
              <a:t>²</a:t>
            </a:r>
            <a:endParaRPr lang="en-US" sz="6000" b="1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203200" y="152400"/>
            <a:ext cx="11785600" cy="6553200"/>
          </a:xfrm>
          <a:prstGeom prst="rect">
            <a:avLst/>
          </a:prstGeom>
          <a:noFill/>
          <a:ln w="307975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en-US" sz="3200" dirty="0" err="1" smtClean="0">
              <a:latin typeface="SutonnyMJ" pitchFamily="2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5160887" y="457200"/>
                <a:ext cx="1011313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1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sz="6000" b="1" dirty="0"/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1183" y="457200"/>
                <a:ext cx="1348417" cy="1015663"/>
              </a:xfrm>
              <a:prstGeom prst="rect">
                <a:avLst/>
              </a:prstGeom>
              <a:blipFill rotWithShape="1">
                <a:blip r:embed="rId2"/>
                <a:stretch>
                  <a:fillRect t="-17964" r="-33735" b="-39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5723467" y="844180"/>
            <a:ext cx="508000" cy="6858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en-US" sz="6000" b="1" dirty="0" smtClean="0"/>
          </a:p>
        </p:txBody>
      </p:sp>
      <p:sp>
        <p:nvSpPr>
          <p:cNvPr id="3" name="Rectangle 2"/>
          <p:cNvSpPr/>
          <p:nvPr/>
        </p:nvSpPr>
        <p:spPr>
          <a:xfrm>
            <a:off x="5588000" y="533401"/>
            <a:ext cx="9845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="" xmlns:a16="http://schemas.microsoft.com/office/drawing/2014/main" id="{247D0034-1D67-438A-8BEA-CDC6A6CEC82D}"/>
              </a:ext>
            </a:extLst>
          </p:cNvPr>
          <p:cNvCxnSpPr>
            <a:cxnSpLocks/>
          </p:cNvCxnSpPr>
          <p:nvPr/>
        </p:nvCxnSpPr>
        <p:spPr>
          <a:xfrm>
            <a:off x="4572000" y="1509304"/>
            <a:ext cx="1253067" cy="95525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="" xmlns:a16="http://schemas.microsoft.com/office/drawing/2014/main" id="{247D0034-1D67-438A-8BEA-CDC6A6CEC82D}"/>
              </a:ext>
            </a:extLst>
          </p:cNvPr>
          <p:cNvCxnSpPr>
            <a:cxnSpLocks/>
          </p:cNvCxnSpPr>
          <p:nvPr/>
        </p:nvCxnSpPr>
        <p:spPr>
          <a:xfrm flipH="1">
            <a:off x="5952269" y="1454118"/>
            <a:ext cx="1159731" cy="101044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24" name="Rectangle 23"/>
              <p:cNvSpPr/>
              <p:nvPr/>
            </p:nvSpPr>
            <p:spPr>
              <a:xfrm>
                <a:off x="3841913" y="2413337"/>
                <a:ext cx="1720686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6000" b="1" i="1" smtClean="0">
                          <a:latin typeface="Cambria Math"/>
                        </a:rPr>
                        <m:t>𝟑</m:t>
                      </m:r>
                      <m:r>
                        <a:rPr lang="en-US" sz="6000" b="1" i="1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sz="6000" b="1" dirty="0"/>
              </a:p>
            </p:txBody>
          </p:sp>
        </mc:Choice>
        <mc:Fallback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2551" y="2413338"/>
                <a:ext cx="2294248" cy="1015663"/>
              </a:xfrm>
              <a:prstGeom prst="rect">
                <a:avLst/>
              </a:prstGeom>
              <a:blipFill rotWithShape="1">
                <a:blip r:embed="rId3"/>
                <a:stretch>
                  <a:fillRect t="-17964" b="-39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/>
          <p:cNvSpPr/>
          <p:nvPr/>
        </p:nvSpPr>
        <p:spPr>
          <a:xfrm>
            <a:off x="2868023" y="4474617"/>
            <a:ext cx="6400800" cy="6858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বীজগণিতিক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রাশি</a:t>
            </a:r>
            <a:endParaRPr lang="en-US" sz="54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10730" y="5400882"/>
            <a:ext cx="7467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</p:spTree>
    <p:extLst>
      <p:ext uri="{BB962C8B-B14F-4D97-AF65-F5344CB8AC3E}">
        <p14:creationId xmlns="" xmlns:p14="http://schemas.microsoft.com/office/powerpoint/2010/main" val="28942916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5" grpId="0"/>
      <p:bldP spid="2" grpId="0" animBg="1"/>
      <p:bldP spid="3" grpId="0"/>
      <p:bldP spid="24" grpId="0" animBg="1"/>
      <p:bldP spid="26" grpId="0"/>
      <p:bldP spid="27" grpId="0"/>
      <p:bldP spid="2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6524" y="721220"/>
            <a:ext cx="9144000" cy="4855335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11862"/>
                <a:gd name="adj2" fmla="val -167"/>
              </a:avLst>
            </a:prstTxWarp>
            <a:spAutoFit/>
          </a:bodyPr>
          <a:lstStyle/>
          <a:p>
            <a:pPr defTabSz="685800"/>
            <a:r>
              <a:rPr lang="bn-BD" sz="4800" b="1" u="sng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bn-BD" sz="4800" b="1" u="sng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u="sng" dirty="0" err="1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sz="4800" b="1" u="sng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u="sng" dirty="0" smtClean="0">
              <a:ln w="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defTabSz="685800"/>
            <a:r>
              <a:rPr lang="en-US" sz="3600" b="1" u="sng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বর্গ </a:t>
            </a:r>
            <a:r>
              <a:rPr lang="en-US" sz="3600" b="1" u="sng" dirty="0" err="1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3600" b="1" u="sng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u="sng" dirty="0" err="1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প্রয়োগ</a:t>
            </a:r>
            <a:endParaRPr lang="en-US" sz="3600" b="1" u="sng" dirty="0">
              <a:ln w="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533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8205" y="4691861"/>
            <a:ext cx="115888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বর্গের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সূত্রাবলি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গাণিতিক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সমস্যার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সমাধান </a:t>
            </a:r>
            <a:r>
              <a:rPr lang="en-US" sz="36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3" name="Rectangle 2"/>
          <p:cNvSpPr/>
          <p:nvPr/>
        </p:nvSpPr>
        <p:spPr>
          <a:xfrm>
            <a:off x="2318197" y="309091"/>
            <a:ext cx="5215944" cy="105606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>
            <a:prstTxWarp prst="textCurveDown">
              <a:avLst>
                <a:gd name="adj" fmla="val 8537"/>
              </a:avLst>
            </a:prstTxWarp>
            <a:spAutoFit/>
          </a:bodyPr>
          <a:lstStyle/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এই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sp>
        <p:nvSpPr>
          <p:cNvPr id="4" name="Rectangle 3"/>
          <p:cNvSpPr/>
          <p:nvPr/>
        </p:nvSpPr>
        <p:spPr>
          <a:xfrm>
            <a:off x="208205" y="1295855"/>
            <a:ext cx="1221457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 বর্গের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সূত্রাবলি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এদের সাথে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সম্পৃক্ত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অনুসিদ্ধান্ত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এবং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প্রমাণ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।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301248" y="3180043"/>
            <a:ext cx="1230016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IN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সূত্রের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রাশির</a:t>
            </a:r>
            <a:r>
              <a:rPr 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বর্গ </a:t>
            </a:r>
            <a:r>
              <a:rPr lang="en-US" sz="4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="" xmlns:p14="http://schemas.microsoft.com/office/powerpoint/2010/main" val="367815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2400"/>
            <a:ext cx="12192000" cy="6553200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বর্গের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সূত্রাবলীঃ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smtClean="0"/>
              <a:t>1</a:t>
            </a:r>
            <a:r>
              <a:rPr lang="en-US" sz="4800" dirty="0"/>
              <a:t>.(</a:t>
            </a:r>
            <a:r>
              <a:rPr lang="en-US" sz="4800" dirty="0" err="1"/>
              <a:t>a+b</a:t>
            </a:r>
            <a:r>
              <a:rPr lang="en-US" sz="4800" dirty="0"/>
              <a:t>)</a:t>
            </a:r>
            <a:r>
              <a:rPr lang="en-US" sz="4800" baseline="30000" dirty="0"/>
              <a:t>2</a:t>
            </a:r>
            <a:r>
              <a:rPr lang="en-US" sz="4800" dirty="0"/>
              <a:t>=a</a:t>
            </a:r>
            <a:r>
              <a:rPr lang="en-US" sz="4800" baseline="30000" dirty="0"/>
              <a:t>2</a:t>
            </a:r>
            <a:r>
              <a:rPr lang="en-US" sz="4800" dirty="0"/>
              <a:t>+2ab+b</a:t>
            </a:r>
            <a:r>
              <a:rPr lang="en-US" sz="4800" baseline="30000" dirty="0"/>
              <a:t>2</a:t>
            </a:r>
          </a:p>
          <a:p>
            <a:r>
              <a:rPr lang="en-US" sz="4800" dirty="0" smtClean="0"/>
              <a:t>2</a:t>
            </a:r>
            <a:r>
              <a:rPr lang="en-US" sz="4800" dirty="0"/>
              <a:t>.(a-b)</a:t>
            </a:r>
            <a:r>
              <a:rPr lang="en-US" sz="4800" baseline="30000" dirty="0"/>
              <a:t>2</a:t>
            </a:r>
            <a:r>
              <a:rPr lang="en-US" sz="4800" dirty="0"/>
              <a:t>=a</a:t>
            </a:r>
            <a:r>
              <a:rPr lang="en-US" sz="4800" baseline="30000" dirty="0"/>
              <a:t>2</a:t>
            </a:r>
            <a:r>
              <a:rPr lang="en-US" sz="4800" dirty="0"/>
              <a:t>-2ab+b</a:t>
            </a:r>
            <a:r>
              <a:rPr lang="en-US" sz="4800" baseline="30000" dirty="0"/>
              <a:t>2</a:t>
            </a:r>
          </a:p>
          <a:p>
            <a:r>
              <a:rPr lang="en-US" sz="4800" dirty="0" smtClean="0">
                <a:cs typeface="NikoshBAN" pitchFamily="2" charset="0"/>
              </a:rPr>
              <a:t>3.</a:t>
            </a:r>
            <a:r>
              <a:rPr lang="en-US" sz="4800" dirty="0" smtClean="0"/>
              <a:t>a</a:t>
            </a:r>
            <a:r>
              <a:rPr lang="en-US" sz="4800" baseline="30000" dirty="0" smtClean="0"/>
              <a:t>2</a:t>
            </a:r>
            <a:r>
              <a:rPr lang="en-US" sz="4800" dirty="0" smtClean="0"/>
              <a:t>-b</a:t>
            </a:r>
            <a:r>
              <a:rPr lang="en-US" sz="4800" baseline="30000" dirty="0" smtClean="0"/>
              <a:t>2</a:t>
            </a:r>
            <a:r>
              <a:rPr lang="en-US" sz="4800" dirty="0"/>
              <a:t>=(</a:t>
            </a:r>
            <a:r>
              <a:rPr lang="en-US" sz="4800" dirty="0" err="1"/>
              <a:t>a+b</a:t>
            </a:r>
            <a:r>
              <a:rPr lang="en-US" sz="4800" dirty="0"/>
              <a:t>)(a-b)</a:t>
            </a:r>
          </a:p>
          <a:p>
            <a:r>
              <a:rPr lang="en-US" sz="4800" dirty="0" smtClean="0"/>
              <a:t>4</a:t>
            </a:r>
            <a:r>
              <a:rPr lang="en-US" sz="4800" dirty="0"/>
              <a:t>.(</a:t>
            </a:r>
            <a:r>
              <a:rPr lang="en-US" sz="4800" dirty="0" err="1" smtClean="0"/>
              <a:t>a+b+c</a:t>
            </a:r>
            <a:r>
              <a:rPr lang="en-US" sz="4800" dirty="0" smtClean="0"/>
              <a:t>)</a:t>
            </a:r>
            <a:r>
              <a:rPr lang="en-US" sz="4800" baseline="30000" dirty="0" smtClean="0"/>
              <a:t>2</a:t>
            </a:r>
            <a:r>
              <a:rPr lang="en-US" sz="4800" dirty="0" smtClean="0"/>
              <a:t>=a</a:t>
            </a:r>
            <a:r>
              <a:rPr lang="en-US" sz="4800" baseline="30000" dirty="0" smtClean="0"/>
              <a:t>2</a:t>
            </a:r>
            <a:r>
              <a:rPr lang="en-US" sz="4800" dirty="0" smtClean="0"/>
              <a:t>+b</a:t>
            </a:r>
            <a:r>
              <a:rPr lang="en-US" sz="4800" baseline="30000" dirty="0" smtClean="0"/>
              <a:t>2</a:t>
            </a:r>
            <a:r>
              <a:rPr lang="en-US" sz="4800" dirty="0" smtClean="0"/>
              <a:t>+c</a:t>
            </a:r>
            <a:r>
              <a:rPr lang="en-US" sz="4800" baseline="30000" dirty="0" smtClean="0"/>
              <a:t>2</a:t>
            </a:r>
            <a:r>
              <a:rPr lang="en-US" sz="4800" dirty="0" smtClean="0"/>
              <a:t>+2ab+2bc+2ca</a:t>
            </a:r>
          </a:p>
          <a:p>
            <a:r>
              <a:rPr lang="en-US" sz="4800" dirty="0" smtClean="0"/>
              <a:t>5.(</a:t>
            </a:r>
            <a:r>
              <a:rPr lang="en-US" sz="4800" dirty="0" err="1"/>
              <a:t>x</a:t>
            </a:r>
            <a:r>
              <a:rPr lang="en-US" sz="4800" dirty="0" err="1" smtClean="0"/>
              <a:t>+a</a:t>
            </a:r>
            <a:r>
              <a:rPr lang="en-US" sz="4800" dirty="0" smtClean="0"/>
              <a:t>)(</a:t>
            </a:r>
            <a:r>
              <a:rPr lang="en-US" sz="4800" dirty="0" err="1" smtClean="0"/>
              <a:t>x+b</a:t>
            </a:r>
            <a:r>
              <a:rPr lang="en-US" sz="4800" dirty="0" smtClean="0"/>
              <a:t>)=x</a:t>
            </a:r>
            <a:r>
              <a:rPr lang="en-US" sz="4800" baseline="30000" dirty="0" smtClean="0"/>
              <a:t>2</a:t>
            </a:r>
            <a:r>
              <a:rPr lang="en-US" sz="4800" dirty="0" smtClean="0"/>
              <a:t>+(</a:t>
            </a:r>
            <a:r>
              <a:rPr lang="en-US" sz="4800" dirty="0" err="1" smtClean="0"/>
              <a:t>a+b</a:t>
            </a:r>
            <a:r>
              <a:rPr lang="en-US" sz="4800" dirty="0" smtClean="0"/>
              <a:t>)</a:t>
            </a:r>
            <a:r>
              <a:rPr lang="en-US" sz="4800" dirty="0" err="1" smtClean="0"/>
              <a:t>x+ab</a:t>
            </a:r>
            <a:endParaRPr lang="en-US" sz="4800" dirty="0"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754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11933104" cy="6553200"/>
          </a:xfrm>
          <a:prstGeom prst="rect">
            <a:avLst/>
          </a:prstGeom>
          <a:noFill/>
          <a:ln w="307975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en-US" sz="3200" dirty="0" err="1" smtClean="0">
              <a:latin typeface="SutonnyMJ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52400"/>
            <a:ext cx="11887200" cy="6477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6600" dirty="0" smtClean="0"/>
          </a:p>
          <a:p>
            <a:pPr algn="ctr"/>
            <a:endParaRPr lang="en-US" sz="6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অনুসিদ্ধান্তঃ</a:t>
            </a:r>
            <a:endParaRPr lang="en-US" sz="6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smtClean="0"/>
              <a:t>1.    (</a:t>
            </a:r>
            <a:r>
              <a:rPr lang="en-US" sz="3600" dirty="0" err="1" smtClean="0"/>
              <a:t>a+b</a:t>
            </a:r>
            <a:r>
              <a:rPr lang="en-US" sz="3600" dirty="0" smtClean="0"/>
              <a:t>)</a:t>
            </a:r>
            <a:r>
              <a:rPr lang="en-US" sz="3600" baseline="30000" dirty="0" smtClean="0"/>
              <a:t>2</a:t>
            </a:r>
            <a:r>
              <a:rPr lang="en-US" sz="3600" dirty="0" smtClean="0"/>
              <a:t>=(a-b)</a:t>
            </a:r>
            <a:r>
              <a:rPr lang="en-US" sz="3600" baseline="30000" dirty="0" smtClean="0"/>
              <a:t>2</a:t>
            </a:r>
            <a:r>
              <a:rPr lang="en-US" sz="3600" dirty="0" smtClean="0"/>
              <a:t>+4ab</a:t>
            </a:r>
          </a:p>
          <a:p>
            <a:r>
              <a:rPr lang="en-US" sz="3600" dirty="0" smtClean="0"/>
              <a:t>2.    (</a:t>
            </a:r>
            <a:r>
              <a:rPr lang="en-US" sz="3600" dirty="0"/>
              <a:t>a-b)</a:t>
            </a:r>
            <a:r>
              <a:rPr lang="en-US" sz="3600" baseline="30000" dirty="0"/>
              <a:t>2</a:t>
            </a:r>
            <a:r>
              <a:rPr lang="en-US" sz="3600" dirty="0"/>
              <a:t>=(</a:t>
            </a:r>
            <a:r>
              <a:rPr lang="en-US" sz="3600" dirty="0" err="1" smtClean="0"/>
              <a:t>a+b</a:t>
            </a:r>
            <a:r>
              <a:rPr lang="en-US" sz="3600" dirty="0" smtClean="0"/>
              <a:t>)</a:t>
            </a:r>
            <a:r>
              <a:rPr lang="en-US" sz="3600" baseline="30000" dirty="0" smtClean="0"/>
              <a:t>2</a:t>
            </a:r>
            <a:r>
              <a:rPr lang="en-US" sz="3600" dirty="0" smtClean="0"/>
              <a:t>-4ab</a:t>
            </a:r>
          </a:p>
          <a:p>
            <a:r>
              <a:rPr lang="en-US" sz="3400" dirty="0" smtClean="0"/>
              <a:t>3.    </a:t>
            </a:r>
            <a:r>
              <a:rPr lang="en-US" sz="3200" dirty="0"/>
              <a:t>a</a:t>
            </a:r>
            <a:r>
              <a:rPr lang="en-US" sz="3200" baseline="30000" dirty="0"/>
              <a:t>2</a:t>
            </a:r>
            <a:r>
              <a:rPr lang="en-US" sz="3200" dirty="0"/>
              <a:t>+b</a:t>
            </a:r>
            <a:r>
              <a:rPr lang="en-US" sz="3200" baseline="30000" dirty="0"/>
              <a:t>2</a:t>
            </a:r>
            <a:r>
              <a:rPr lang="en-US" sz="3200" dirty="0"/>
              <a:t>=(</a:t>
            </a:r>
            <a:r>
              <a:rPr lang="en-US" sz="3200" dirty="0" err="1" smtClean="0"/>
              <a:t>a+b</a:t>
            </a:r>
            <a:r>
              <a:rPr lang="en-US" sz="3200" dirty="0" smtClean="0"/>
              <a:t>)</a:t>
            </a:r>
            <a:r>
              <a:rPr lang="en-US" sz="3200" baseline="30000" dirty="0" smtClean="0"/>
              <a:t>2</a:t>
            </a:r>
            <a:r>
              <a:rPr lang="en-US" sz="3200" dirty="0" smtClean="0"/>
              <a:t>-2ab=(a-b)</a:t>
            </a:r>
            <a:r>
              <a:rPr lang="en-US" sz="3200" baseline="30000" dirty="0" smtClean="0"/>
              <a:t>2</a:t>
            </a:r>
            <a:r>
              <a:rPr lang="en-US" sz="3200" dirty="0" smtClean="0"/>
              <a:t>+2ab={(</a:t>
            </a:r>
            <a:r>
              <a:rPr lang="en-US" sz="3200" dirty="0" err="1"/>
              <a:t>a+b</a:t>
            </a:r>
            <a:r>
              <a:rPr lang="en-US" sz="3200" dirty="0"/>
              <a:t>)</a:t>
            </a:r>
            <a:r>
              <a:rPr lang="en-US" sz="3200" baseline="30000" dirty="0"/>
              <a:t>2</a:t>
            </a:r>
            <a:r>
              <a:rPr lang="en-US" sz="3200" dirty="0" smtClean="0"/>
              <a:t>+(</a:t>
            </a:r>
            <a:r>
              <a:rPr lang="en-US" sz="3200" dirty="0"/>
              <a:t>a-b)</a:t>
            </a:r>
            <a:r>
              <a:rPr lang="en-US" sz="3200" baseline="30000" dirty="0"/>
              <a:t>2</a:t>
            </a:r>
            <a:r>
              <a:rPr lang="en-US" sz="3200" dirty="0"/>
              <a:t>}÷2</a:t>
            </a:r>
          </a:p>
          <a:p>
            <a:r>
              <a:rPr lang="en-US" sz="3600" dirty="0" smtClean="0"/>
              <a:t>4.   4ab</a:t>
            </a:r>
            <a:r>
              <a:rPr lang="en-US" sz="3600" dirty="0"/>
              <a:t>=(</a:t>
            </a:r>
            <a:r>
              <a:rPr lang="en-US" sz="3600" dirty="0" err="1"/>
              <a:t>a+b</a:t>
            </a:r>
            <a:r>
              <a:rPr lang="en-US" sz="3600" dirty="0"/>
              <a:t>)</a:t>
            </a:r>
            <a:r>
              <a:rPr lang="en-US" sz="3600" baseline="30000" dirty="0"/>
              <a:t>2</a:t>
            </a:r>
            <a:r>
              <a:rPr lang="en-US" sz="3600" dirty="0"/>
              <a:t>-(a-b)</a:t>
            </a:r>
            <a:r>
              <a:rPr lang="en-US" sz="3600" baseline="30000" dirty="0"/>
              <a:t>2</a:t>
            </a:r>
            <a:r>
              <a:rPr lang="en-US" sz="3600" dirty="0"/>
              <a:t> </a:t>
            </a:r>
            <a:endParaRPr lang="en-US" sz="3600" dirty="0" smtClean="0"/>
          </a:p>
          <a:p>
            <a:r>
              <a:rPr lang="en-US" sz="3600" dirty="0" smtClean="0"/>
              <a:t>5.   </a:t>
            </a:r>
            <a:r>
              <a:rPr lang="en-US" sz="3600" dirty="0" err="1" smtClean="0"/>
              <a:t>ab</a:t>
            </a:r>
            <a:r>
              <a:rPr lang="en-US" sz="3600" dirty="0"/>
              <a:t>={(</a:t>
            </a:r>
            <a:r>
              <a:rPr lang="en-US" sz="3600" dirty="0" err="1"/>
              <a:t>a+b</a:t>
            </a:r>
            <a:r>
              <a:rPr lang="en-US" sz="3600" dirty="0"/>
              <a:t>)/</a:t>
            </a:r>
            <a:r>
              <a:rPr lang="en-US" sz="3600" dirty="0" smtClean="0"/>
              <a:t>2}</a:t>
            </a:r>
            <a:r>
              <a:rPr lang="en-US" sz="3600" baseline="30000" dirty="0" smtClean="0"/>
              <a:t>2</a:t>
            </a:r>
            <a:r>
              <a:rPr lang="en-US" sz="3600" dirty="0" smtClean="0"/>
              <a:t>-{(</a:t>
            </a:r>
            <a:r>
              <a:rPr lang="en-US" sz="3600" dirty="0"/>
              <a:t>a-b)/2}</a:t>
            </a:r>
            <a:r>
              <a:rPr lang="en-US" sz="3600" baseline="30000" dirty="0"/>
              <a:t>2</a:t>
            </a:r>
            <a:r>
              <a:rPr lang="en-US" sz="3600" dirty="0"/>
              <a:t> </a:t>
            </a:r>
            <a:endParaRPr lang="en-US" sz="3600" dirty="0" smtClean="0"/>
          </a:p>
          <a:p>
            <a:r>
              <a:rPr lang="en-US" sz="3600" dirty="0" smtClean="0"/>
              <a:t>6.   a</a:t>
            </a:r>
            <a:r>
              <a:rPr lang="en-US" sz="3600" baseline="30000" dirty="0" smtClean="0"/>
              <a:t>2</a:t>
            </a:r>
            <a:r>
              <a:rPr lang="en-US" sz="3600" dirty="0" smtClean="0"/>
              <a:t>+b</a:t>
            </a:r>
            <a:r>
              <a:rPr lang="en-US" sz="3600" baseline="30000" dirty="0" smtClean="0"/>
              <a:t>2</a:t>
            </a:r>
            <a:r>
              <a:rPr lang="en-US" sz="3600" dirty="0" smtClean="0"/>
              <a:t>+c</a:t>
            </a:r>
            <a:r>
              <a:rPr lang="en-US" sz="3600" baseline="30000" dirty="0" smtClean="0"/>
              <a:t>2    </a:t>
            </a:r>
            <a:r>
              <a:rPr lang="en-US" sz="3600" dirty="0" smtClean="0"/>
              <a:t>= (</a:t>
            </a:r>
            <a:r>
              <a:rPr lang="en-US" sz="3600" dirty="0" err="1" smtClean="0"/>
              <a:t>a+b+c</a:t>
            </a:r>
            <a:r>
              <a:rPr lang="en-US" sz="3600" dirty="0" smtClean="0"/>
              <a:t>)</a:t>
            </a:r>
            <a:r>
              <a:rPr lang="en-US" sz="3600" baseline="30000" dirty="0" smtClean="0"/>
              <a:t>2 </a:t>
            </a:r>
            <a:r>
              <a:rPr lang="en-US" sz="3600" dirty="0" smtClean="0"/>
              <a:t> - 2(</a:t>
            </a:r>
            <a:r>
              <a:rPr lang="en-US" sz="3600" dirty="0" err="1" smtClean="0"/>
              <a:t>ab+bc+ca</a:t>
            </a:r>
            <a:r>
              <a:rPr lang="en-US" sz="3600" dirty="0"/>
              <a:t>)</a:t>
            </a:r>
          </a:p>
          <a:p>
            <a:r>
              <a:rPr lang="en-US" sz="3600" dirty="0" smtClean="0"/>
              <a:t>7.    2(</a:t>
            </a:r>
            <a:r>
              <a:rPr lang="en-US" sz="3600" dirty="0" err="1" smtClean="0"/>
              <a:t>ab+bc+ca</a:t>
            </a:r>
            <a:r>
              <a:rPr lang="en-US" sz="3600" dirty="0"/>
              <a:t>)=(</a:t>
            </a:r>
            <a:r>
              <a:rPr lang="en-US" sz="3600" dirty="0" err="1" smtClean="0"/>
              <a:t>a+b+c</a:t>
            </a:r>
            <a:r>
              <a:rPr lang="en-US" sz="3600" dirty="0" smtClean="0"/>
              <a:t>)</a:t>
            </a:r>
            <a:r>
              <a:rPr lang="en-US" sz="3600" baseline="30000" dirty="0" smtClean="0"/>
              <a:t>2</a:t>
            </a:r>
            <a:r>
              <a:rPr lang="en-US" sz="3600" dirty="0" smtClean="0"/>
              <a:t>-(a</a:t>
            </a:r>
            <a:r>
              <a:rPr lang="en-US" sz="3600" baseline="30000" dirty="0" smtClean="0"/>
              <a:t>2</a:t>
            </a:r>
            <a:r>
              <a:rPr lang="en-US" sz="3600" dirty="0" smtClean="0"/>
              <a:t>+b</a:t>
            </a:r>
            <a:r>
              <a:rPr lang="en-US" sz="3600" baseline="30000" dirty="0" smtClean="0"/>
              <a:t>2</a:t>
            </a:r>
            <a:r>
              <a:rPr lang="en-US" sz="3600" dirty="0" smtClean="0"/>
              <a:t>+c</a:t>
            </a:r>
            <a:r>
              <a:rPr lang="en-US" sz="3600" baseline="30000" dirty="0" smtClean="0"/>
              <a:t>2</a:t>
            </a:r>
            <a:r>
              <a:rPr lang="en-US" sz="3600" dirty="0" smtClean="0"/>
              <a:t>).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2048887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-67892" y="622282"/>
                <a:ext cx="1872307" cy="5329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800" i="1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7892" y="622282"/>
                <a:ext cx="1872307" cy="53296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3" name="Group 112"/>
          <p:cNvGrpSpPr/>
          <p:nvPr/>
        </p:nvGrpSpPr>
        <p:grpSpPr>
          <a:xfrm>
            <a:off x="1572765" y="620318"/>
            <a:ext cx="2553171" cy="523220"/>
            <a:chOff x="1572766" y="620318"/>
            <a:chExt cx="2553170" cy="523220"/>
          </a:xfrm>
        </p:grpSpPr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3" name="Rectangle 2"/>
                <p:cNvSpPr/>
                <p:nvPr/>
              </p:nvSpPr>
              <p:spPr>
                <a:xfrm>
                  <a:off x="2693301" y="620318"/>
                  <a:ext cx="1432635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800" i="1" dirty="0">
                    <a:solidFill>
                      <a:srgbClr val="7030A0"/>
                    </a:solidFill>
                  </a:endParaRPr>
                </a:p>
              </p:txBody>
            </p:sp>
          </mc:Choice>
          <mc:Fallback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93301" y="620318"/>
                  <a:ext cx="1432635" cy="52322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4" name="Rectangle 3"/>
                <p:cNvSpPr/>
                <p:nvPr/>
              </p:nvSpPr>
              <p:spPr>
                <a:xfrm>
                  <a:off x="1572766" y="620318"/>
                  <a:ext cx="1432635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800" i="1" dirty="0">
                    <a:solidFill>
                      <a:srgbClr val="7030A0"/>
                    </a:solidFill>
                  </a:endParaRPr>
                </a:p>
              </p:txBody>
            </p:sp>
          </mc:Choice>
          <mc:Fallback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2766" y="620318"/>
                  <a:ext cx="1432635" cy="52322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1252206" y="1218783"/>
                <a:ext cx="202279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d>
                        <m:dPr>
                          <m:ctrlP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2207" y="1218783"/>
                <a:ext cx="2022799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3036225" y="1233880"/>
                <a:ext cx="199676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d>
                        <m:dPr>
                          <m:ctrlP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6227" y="1233880"/>
                <a:ext cx="1996764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1443231" y="2354533"/>
                <a:ext cx="3497175" cy="69287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3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2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2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𝒂𝒃</m:t>
                      </m:r>
                      <m:r>
                        <a:rPr lang="en-US" sz="32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2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3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1600" b="1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3234" y="2354533"/>
                <a:ext cx="3497175" cy="69287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1252206" y="1833458"/>
                <a:ext cx="2262992" cy="5329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𝒂𝒃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2207" y="1833458"/>
                <a:ext cx="2262992" cy="53296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3314327" y="1833458"/>
                <a:ext cx="1524456" cy="5329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𝒂𝒃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4327" y="1833458"/>
                <a:ext cx="1524456" cy="53296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25478" y="26562"/>
            <a:ext cx="4190503" cy="54337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7030A0"/>
                </a:solidFill>
              </a:rPr>
              <a:t>সূত্র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প্রমাণ</a:t>
            </a:r>
            <a:endParaRPr lang="en-US" sz="4000" b="1" dirty="0">
              <a:solidFill>
                <a:srgbClr val="7030A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25611" y="2939305"/>
            <a:ext cx="4902476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8" name="Rectangle 17"/>
              <p:cNvSpPr/>
              <p:nvPr/>
            </p:nvSpPr>
            <p:spPr>
              <a:xfrm>
                <a:off x="-18226" y="2942593"/>
                <a:ext cx="1872307" cy="5329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800" i="1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226" y="2942593"/>
                <a:ext cx="1872307" cy="532966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4" name="Group 113"/>
          <p:cNvGrpSpPr/>
          <p:nvPr/>
        </p:nvGrpSpPr>
        <p:grpSpPr>
          <a:xfrm>
            <a:off x="1625289" y="2930871"/>
            <a:ext cx="2590691" cy="523220"/>
            <a:chOff x="1625287" y="2930871"/>
            <a:chExt cx="2590691" cy="523220"/>
          </a:xfrm>
        </p:grpSpPr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19" name="Rectangle 18"/>
                <p:cNvSpPr/>
                <p:nvPr/>
              </p:nvSpPr>
              <p:spPr>
                <a:xfrm>
                  <a:off x="2783343" y="2930871"/>
                  <a:ext cx="1432635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800" i="1" dirty="0">
                    <a:solidFill>
                      <a:srgbClr val="7030A0"/>
                    </a:solidFill>
                  </a:endParaRPr>
                </a:p>
              </p:txBody>
            </p:sp>
          </mc:Choice>
          <mc:Fallback>
            <p:sp>
              <p:nvSpPr>
                <p:cNvPr id="19" name="Rectangle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83343" y="2930871"/>
                  <a:ext cx="1432635" cy="523220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20" name="Rectangle 19"/>
                <p:cNvSpPr/>
                <p:nvPr/>
              </p:nvSpPr>
              <p:spPr>
                <a:xfrm>
                  <a:off x="1625287" y="2930871"/>
                  <a:ext cx="1432635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800" i="1" dirty="0">
                    <a:solidFill>
                      <a:srgbClr val="7030A0"/>
                    </a:solidFill>
                  </a:endParaRPr>
                </a:p>
              </p:txBody>
            </p:sp>
          </mc:Choice>
          <mc:Fallback>
            <p:sp>
              <p:nvSpPr>
                <p:cNvPr id="20" name="Rectangle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5287" y="2930871"/>
                  <a:ext cx="1432635" cy="523220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21" name="Rectangle 20"/>
              <p:cNvSpPr/>
              <p:nvPr/>
            </p:nvSpPr>
            <p:spPr>
              <a:xfrm>
                <a:off x="1291529" y="3487731"/>
                <a:ext cx="202279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d>
                        <m:dPr>
                          <m:ctrlP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1531" y="3487731"/>
                <a:ext cx="2022799" cy="52322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2" name="Rectangle 21"/>
              <p:cNvSpPr/>
              <p:nvPr/>
            </p:nvSpPr>
            <p:spPr>
              <a:xfrm>
                <a:off x="3009751" y="3489120"/>
                <a:ext cx="207531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− 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d>
                        <m:dPr>
                          <m:ctrlP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9751" y="3489120"/>
                <a:ext cx="2075312" cy="523220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3" name="Rectangle 22"/>
              <p:cNvSpPr/>
              <p:nvPr/>
            </p:nvSpPr>
            <p:spPr>
              <a:xfrm>
                <a:off x="1512102" y="4511078"/>
                <a:ext cx="3497175" cy="69287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3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2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 </m:t>
                      </m:r>
                      <m:r>
                        <a:rPr lang="en-US" sz="32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2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𝒂𝒃</m:t>
                      </m:r>
                      <m:r>
                        <a:rPr lang="en-US" sz="32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2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3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1600" b="1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2105" y="4511078"/>
                <a:ext cx="3497175" cy="692876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4" name="Rectangle 23"/>
              <p:cNvSpPr/>
              <p:nvPr/>
            </p:nvSpPr>
            <p:spPr>
              <a:xfrm>
                <a:off x="1345166" y="4037924"/>
                <a:ext cx="1915524" cy="5329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− </m:t>
                      </m:r>
                      <m:r>
                        <a:rPr lang="en-US" sz="28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𝒂𝒃</m:t>
                      </m:r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5167" y="4037924"/>
                <a:ext cx="1915524" cy="532966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5" name="Rectangle 24"/>
              <p:cNvSpPr/>
              <p:nvPr/>
            </p:nvSpPr>
            <p:spPr>
              <a:xfrm>
                <a:off x="3090712" y="4040435"/>
                <a:ext cx="1870705" cy="5329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− 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𝒂𝒃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0714" y="4040435"/>
                <a:ext cx="1870705" cy="532966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/>
          <p:cNvCxnSpPr/>
          <p:nvPr/>
        </p:nvCxnSpPr>
        <p:spPr>
          <a:xfrm flipH="1">
            <a:off x="3" y="5103221"/>
            <a:ext cx="4986661" cy="15195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2" name="Rectangle 31"/>
              <p:cNvSpPr/>
              <p:nvPr/>
            </p:nvSpPr>
            <p:spPr>
              <a:xfrm>
                <a:off x="25475" y="5187647"/>
                <a:ext cx="3345762" cy="69287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32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2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2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𝒂𝒃</m:t>
                      </m:r>
                      <m:r>
                        <a:rPr lang="en-US" sz="32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2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32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2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600" b="1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76" y="5187647"/>
                <a:ext cx="3345763" cy="692876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3" name="Rectangle 32"/>
              <p:cNvSpPr/>
              <p:nvPr/>
            </p:nvSpPr>
            <p:spPr>
              <a:xfrm>
                <a:off x="3078908" y="5204440"/>
                <a:ext cx="1805944" cy="5959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32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sz="32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32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3200" i="1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8908" y="5204440"/>
                <a:ext cx="1805944" cy="595932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4" name="Rectangle 33"/>
              <p:cNvSpPr/>
              <p:nvPr/>
            </p:nvSpPr>
            <p:spPr>
              <a:xfrm>
                <a:off x="25475" y="5836608"/>
                <a:ext cx="2323958" cy="69287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∴</m:t>
                          </m:r>
                          <m:r>
                            <a:rPr lang="en-US" sz="3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3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2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2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3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2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600" b="1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77" y="5836608"/>
                <a:ext cx="2323959" cy="692876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5" name="Rectangle 34"/>
              <p:cNvSpPr/>
              <p:nvPr/>
            </p:nvSpPr>
            <p:spPr>
              <a:xfrm>
                <a:off x="2133253" y="5866463"/>
                <a:ext cx="1805944" cy="5959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3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sz="3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3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3200" i="1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253" y="5866463"/>
                <a:ext cx="1805944" cy="595932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6" name="Rectangle 35"/>
              <p:cNvSpPr/>
              <p:nvPr/>
            </p:nvSpPr>
            <p:spPr>
              <a:xfrm>
                <a:off x="3634496" y="5880523"/>
                <a:ext cx="142218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 </m:t>
                      </m:r>
                      <m:r>
                        <a:rPr lang="en-US" sz="32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2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𝒂𝒃</m:t>
                      </m:r>
                    </m:oMath>
                  </m:oMathPara>
                </a14:m>
                <a:endParaRPr lang="en-US" sz="3200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4496" y="5880527"/>
                <a:ext cx="1422184" cy="584775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Connector 36"/>
          <p:cNvCxnSpPr/>
          <p:nvPr/>
        </p:nvCxnSpPr>
        <p:spPr>
          <a:xfrm>
            <a:off x="4946513" y="0"/>
            <a:ext cx="15763" cy="685800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9" name="Rectangle 38"/>
              <p:cNvSpPr/>
              <p:nvPr/>
            </p:nvSpPr>
            <p:spPr>
              <a:xfrm>
                <a:off x="5124903" y="26182"/>
                <a:ext cx="3302645" cy="69287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32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2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− </m:t>
                      </m:r>
                      <m:r>
                        <a:rPr lang="en-US" sz="32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2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𝒂𝒃</m:t>
                      </m:r>
                      <m:r>
                        <a:rPr lang="en-US" sz="32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2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32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2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600" b="1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4904" y="26182"/>
                <a:ext cx="3302645" cy="692876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40" name="Rectangle 39"/>
              <p:cNvSpPr/>
              <p:nvPr/>
            </p:nvSpPr>
            <p:spPr>
              <a:xfrm>
                <a:off x="8280909" y="78745"/>
                <a:ext cx="1805944" cy="5959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32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sz="32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32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3200" i="1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0909" y="78745"/>
                <a:ext cx="1805944" cy="595932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41" name="Rectangle 40"/>
              <p:cNvSpPr/>
              <p:nvPr/>
            </p:nvSpPr>
            <p:spPr>
              <a:xfrm>
                <a:off x="4986662" y="689465"/>
                <a:ext cx="2415318" cy="69287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∴</m:t>
                          </m:r>
                          <m:r>
                            <a:rPr lang="en-US" sz="3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3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2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32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3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2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600" b="1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6663" y="689465"/>
                <a:ext cx="2415319" cy="692876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42" name="Rectangle 41"/>
              <p:cNvSpPr/>
              <p:nvPr/>
            </p:nvSpPr>
            <p:spPr>
              <a:xfrm>
                <a:off x="7238397" y="739300"/>
                <a:ext cx="1805944" cy="5959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32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sz="3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3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3200" i="1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8397" y="739300"/>
                <a:ext cx="1805944" cy="595932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43" name="Rectangle 42"/>
              <p:cNvSpPr/>
              <p:nvPr/>
            </p:nvSpPr>
            <p:spPr>
              <a:xfrm>
                <a:off x="8825305" y="760264"/>
                <a:ext cx="142218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sz="32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2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𝒂𝒃</m:t>
                      </m:r>
                    </m:oMath>
                  </m:oMathPara>
                </a14:m>
                <a:endParaRPr lang="en-US" sz="3200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5305" y="760268"/>
                <a:ext cx="1422184" cy="584775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Connector 43"/>
          <p:cNvCxnSpPr/>
          <p:nvPr/>
        </p:nvCxnSpPr>
        <p:spPr>
          <a:xfrm flipH="1">
            <a:off x="5051417" y="1370531"/>
            <a:ext cx="7135320" cy="40419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5" name="Rectangle 44"/>
              <p:cNvSpPr/>
              <p:nvPr/>
            </p:nvSpPr>
            <p:spPr>
              <a:xfrm>
                <a:off x="5032989" y="1452453"/>
                <a:ext cx="3345762" cy="69287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32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2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2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𝒂𝒃</m:t>
                      </m:r>
                      <m:r>
                        <a:rPr lang="en-US" sz="32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2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32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2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600" b="1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2989" y="1452453"/>
                <a:ext cx="3345763" cy="692876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46" name="Rectangle 45"/>
              <p:cNvSpPr/>
              <p:nvPr/>
            </p:nvSpPr>
            <p:spPr>
              <a:xfrm>
                <a:off x="8108253" y="1473824"/>
                <a:ext cx="1805944" cy="5959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32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sz="32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32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3200" i="1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8253" y="1473824"/>
                <a:ext cx="1805944" cy="595932"/>
              </a:xfrm>
              <a:prstGeom prst="rect">
                <a:avLst/>
              </a:prstGeom>
              <a:blipFill rotWithShape="0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47" name="Rectangle 46"/>
              <p:cNvSpPr/>
              <p:nvPr/>
            </p:nvSpPr>
            <p:spPr>
              <a:xfrm>
                <a:off x="5054547" y="2029211"/>
                <a:ext cx="3302645" cy="69287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32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2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− </m:t>
                      </m:r>
                      <m:r>
                        <a:rPr lang="en-US" sz="32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2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𝒂𝒃</m:t>
                      </m:r>
                      <m:r>
                        <a:rPr lang="en-US" sz="32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2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32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2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600" b="1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4548" y="2029211"/>
                <a:ext cx="3302645" cy="692876"/>
              </a:xfrm>
              <a:prstGeom prst="rect">
                <a:avLst/>
              </a:prstGeom>
              <a:blipFill rotWithShape="0">
                <a:blip r:embed="rId3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48" name="Rectangle 47"/>
              <p:cNvSpPr/>
              <p:nvPr/>
            </p:nvSpPr>
            <p:spPr>
              <a:xfrm>
                <a:off x="8156627" y="2029211"/>
                <a:ext cx="1805944" cy="5959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32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sz="32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32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3200" i="1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6627" y="2029211"/>
                <a:ext cx="1805944" cy="595932"/>
              </a:xfrm>
              <a:prstGeom prst="rect">
                <a:avLst/>
              </a:prstGeom>
              <a:blipFill rotWithShape="0"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Connector 48"/>
          <p:cNvCxnSpPr/>
          <p:nvPr/>
        </p:nvCxnSpPr>
        <p:spPr>
          <a:xfrm flipH="1">
            <a:off x="5085064" y="2640908"/>
            <a:ext cx="4792879" cy="2875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10804879" y="2773650"/>
            <a:ext cx="14594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[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]</a:t>
            </a:r>
            <a:endParaRPr lang="en-US" sz="2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59" name="Rectangle 58"/>
              <p:cNvSpPr/>
              <p:nvPr/>
            </p:nvSpPr>
            <p:spPr>
              <a:xfrm>
                <a:off x="4909606" y="2613914"/>
                <a:ext cx="974369" cy="5959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2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32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9609" y="2613914"/>
                <a:ext cx="974369" cy="595932"/>
              </a:xfrm>
              <a:prstGeom prst="rect">
                <a:avLst/>
              </a:prstGeom>
              <a:blipFill rotWithShape="0"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60" name="Rectangle 59"/>
              <p:cNvSpPr/>
              <p:nvPr/>
            </p:nvSpPr>
            <p:spPr>
              <a:xfrm>
                <a:off x="5567309" y="2640084"/>
                <a:ext cx="1363900" cy="5959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sz="32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32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32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7311" y="2640084"/>
                <a:ext cx="1363900" cy="595932"/>
              </a:xfrm>
              <a:prstGeom prst="rect">
                <a:avLst/>
              </a:prstGeom>
              <a:blipFill rotWithShape="0"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Connector 61"/>
          <p:cNvCxnSpPr/>
          <p:nvPr/>
        </p:nvCxnSpPr>
        <p:spPr>
          <a:xfrm flipV="1">
            <a:off x="6194611" y="2096965"/>
            <a:ext cx="691080" cy="54211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6157335" y="1581845"/>
            <a:ext cx="691080" cy="54211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66" name="Rectangle 65"/>
              <p:cNvSpPr/>
              <p:nvPr/>
            </p:nvSpPr>
            <p:spPr>
              <a:xfrm>
                <a:off x="6699733" y="2669488"/>
                <a:ext cx="2226122" cy="5959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32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sz="32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32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3200" i="1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9733" y="2669488"/>
                <a:ext cx="2226123" cy="595932"/>
              </a:xfrm>
              <a:prstGeom prst="rect">
                <a:avLst/>
              </a:prstGeom>
              <a:blipFill rotWithShape="0"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67" name="Rectangle 66"/>
              <p:cNvSpPr/>
              <p:nvPr/>
            </p:nvSpPr>
            <p:spPr>
              <a:xfrm>
                <a:off x="8582624" y="2685418"/>
                <a:ext cx="2201885" cy="5959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 </m:t>
                          </m:r>
                          <m:r>
                            <a:rPr lang="en-US" sz="32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32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sz="32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32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3200" i="1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2624" y="2685418"/>
                <a:ext cx="2201885" cy="595932"/>
              </a:xfrm>
              <a:prstGeom prst="rect">
                <a:avLst/>
              </a:prstGeom>
              <a:blipFill rotWithShape="0"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68" name="Rectangle 67"/>
              <p:cNvSpPr/>
              <p:nvPr/>
            </p:nvSpPr>
            <p:spPr>
              <a:xfrm>
                <a:off x="4867069" y="3262186"/>
                <a:ext cx="3130712" cy="69287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∴</m:t>
                          </m:r>
                          <m:r>
                            <a:rPr lang="en-US" sz="32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2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3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2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32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3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2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</m:oMath>
                  </m:oMathPara>
                </a14:m>
                <a:endParaRPr lang="en-US" sz="1600" b="1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7069" y="3262186"/>
                <a:ext cx="3130712" cy="692876"/>
              </a:xfrm>
              <a:prstGeom prst="rect">
                <a:avLst/>
              </a:prstGeom>
              <a:blipFill rotWithShape="0">
                <a:blip r:embed="rId3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2" name="Group 71"/>
          <p:cNvGrpSpPr/>
          <p:nvPr/>
        </p:nvGrpSpPr>
        <p:grpSpPr>
          <a:xfrm>
            <a:off x="7685055" y="3294004"/>
            <a:ext cx="3793072" cy="595932"/>
            <a:chOff x="7265690" y="4016337"/>
            <a:chExt cx="3793072" cy="595932"/>
          </a:xfrm>
        </p:grpSpPr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70" name="Rectangle 69"/>
                <p:cNvSpPr/>
                <p:nvPr/>
              </p:nvSpPr>
              <p:spPr>
                <a:xfrm>
                  <a:off x="7265690" y="4016337"/>
                  <a:ext cx="1805944" cy="5959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32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2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sz="32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2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en-US" sz="32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32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sz="3200" i="1" dirty="0">
                    <a:solidFill>
                      <a:srgbClr val="00B050"/>
                    </a:solidFill>
                  </a:endParaRPr>
                </a:p>
              </p:txBody>
            </p:sp>
          </mc:Choice>
          <mc:Fallback>
            <p:sp>
              <p:nvSpPr>
                <p:cNvPr id="70" name="Rectangle 6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65690" y="4016337"/>
                  <a:ext cx="1805944" cy="595932"/>
                </a:xfrm>
                <a:prstGeom prst="rect">
                  <a:avLst/>
                </a:prstGeom>
                <a:blipFill rotWithShape="0">
                  <a:blip r:embed="rId3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71" name="Rectangle 70"/>
                <p:cNvSpPr/>
                <p:nvPr/>
              </p:nvSpPr>
              <p:spPr>
                <a:xfrm>
                  <a:off x="8856877" y="4016337"/>
                  <a:ext cx="2201885" cy="5959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32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+ </m:t>
                            </m:r>
                            <m:r>
                              <a:rPr lang="en-US" sz="32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2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sz="32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en-US" sz="32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32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sz="3200" i="1" dirty="0">
                    <a:solidFill>
                      <a:srgbClr val="00B050"/>
                    </a:solidFill>
                  </a:endParaRPr>
                </a:p>
              </p:txBody>
            </p:sp>
          </mc:Choice>
          <mc:Fallback>
            <p:sp>
              <p:nvSpPr>
                <p:cNvPr id="71" name="Rectangle 7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56877" y="4016337"/>
                  <a:ext cx="2201885" cy="595932"/>
                </a:xfrm>
                <a:prstGeom prst="rect">
                  <a:avLst/>
                </a:prstGeom>
                <a:blipFill rotWithShape="0">
                  <a:blip r:embed="rId3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73" name="Straight Connector 72"/>
          <p:cNvCxnSpPr/>
          <p:nvPr/>
        </p:nvCxnSpPr>
        <p:spPr>
          <a:xfrm flipH="1">
            <a:off x="4940407" y="4922198"/>
            <a:ext cx="7135320" cy="40419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Group 81"/>
          <p:cNvGrpSpPr/>
          <p:nvPr/>
        </p:nvGrpSpPr>
        <p:grpSpPr>
          <a:xfrm>
            <a:off x="5233476" y="4938794"/>
            <a:ext cx="4458463" cy="1063592"/>
            <a:chOff x="5167242" y="3933387"/>
            <a:chExt cx="4677104" cy="1269634"/>
          </a:xfrm>
        </p:grpSpPr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78" name="Rectangle 77"/>
                <p:cNvSpPr/>
                <p:nvPr/>
              </p:nvSpPr>
              <p:spPr>
                <a:xfrm>
                  <a:off x="5167242" y="3933387"/>
                  <a:ext cx="3345762" cy="69287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𝒂𝒃</m:t>
                        </m:r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sz="1400" b="1" dirty="0">
                    <a:solidFill>
                      <a:srgbClr val="7030A0"/>
                    </a:solidFill>
                  </a:endParaRPr>
                </a:p>
              </p:txBody>
            </p:sp>
          </mc:Choice>
          <mc:Fallback>
            <p:sp>
              <p:nvSpPr>
                <p:cNvPr id="78" name="Rectangle 7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67242" y="3933387"/>
                  <a:ext cx="3345762" cy="692876"/>
                </a:xfrm>
                <a:prstGeom prst="rect">
                  <a:avLst/>
                </a:prstGeom>
                <a:blipFill rotWithShape="0">
                  <a:blip r:embed="rId39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79" name="Rectangle 78"/>
                <p:cNvSpPr/>
                <p:nvPr/>
              </p:nvSpPr>
              <p:spPr>
                <a:xfrm>
                  <a:off x="8242506" y="3954758"/>
                  <a:ext cx="1553466" cy="53296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sz="2800" i="1" dirty="0">
                    <a:solidFill>
                      <a:srgbClr val="7030A0"/>
                    </a:solidFill>
                  </a:endParaRPr>
                </a:p>
              </p:txBody>
            </p:sp>
          </mc:Choice>
          <mc:Fallback>
            <p:sp>
              <p:nvSpPr>
                <p:cNvPr id="79" name="Rectangle 7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42506" y="3954758"/>
                  <a:ext cx="1553466" cy="532966"/>
                </a:xfrm>
                <a:prstGeom prst="rect">
                  <a:avLst/>
                </a:prstGeom>
                <a:blipFill rotWithShape="0">
                  <a:blip r:embed="rId40"/>
                  <a:stretch>
                    <a:fillRect b="-684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80" name="Rectangle 79"/>
                <p:cNvSpPr/>
                <p:nvPr/>
              </p:nvSpPr>
              <p:spPr>
                <a:xfrm>
                  <a:off x="5188800" y="4510145"/>
                  <a:ext cx="3302645" cy="69287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 </m:t>
                        </m:r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𝒂𝒃</m:t>
                        </m:r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sz="1400" b="1" dirty="0">
                    <a:solidFill>
                      <a:srgbClr val="7030A0"/>
                    </a:solidFill>
                  </a:endParaRPr>
                </a:p>
              </p:txBody>
            </p:sp>
          </mc:Choice>
          <mc:Fallback>
            <p:sp>
              <p:nvSpPr>
                <p:cNvPr id="80" name="Rectangle 7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8800" y="4510145"/>
                  <a:ext cx="3302645" cy="692876"/>
                </a:xfrm>
                <a:prstGeom prst="rect">
                  <a:avLst/>
                </a:prstGeom>
                <a:blipFill rotWithShape="0">
                  <a:blip r:embed="rId41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81" name="Rectangle 80"/>
                <p:cNvSpPr/>
                <p:nvPr/>
              </p:nvSpPr>
              <p:spPr>
                <a:xfrm>
                  <a:off x="8290880" y="4510145"/>
                  <a:ext cx="1553466" cy="53296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sz="2800" i="1" dirty="0">
                    <a:solidFill>
                      <a:srgbClr val="7030A0"/>
                    </a:solidFill>
                  </a:endParaRPr>
                </a:p>
              </p:txBody>
            </p:sp>
          </mc:Choice>
          <mc:Fallback>
            <p:sp>
              <p:nvSpPr>
                <p:cNvPr id="81" name="Rectangle 8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90880" y="4510145"/>
                  <a:ext cx="1553466" cy="532966"/>
                </a:xfrm>
                <a:prstGeom prst="rect">
                  <a:avLst/>
                </a:prstGeom>
                <a:blipFill rotWithShape="0">
                  <a:blip r:embed="rId42"/>
                  <a:stretch>
                    <a:fillRect b="-684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83" name="Straight Connector 82"/>
          <p:cNvCxnSpPr/>
          <p:nvPr/>
        </p:nvCxnSpPr>
        <p:spPr>
          <a:xfrm flipH="1">
            <a:off x="4978561" y="6220520"/>
            <a:ext cx="5228368" cy="25035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84" name="TextBox 83"/>
              <p:cNvSpPr txBox="1"/>
              <p:nvPr/>
            </p:nvSpPr>
            <p:spPr>
              <a:xfrm>
                <a:off x="5763038" y="5852652"/>
                <a:ext cx="55361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e>
                      </m:d>
                    </m:oMath>
                  </m:oMathPara>
                </a14:m>
                <a:endParaRPr lang="en-US" sz="2400" b="1" i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3040" y="5852652"/>
                <a:ext cx="553613" cy="369332"/>
              </a:xfrm>
              <a:prstGeom prst="rect">
                <a:avLst/>
              </a:prstGeom>
              <a:blipFill rotWithShape="0">
                <a:blip r:embed="rId43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85" name="TextBox 84"/>
              <p:cNvSpPr txBox="1"/>
              <p:nvPr/>
            </p:nvSpPr>
            <p:spPr>
              <a:xfrm>
                <a:off x="5049608" y="5852652"/>
                <a:ext cx="55361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e>
                      </m:d>
                    </m:oMath>
                  </m:oMathPara>
                </a14:m>
                <a:endParaRPr lang="en-US" sz="2400" b="1" i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9608" y="5852652"/>
                <a:ext cx="553613" cy="369332"/>
              </a:xfrm>
              <a:prstGeom prst="rect">
                <a:avLst/>
              </a:prstGeom>
              <a:blipFill rotWithShape="0">
                <a:blip r:embed="rId4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86" name="TextBox 85"/>
              <p:cNvSpPr txBox="1"/>
              <p:nvPr/>
            </p:nvSpPr>
            <p:spPr>
              <a:xfrm>
                <a:off x="6901256" y="5848620"/>
                <a:ext cx="55361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e>
                      </m:d>
                    </m:oMath>
                  </m:oMathPara>
                </a14:m>
                <a:endParaRPr lang="en-US" sz="2400" b="1" i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1256" y="5848620"/>
                <a:ext cx="553613" cy="369332"/>
              </a:xfrm>
              <a:prstGeom prst="rect">
                <a:avLst/>
              </a:prstGeom>
              <a:blipFill rotWithShape="0">
                <a:blip r:embed="rId4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87" name="TextBox 86"/>
              <p:cNvSpPr txBox="1"/>
              <p:nvPr/>
            </p:nvSpPr>
            <p:spPr>
              <a:xfrm>
                <a:off x="8022149" y="5835831"/>
                <a:ext cx="55361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e>
                      </m:d>
                    </m:oMath>
                  </m:oMathPara>
                </a14:m>
                <a:endParaRPr lang="en-US" sz="2400" b="1" i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2151" y="5835831"/>
                <a:ext cx="553613" cy="369332"/>
              </a:xfrm>
              <a:prstGeom prst="rect">
                <a:avLst/>
              </a:prstGeom>
              <a:blipFill rotWithShape="0">
                <a:blip r:embed="rId4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9" name="Straight Connector 88"/>
          <p:cNvCxnSpPr/>
          <p:nvPr/>
        </p:nvCxnSpPr>
        <p:spPr>
          <a:xfrm flipV="1">
            <a:off x="5314565" y="4924589"/>
            <a:ext cx="691080" cy="54211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V="1">
            <a:off x="7195123" y="5416751"/>
            <a:ext cx="691080" cy="54211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V="1">
            <a:off x="7247205" y="4974249"/>
            <a:ext cx="691080" cy="54211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V="1">
            <a:off x="5312349" y="5338413"/>
            <a:ext cx="691080" cy="54211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93" name="Rectangle 92"/>
              <p:cNvSpPr/>
              <p:nvPr/>
            </p:nvSpPr>
            <p:spPr>
              <a:xfrm>
                <a:off x="5105258" y="6297198"/>
                <a:ext cx="159447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28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𝒂𝒃</m:t>
                      </m:r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800" i="1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260" y="6297198"/>
                <a:ext cx="1594475" cy="523220"/>
              </a:xfrm>
              <a:prstGeom prst="rect">
                <a:avLst/>
              </a:prstGeom>
              <a:blipFill rotWithShape="0">
                <a:blip r:embed="rId4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4" name="Group 93"/>
          <p:cNvGrpSpPr/>
          <p:nvPr/>
        </p:nvGrpSpPr>
        <p:grpSpPr>
          <a:xfrm>
            <a:off x="6514017" y="6246183"/>
            <a:ext cx="3362039" cy="546884"/>
            <a:chOff x="7265690" y="4016337"/>
            <a:chExt cx="3362039" cy="546884"/>
          </a:xfrm>
        </p:grpSpPr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95" name="Rectangle 94"/>
                <p:cNvSpPr/>
                <p:nvPr/>
              </p:nvSpPr>
              <p:spPr>
                <a:xfrm>
                  <a:off x="7265690" y="4016337"/>
                  <a:ext cx="1604606" cy="53296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sz="2800" i="1" dirty="0">
                    <a:solidFill>
                      <a:srgbClr val="00B050"/>
                    </a:solidFill>
                  </a:endParaRPr>
                </a:p>
              </p:txBody>
            </p:sp>
          </mc:Choice>
          <mc:Fallback>
            <p:sp>
              <p:nvSpPr>
                <p:cNvPr id="95" name="Rectangle 9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65690" y="4016337"/>
                  <a:ext cx="1604606" cy="532966"/>
                </a:xfrm>
                <a:prstGeom prst="rect">
                  <a:avLst/>
                </a:prstGeom>
                <a:blipFill rotWithShape="0">
                  <a:blip r:embed="rId4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96" name="Rectangle 95"/>
                <p:cNvSpPr/>
                <p:nvPr/>
              </p:nvSpPr>
              <p:spPr>
                <a:xfrm>
                  <a:off x="8676874" y="4030255"/>
                  <a:ext cx="1950855" cy="53296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− </m:t>
                            </m:r>
                            <m: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sz="28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sz="2800" i="1" dirty="0">
                    <a:solidFill>
                      <a:srgbClr val="00B050"/>
                    </a:solidFill>
                  </a:endParaRPr>
                </a:p>
              </p:txBody>
            </p:sp>
          </mc:Choice>
          <mc:Fallback>
            <p:sp>
              <p:nvSpPr>
                <p:cNvPr id="96" name="Rectangle 9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76874" y="4030255"/>
                  <a:ext cx="1950855" cy="532966"/>
                </a:xfrm>
                <a:prstGeom prst="rect">
                  <a:avLst/>
                </a:prstGeom>
                <a:blipFill rotWithShape="0">
                  <a:blip r:embed="rId4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8" name="Group 97"/>
          <p:cNvGrpSpPr/>
          <p:nvPr/>
        </p:nvGrpSpPr>
        <p:grpSpPr>
          <a:xfrm>
            <a:off x="7276231" y="3961670"/>
            <a:ext cx="3377247" cy="533938"/>
            <a:chOff x="7265690" y="4015365"/>
            <a:chExt cx="3377247" cy="533938"/>
          </a:xfrm>
        </p:grpSpPr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99" name="Rectangle 98"/>
                <p:cNvSpPr/>
                <p:nvPr/>
              </p:nvSpPr>
              <p:spPr>
                <a:xfrm>
                  <a:off x="7265690" y="4016337"/>
                  <a:ext cx="1604606" cy="53296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sz="2800" i="1" dirty="0">
                    <a:solidFill>
                      <a:srgbClr val="00B050"/>
                    </a:solidFill>
                  </a:endParaRPr>
                </a:p>
              </p:txBody>
            </p:sp>
          </mc:Choice>
          <mc:Fallback>
            <p:sp>
              <p:nvSpPr>
                <p:cNvPr id="99" name="Rectangle 9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65690" y="4016337"/>
                  <a:ext cx="1604606" cy="532966"/>
                </a:xfrm>
                <a:prstGeom prst="rect">
                  <a:avLst/>
                </a:prstGeom>
                <a:blipFill rotWithShape="0">
                  <a:blip r:embed="rId5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100" name="Rectangle 99"/>
                <p:cNvSpPr/>
                <p:nvPr/>
              </p:nvSpPr>
              <p:spPr>
                <a:xfrm>
                  <a:off x="8692082" y="4015365"/>
                  <a:ext cx="1950855" cy="53296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+ </m:t>
                            </m:r>
                            <m: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sz="28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sz="2800" i="1" dirty="0">
                    <a:solidFill>
                      <a:srgbClr val="00B050"/>
                    </a:solidFill>
                  </a:endParaRPr>
                </a:p>
              </p:txBody>
            </p:sp>
          </mc:Choice>
          <mc:Fallback>
            <p:sp>
              <p:nvSpPr>
                <p:cNvPr id="100" name="Rectangle 9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92082" y="4015365"/>
                  <a:ext cx="1950855" cy="532966"/>
                </a:xfrm>
                <a:prstGeom prst="rect">
                  <a:avLst/>
                </a:prstGeom>
                <a:blipFill rotWithShape="0">
                  <a:blip r:embed="rId5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02" name="Straight Connector 101"/>
          <p:cNvCxnSpPr/>
          <p:nvPr/>
        </p:nvCxnSpPr>
        <p:spPr>
          <a:xfrm>
            <a:off x="7307353" y="4490980"/>
            <a:ext cx="3069833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06" name="Rectangle 105"/>
              <p:cNvSpPr/>
              <p:nvPr/>
            </p:nvSpPr>
            <p:spPr>
              <a:xfrm>
                <a:off x="8710903" y="4391791"/>
                <a:ext cx="48122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2800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106" name="Rectangle 10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0905" y="4391791"/>
                <a:ext cx="481223" cy="523220"/>
              </a:xfrm>
              <a:prstGeom prst="rect">
                <a:avLst/>
              </a:prstGeom>
              <a:blipFill rotWithShape="0">
                <a:blip r:embed="rId5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9" name="TextBox 108"/>
          <p:cNvSpPr txBox="1"/>
          <p:nvPr/>
        </p:nvSpPr>
        <p:spPr>
          <a:xfrm>
            <a:off x="10385771" y="6231566"/>
            <a:ext cx="16388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[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বিয়োগ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]</a:t>
            </a:r>
            <a:endParaRPr lang="en-US" sz="2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10" name="Rectangle 109"/>
              <p:cNvSpPr/>
              <p:nvPr/>
            </p:nvSpPr>
            <p:spPr>
              <a:xfrm>
                <a:off x="-129987" y="2434488"/>
                <a:ext cx="2265285" cy="5329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∴</m:t>
                          </m:r>
                          <m:r>
                            <a:rPr lang="en-US" sz="28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28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sz="28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800" i="1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110" name="Rectangle 1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9985" y="2434488"/>
                <a:ext cx="2265285" cy="532966"/>
              </a:xfrm>
              <a:prstGeom prst="rect">
                <a:avLst/>
              </a:prstGeom>
              <a:blipFill rotWithShape="0">
                <a:blip r:embed="rId5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11" name="Rectangle 110"/>
              <p:cNvSpPr/>
              <p:nvPr/>
            </p:nvSpPr>
            <p:spPr>
              <a:xfrm>
                <a:off x="-102827" y="4604610"/>
                <a:ext cx="2265285" cy="5329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∴</m:t>
                          </m:r>
                          <m:r>
                            <a:rPr lang="en-US" sz="28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sz="28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800" i="1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111" name="Rectangle 1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2827" y="4604610"/>
                <a:ext cx="2265285" cy="532966"/>
              </a:xfrm>
              <a:prstGeom prst="rect">
                <a:avLst/>
              </a:prstGeom>
              <a:blipFill rotWithShape="0">
                <a:blip r:embed="rId5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88" name="Rectangle 87"/>
              <p:cNvSpPr/>
              <p:nvPr/>
            </p:nvSpPr>
            <p:spPr>
              <a:xfrm>
                <a:off x="5012136" y="4114661"/>
                <a:ext cx="2415318" cy="69287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∴</m:t>
                          </m:r>
                          <m:r>
                            <a:rPr lang="en-US" sz="3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3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2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32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3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2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600" b="1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88" name="Rectangle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2138" y="4114661"/>
                <a:ext cx="2415319" cy="692876"/>
              </a:xfrm>
              <a:prstGeom prst="rect">
                <a:avLst/>
              </a:prstGeom>
              <a:blipFill rotWithShape="0">
                <a:blip r:embed="rId5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860709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3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3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3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3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3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3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3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0" dur="3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3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0" dur="3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5" dur="3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0" dur="3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5" dur="3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0" dur="3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5" dur="3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8" dur="3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1" dur="3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6" dur="3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1" dur="3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6" dur="3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1" dur="3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6" dur="3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9" dur="3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2" dur="3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5" dur="3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0" dur="3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3" dur="3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8" dur="3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1" dur="3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6" dur="3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1" dur="3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8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5" grpId="0" animBg="1"/>
      <p:bldP spid="46" grpId="0" animBg="1"/>
      <p:bldP spid="47" grpId="0" animBg="1"/>
      <p:bldP spid="48" grpId="0" animBg="1"/>
      <p:bldP spid="58" grpId="0"/>
      <p:bldP spid="59" grpId="0" animBg="1"/>
      <p:bldP spid="60" grpId="0" animBg="1"/>
      <p:bldP spid="66" grpId="0" animBg="1"/>
      <p:bldP spid="67" grpId="0" animBg="1"/>
      <p:bldP spid="68" grpId="0" animBg="1"/>
      <p:bldP spid="84" grpId="0" animBg="1"/>
      <p:bldP spid="85" grpId="0" animBg="1"/>
      <p:bldP spid="86" grpId="0" animBg="1"/>
      <p:bldP spid="87" grpId="0" animBg="1"/>
      <p:bldP spid="93" grpId="0" animBg="1"/>
      <p:bldP spid="106" grpId="0" animBg="1"/>
      <p:bldP spid="109" grpId="0"/>
      <p:bldP spid="110" grpId="0" animBg="1"/>
      <p:bldP spid="111" grpId="0" animBg="1"/>
      <p:bldP spid="88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1151</TotalTime>
  <Words>278</Words>
  <Application>Microsoft Office PowerPoint</Application>
  <PresentationFormat>Custom</PresentationFormat>
  <Paragraphs>280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Trek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wahab kazi</dc:creator>
  <cp:lastModifiedBy>bbbbggg-</cp:lastModifiedBy>
  <cp:revision>124</cp:revision>
  <dcterms:created xsi:type="dcterms:W3CDTF">2017-12-05T14:31:07Z</dcterms:created>
  <dcterms:modified xsi:type="dcterms:W3CDTF">2020-01-03T11:15:22Z</dcterms:modified>
</cp:coreProperties>
</file>