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60" r:id="rId3"/>
    <p:sldId id="297" r:id="rId4"/>
    <p:sldId id="261" r:id="rId5"/>
    <p:sldId id="308" r:id="rId6"/>
    <p:sldId id="309" r:id="rId7"/>
    <p:sldId id="300" r:id="rId8"/>
    <p:sldId id="311" r:id="rId9"/>
    <p:sldId id="312" r:id="rId10"/>
    <p:sldId id="310" r:id="rId11"/>
    <p:sldId id="290" r:id="rId12"/>
    <p:sldId id="314" r:id="rId13"/>
    <p:sldId id="268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0323" autoAdjust="0"/>
  </p:normalViewPr>
  <p:slideViewPr>
    <p:cSldViewPr>
      <p:cViewPr varScale="1">
        <p:scale>
          <a:sx n="66" d="100"/>
          <a:sy n="66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9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chemspider.com/Molecular-Formula/C3H7O7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264886"/>
            <a:ext cx="8577943" cy="5265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8058" y="5754914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/>
              <a:t>শুভেচ্ছা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B\Desktop\Bioenergetics\chloroplasts.png"/>
          <p:cNvPicPr>
            <a:picLocks noChangeAspect="1" noChangeArrowheads="1"/>
          </p:cNvPicPr>
          <p:nvPr/>
        </p:nvPicPr>
        <p:blipFill>
          <a:blip r:embed="rId3" cstate="print"/>
          <a:srcRect l="3485" r="7659" b="9230"/>
          <a:stretch>
            <a:fillRect/>
          </a:stretch>
        </p:blipFill>
        <p:spPr bwMode="auto">
          <a:xfrm>
            <a:off x="5426765" y="968188"/>
            <a:ext cx="3488635" cy="3146612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228600"/>
            <a:ext cx="310661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1617" y="978464"/>
            <a:ext cx="5795744" cy="5029200"/>
            <a:chOff x="177696" y="1732306"/>
            <a:chExt cx="6038632" cy="52433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96" y="1732306"/>
              <a:ext cx="6038632" cy="5243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14800" y="5558135"/>
              <a:ext cx="914399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গ্লুকোজ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3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228600"/>
            <a:ext cx="61157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 ক্লোরোফিলের পরিমান কেমন লক্ষ্য করছ?</a:t>
            </a:r>
            <a:endParaRPr lang="en-US" sz="2800" dirty="0"/>
          </a:p>
        </p:txBody>
      </p:sp>
      <p:pic>
        <p:nvPicPr>
          <p:cNvPr id="2050" name="Picture 2" descr="C:\Users\PB\Desktop\Bioenergetics\d09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506" y="1851331"/>
            <a:ext cx="4141694" cy="3177869"/>
          </a:xfrm>
          <a:prstGeom prst="rect">
            <a:avLst/>
          </a:prstGeom>
          <a:noFill/>
        </p:spPr>
      </p:pic>
      <p:pic>
        <p:nvPicPr>
          <p:cNvPr id="2051" name="Picture 3" descr="C:\Users\PB\Desktop\Bioenergetics\mo-def-cucurbit-old-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4337258" cy="3200400"/>
          </a:xfrm>
          <a:prstGeom prst="rect">
            <a:avLst/>
          </a:prstGeom>
          <a:noFill/>
        </p:spPr>
      </p:pic>
      <p:pic>
        <p:nvPicPr>
          <p:cNvPr id="3" name="Picture 2" descr="C:\Users\PB\Desktop\Bioenergetics\Chloroplast 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066800"/>
            <a:ext cx="6096000" cy="4572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81200" y="1066800"/>
            <a:ext cx="55899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সালোকসংশ্লেষণের হার কেমন হবে, -কেন?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181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525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510190" y="533400"/>
            <a:ext cx="396681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       ৮ মি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14400" y="2286000"/>
            <a:ext cx="68403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 ক্লোরোফিল ও আলোর ভূমিকা লিখ।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" grpId="0" animBg="1"/>
      <p:bldP spid="8" grpId="1" animBg="1"/>
      <p:bldP spid="10" grpId="0"/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228600"/>
            <a:ext cx="447590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আলোকবর্ণালিতে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আলো দেখছ?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1026" name="Picture 2" descr="C:\Users\PB\Desktop\Bioenergetics\whole-dude-whole-colors-light-is-life-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590344" cy="5200015"/>
          </a:xfrm>
          <a:prstGeom prst="rect">
            <a:avLst/>
          </a:prstGeom>
          <a:noFill/>
        </p:spPr>
      </p:pic>
      <p:pic>
        <p:nvPicPr>
          <p:cNvPr id="1027" name="Picture 3" descr="C:\Users\PB\Desktop\Bioenergetics\11images.jpg"/>
          <p:cNvPicPr>
            <a:picLocks noChangeAspect="1" noChangeArrowheads="1"/>
          </p:cNvPicPr>
          <p:nvPr/>
        </p:nvPicPr>
        <p:blipFill>
          <a:blip r:embed="rId3" cstate="print"/>
          <a:srcRect l="16702" t="8107" r="4342"/>
          <a:stretch>
            <a:fillRect/>
          </a:stretch>
        </p:blipFill>
        <p:spPr bwMode="auto">
          <a:xfrm>
            <a:off x="4495800" y="2286000"/>
            <a:ext cx="4428500" cy="28959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0" y="533400"/>
            <a:ext cx="50481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আলোতে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 ভাল হয়?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876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তরঙ্গ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050235" y="335056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সালোকসংশ্লেষণের হার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ফটোফসফোরাইলেশন 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2791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২। ফটোলাইসিস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কি ? 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592" y="2794113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বিয়োজিত হয়ে কি কি উৎপন্ন হয়?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733800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4451951" cy="30337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67000" y="3429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3657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09800" y="457200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পর্যায়ে এর ভূমিকা ব্যাখ্যা কর?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236660"/>
            <a:ext cx="8548915" cy="5380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3954817" y="5921828"/>
            <a:ext cx="169124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ধন্যবাদ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05829" y="2315028"/>
            <a:ext cx="351971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চতুর্থ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সময়ঃ ৪০মিঃ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124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6" y="2331585"/>
            <a:ext cx="4340225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477000" cy="3886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10139" y="3148899"/>
            <a:ext cx="990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aseline="-25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5139" y="3519719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8238" y="3900719"/>
            <a:ext cx="1066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7238" y="4662719"/>
            <a:ext cx="1016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400" baseline="-25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3771" y="5124384"/>
            <a:ext cx="8039100" cy="1071526"/>
            <a:chOff x="782223" y="5124384"/>
            <a:chExt cx="7467599" cy="1071526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782223" y="5433389"/>
              <a:ext cx="7467599" cy="751152"/>
            </a:xfrm>
            <a:prstGeom prst="rect">
              <a:avLst/>
            </a:prstGeom>
          </p:spPr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  <a:defRPr/>
              </a:pPr>
              <a:r>
                <a:rPr lang="en-US" sz="2400" b="1" dirty="0" smtClean="0"/>
                <a:t>6CO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  +  12H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O  </a:t>
              </a:r>
              <a:r>
                <a:rPr lang="bn-IN" sz="2400" b="1" dirty="0" smtClean="0"/>
                <a:t>  </a:t>
              </a:r>
              <a:r>
                <a:rPr lang="en-US" sz="2400" b="1" dirty="0" smtClean="0">
                  <a:sym typeface="Symbol" pitchFamily="18" charset="2"/>
                </a:rPr>
                <a:t></a:t>
              </a:r>
              <a:r>
                <a:rPr lang="en-US" sz="2400" b="1" dirty="0" smtClean="0"/>
                <a:t>  </a:t>
              </a:r>
              <a:r>
                <a:rPr lang="bn-IN" sz="2400" b="1" dirty="0" smtClean="0"/>
                <a:t>   </a:t>
              </a:r>
              <a:r>
                <a:rPr lang="en-US" sz="2400" b="1" dirty="0" smtClean="0"/>
                <a:t>C</a:t>
              </a:r>
              <a:r>
                <a:rPr lang="en-US" sz="2400" b="1" baseline="-25000" dirty="0" smtClean="0"/>
                <a:t>6</a:t>
              </a:r>
              <a:r>
                <a:rPr lang="en-US" sz="2400" b="1" dirty="0" smtClean="0"/>
                <a:t>H</a:t>
              </a:r>
              <a:r>
                <a:rPr lang="en-US" sz="2400" b="1" baseline="-25000" dirty="0" smtClean="0"/>
                <a:t>12</a:t>
              </a:r>
              <a:r>
                <a:rPr lang="en-US" sz="2400" b="1" dirty="0" smtClean="0"/>
                <a:t>O</a:t>
              </a:r>
              <a:r>
                <a:rPr lang="en-US" sz="2400" b="1" baseline="-25000" dirty="0" smtClean="0"/>
                <a:t>6</a:t>
              </a:r>
              <a:r>
                <a:rPr lang="en-US" sz="2400" b="1" dirty="0" smtClean="0"/>
                <a:t> +6</a:t>
              </a:r>
              <a:r>
                <a:rPr lang="en-US" sz="2400" b="1" dirty="0"/>
                <a:t>H</a:t>
              </a:r>
              <a:r>
                <a:rPr lang="en-US" sz="2400" b="1" baseline="-25000" dirty="0"/>
                <a:t>2</a:t>
              </a:r>
              <a:r>
                <a:rPr lang="en-US" sz="2400" b="1" dirty="0"/>
                <a:t>O</a:t>
              </a:r>
              <a:r>
                <a:rPr lang="en-US" sz="2400" b="1" dirty="0" smtClean="0"/>
                <a:t> +  6O</a:t>
              </a:r>
              <a:r>
                <a:rPr lang="en-US" sz="2400" b="1" baseline="-25000" dirty="0" smtClean="0"/>
                <a:t>2</a:t>
              </a:r>
            </a:p>
            <a:p>
              <a:pPr>
                <a:lnSpc>
                  <a:spcPct val="90000"/>
                </a:lnSpc>
                <a:buFontTx/>
                <a:buNone/>
                <a:defRPr/>
              </a:pPr>
              <a:endParaRPr lang="en-US" sz="2400" b="1" baseline="-25000" dirty="0" smtClean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227906" y="5124384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11168" y="5795800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714625" y="878080"/>
            <a:ext cx="4295776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প্রক্রিয়ার নাম বলতে পার?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8824" y="319855"/>
            <a:ext cx="624927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দ্ভিদ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সৌরশক্তিকে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688201" y="1591608"/>
            <a:ext cx="297180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সালোকসংশ্লেষণ প্রক্রিয়া</a:t>
            </a:r>
            <a:endParaRPr lang="en-US" sz="2800" b="1" baseline="-2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16" grpId="1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8153400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সালোকসংশ্লেষণের পর্যায় </a:t>
            </a:r>
            <a:r>
              <a:rPr lang="bn-IN" sz="2800" dirty="0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গুলো বল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 পারবে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পর্যায় দুটি ব্যাখ্যা করতে পারবে।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সালোকসংশ্লেষণ প্রক্রিয়ার শর্করা প্রস্তুতি ব্যাখ্যা করতে পারবে।</a:t>
            </a:r>
          </a:p>
          <a:p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aseline="-25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85800"/>
            <a:ext cx="212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3812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7924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 একটি দীর্ঘ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১৯০৫ সালে ইংরেজ শারীরত্বত্তবিদ ব্ল্যাকম্যান এই প্রক্রিয়াকে দুটি পর্যায়ে ভাগ করেন।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592997"/>
            <a:ext cx="2438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8325" y="1592997"/>
            <a:ext cx="2895600" cy="762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5" y="228600"/>
            <a:ext cx="1930400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0" y="2952750"/>
            <a:ext cx="632459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প্রক্রিয়ায়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8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 হয় এবং রুপান্তরিত শক্তি এই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-র মধ্যে সঞ্চিত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23999" y="4243000"/>
            <a:ext cx="66294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28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সৃষ্টিতে কার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 রয়েছে?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38575" y="4871114"/>
            <a:ext cx="36195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রোপ্লাস্টের ক্লোরোফিল অণু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581400" y="1752600"/>
            <a:ext cx="1600200" cy="3048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43400" y="1143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2 -0.17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884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468 -1.48148E-6 L 0.19063 -0.17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88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3" grpId="1" uiExpand="1" build="allAtOnce" animBg="1"/>
      <p:bldP spid="8" grpId="0" animBg="1"/>
      <p:bldP spid="8" grpId="1" animBg="1"/>
      <p:bldP spid="14" grpId="0" animBg="1"/>
      <p:bldP spid="21" grpId="0" animBg="1"/>
      <p:bldP spid="22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/>
          <a:stretch/>
        </p:blipFill>
        <p:spPr>
          <a:xfrm>
            <a:off x="1842859" y="310212"/>
            <a:ext cx="7148741" cy="4529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41666" y="921579"/>
            <a:ext cx="165913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7032" y="2687717"/>
            <a:ext cx="345615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গ্রানামে ক্লোরোফিল অণু শোষণকৃত ফোটন হতে শক্তি সঞ্চয় করে। 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6826242" y="3542421"/>
            <a:ext cx="390525" cy="6140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2762"/>
            <a:ext cx="1681316" cy="2057400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 rot="15158012" flipH="1">
            <a:off x="1602226" y="335043"/>
            <a:ext cx="441653" cy="1384686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399" y="3942260"/>
            <a:ext cx="441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ATP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400799" y="4203870"/>
            <a:ext cx="1121568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93058" y="4665137"/>
            <a:ext cx="757972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I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 ফসফেট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সাথে যুক্ত হয়ে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7180" y="5423399"/>
            <a:ext cx="292667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ফটোফসফোরাইলেশন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5407064"/>
            <a:ext cx="434163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প্রকৃয়াকে কী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4835" y="334905"/>
            <a:ext cx="217301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ফটোলাইসিস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00557" y="1063173"/>
            <a:ext cx="792088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 ও ক্লোরোফিলের সহায়তায়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বিয়োজিত হয়ে কী হয়?</a:t>
            </a:r>
            <a:endParaRPr lang="en-US" dirty="0">
              <a:solidFill>
                <a:srgbClr val="99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0712" y="3891953"/>
            <a:ext cx="503664" cy="769441"/>
            <a:chOff x="6249906" y="816935"/>
            <a:chExt cx="503664" cy="769441"/>
          </a:xfrm>
        </p:grpSpPr>
        <p:sp>
          <p:nvSpPr>
            <p:cNvPr id="23" name="Rectangle 22"/>
            <p:cNvSpPr/>
            <p:nvPr/>
          </p:nvSpPr>
          <p:spPr>
            <a:xfrm>
              <a:off x="6249906" y="816935"/>
              <a:ext cx="503664" cy="7694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44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262710" y="985976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5302" y="4050152"/>
            <a:ext cx="554960" cy="549800"/>
            <a:chOff x="6292052" y="1799087"/>
            <a:chExt cx="554960" cy="549800"/>
          </a:xfrm>
        </p:grpSpPr>
        <p:sp>
          <p:nvSpPr>
            <p:cNvPr id="22" name="Rectangle 21"/>
            <p:cNvSpPr/>
            <p:nvPr/>
          </p:nvSpPr>
          <p:spPr>
            <a:xfrm>
              <a:off x="6292052" y="1883209"/>
              <a:ext cx="554960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r>
                <a:rPr lang="en-US" sz="2400" baseline="300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294986" y="1799087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28800" y="305846"/>
            <a:ext cx="2819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প্রক্রিয়াকে কী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3420300"/>
            <a:ext cx="497102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ফটোফসফোরাইলেশন  প্রকৃয়ায়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ATP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985963" y="3982550"/>
            <a:ext cx="1121568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05200" y="2649566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5960" y="4070933"/>
            <a:ext cx="708306" cy="549800"/>
            <a:chOff x="7622303" y="2300807"/>
            <a:chExt cx="708306" cy="549800"/>
          </a:xfrm>
        </p:grpSpPr>
        <p:sp>
          <p:nvSpPr>
            <p:cNvPr id="17" name="Rectangle 16"/>
            <p:cNvSpPr/>
            <p:nvPr/>
          </p:nvSpPr>
          <p:spPr>
            <a:xfrm>
              <a:off x="7622303" y="2344874"/>
              <a:ext cx="708306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r>
                <a:rPr lang="en-US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622303" y="2300807"/>
              <a:ext cx="53923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1000" y="3891953"/>
            <a:ext cx="102356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4661394"/>
            <a:ext cx="5410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NADP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NADPH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তৈরি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9812" y="1826792"/>
            <a:ext cx="41671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ফটোলাইসিস প্রক্রিয়ার পরে কী ঘটে?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99962" y="5786122"/>
            <a:ext cx="43866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পর শুরু হয়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4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23889 -0.2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9 -0.06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25521 0.093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7" grpId="0" animBg="1"/>
      <p:bldP spid="28" grpId="0" animBg="1"/>
      <p:bldP spid="30" grpId="0" animBg="1"/>
      <p:bldP spid="3" grpId="0" animBg="1"/>
      <p:bldP spid="21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04800"/>
            <a:ext cx="3429000" cy="381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735781"/>
            <a:ext cx="8305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পর্যায়ে এদের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সহায়তায়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বিজারিত হয়ে কার্বোহাইড্রেট উৎপন্ন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85837"/>
            <a:ext cx="5181600" cy="4191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পর্যায়ে কী কী </a:t>
            </a:r>
            <a:r>
              <a:rPr lang="bn-I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 হয়েছিল</a:t>
            </a:r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964554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50" y="3418505"/>
            <a:ext cx="180975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9012" y="3418505"/>
            <a:ext cx="185737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হ্যাচ ও স্ল্যাক চক্র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গতিপথ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0300" y="3418506"/>
            <a:ext cx="17145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ক্রেসুলেসিয়ান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বিপাক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5195" y="2432187"/>
            <a:ext cx="576500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সবুজ উদ্ভিদে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গতিপথ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38435" y="2940018"/>
            <a:ext cx="614365" cy="458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31504" y="2933844"/>
            <a:ext cx="2383" cy="375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17343" y="2940018"/>
            <a:ext cx="776287" cy="478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395015"/>
            <a:ext cx="3024919" cy="382901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3139" y="236278"/>
            <a:ext cx="310661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976304"/>
            <a:ext cx="2667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 দিয়ে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079" y="2796730"/>
            <a:ext cx="518937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সাথে সাথে ভেঙ্গে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৩-কার্বন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 দুই অনু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৩-ফসফোগ্লিসারিক এসিড হয় </a:t>
            </a:r>
            <a:r>
              <a:rPr lang="en-US" sz="2400" dirty="0" smtClean="0"/>
              <a:t> (3PGA): </a:t>
            </a:r>
            <a:r>
              <a:rPr lang="en-US" sz="2400" dirty="0" smtClean="0">
                <a:hlinkClick r:id="rId4" tooltip="Search on ChemSpider"/>
              </a:rPr>
              <a:t>C</a:t>
            </a:r>
            <a:r>
              <a:rPr lang="en-US" sz="2400" baseline="-25000" dirty="0" smtClean="0">
                <a:hlinkClick r:id="rId4" tooltip="Search on ChemSpider"/>
              </a:rPr>
              <a:t>3</a:t>
            </a:r>
            <a:r>
              <a:rPr lang="en-US" sz="2400" dirty="0" smtClean="0">
                <a:hlinkClick r:id="rId4" tooltip="Search on ChemSpider"/>
              </a:rPr>
              <a:t>H</a:t>
            </a:r>
            <a:r>
              <a:rPr lang="en-US" sz="2400" baseline="-25000" dirty="0" smtClean="0">
                <a:hlinkClick r:id="rId4" tooltip="Search on ChemSpider"/>
              </a:rPr>
              <a:t>7</a:t>
            </a:r>
            <a:r>
              <a:rPr lang="en-US" sz="2400" dirty="0" smtClean="0">
                <a:hlinkClick r:id="rId4" tooltip="Search on ChemSpider"/>
              </a:rPr>
              <a:t>O</a:t>
            </a:r>
            <a:r>
              <a:rPr lang="en-US" sz="2400" baseline="-25000" dirty="0" smtClean="0">
                <a:hlinkClick r:id="rId4" tooltip="Search on ChemSpider"/>
              </a:rPr>
              <a:t>7</a:t>
            </a:r>
            <a:r>
              <a:rPr lang="en-US" sz="2400" dirty="0" smtClean="0">
                <a:hlinkClick r:id="rId4" tooltip="Search on ChemSpider"/>
              </a:rPr>
              <a:t>P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494" y="1725298"/>
            <a:ext cx="6858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কোষে অবস্থিত ৫-কার্বনবিশিষ্ট রাইবুলোজ-১,৫-ডাইফসফেট এর  সাথে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মিলিত হয়ে, 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৬-কার্বন বিশিষ্ট অস্থায়ী কিটো এসিড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981200" y="3894924"/>
            <a:ext cx="2286000" cy="580678"/>
          </a:xfrm>
          <a:prstGeom prst="wedgeRectCallout">
            <a:avLst>
              <a:gd name="adj1" fmla="val 42454"/>
              <a:gd name="adj2" fmla="val -1195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স্থায়ী পদার্থ,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তাই এটি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3" y="4655082"/>
            <a:ext cx="755808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পর্যায়ে উৎপন্ন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</a:t>
            </a:r>
            <a:r>
              <a:rPr lang="en-US" sz="2400" dirty="0" smtClean="0"/>
              <a:t>3PGA</a:t>
            </a:r>
            <a:r>
              <a:rPr lang="bn-IN" sz="2400" dirty="0" smtClean="0"/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৩- ফসফোগ্লিসারালডিহাইড ও ডাইহাইড্রো এসিটোন ফসফেট তৈরি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3" b="25443"/>
          <a:stretch/>
        </p:blipFill>
        <p:spPr>
          <a:xfrm>
            <a:off x="5821148" y="2690255"/>
            <a:ext cx="2886717" cy="1371600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359148" y="5863871"/>
            <a:ext cx="5821878" cy="724450"/>
          </a:xfrm>
          <a:prstGeom prst="wedgeRectCallout">
            <a:avLst>
              <a:gd name="adj1" fmla="val -1681"/>
              <a:gd name="adj2" fmla="val -1347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থেকে ক্রমাগত বিক্রিয়ার মাধ্যমে একদিকে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 দিকে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রাইবুলোজ-১,৫-ডাইফসফেট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হতে থাকে।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97922" y="1981200"/>
            <a:ext cx="244992" cy="38862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Up Arrow 15"/>
          <p:cNvSpPr/>
          <p:nvPr/>
        </p:nvSpPr>
        <p:spPr>
          <a:xfrm rot="15816012">
            <a:off x="4090671" y="3466254"/>
            <a:ext cx="4786925" cy="1089936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476231" y="3780908"/>
            <a:ext cx="6324600" cy="7180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প্রতিবার এক অনু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চক্রে প্রবেশ করে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77408" y="2490626"/>
            <a:ext cx="7696199" cy="1270699"/>
            <a:chOff x="1169002" y="3415658"/>
            <a:chExt cx="7149075" cy="968503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>
            <a:xfrm>
              <a:off x="1169002" y="3493206"/>
              <a:ext cx="7149075" cy="8909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  <a:defRPr/>
              </a:pPr>
              <a:r>
                <a:rPr lang="en-US" b="1" dirty="0" smtClean="0"/>
                <a:t>6CO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  +  12H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O  </a:t>
              </a:r>
              <a:r>
                <a:rPr lang="bn-IN" b="1" dirty="0" smtClean="0"/>
                <a:t>  </a:t>
              </a:r>
              <a:r>
                <a:rPr lang="en-US" b="1" dirty="0" smtClean="0">
                  <a:sym typeface="Symbol" pitchFamily="18" charset="2"/>
                </a:rPr>
                <a:t></a:t>
              </a:r>
              <a:r>
                <a:rPr lang="en-US" b="1" dirty="0" smtClean="0"/>
                <a:t>  </a:t>
              </a:r>
              <a:r>
                <a:rPr lang="bn-IN" b="1" dirty="0" smtClean="0"/>
                <a:t>   </a:t>
              </a:r>
              <a:r>
                <a:rPr lang="en-US" b="1" dirty="0" smtClean="0"/>
                <a:t>C</a:t>
              </a:r>
              <a:r>
                <a:rPr lang="en-US" b="1" baseline="-25000" dirty="0" smtClean="0"/>
                <a:t>6</a:t>
              </a:r>
              <a:r>
                <a:rPr lang="en-US" b="1" dirty="0" smtClean="0"/>
                <a:t>H</a:t>
              </a:r>
              <a:r>
                <a:rPr lang="en-US" b="1" baseline="-25000" dirty="0" smtClean="0"/>
                <a:t>12</a:t>
              </a:r>
              <a:r>
                <a:rPr lang="en-US" b="1" dirty="0" smtClean="0"/>
                <a:t>O</a:t>
              </a:r>
              <a:r>
                <a:rPr lang="en-US" b="1" baseline="-25000" dirty="0" smtClean="0"/>
                <a:t>6</a:t>
              </a:r>
              <a:r>
                <a:rPr lang="en-US" b="1" dirty="0" smtClean="0"/>
                <a:t> +6</a:t>
              </a:r>
              <a:r>
                <a:rPr lang="en-US" b="1" dirty="0"/>
                <a:t>H</a:t>
              </a:r>
              <a:r>
                <a:rPr lang="en-US" b="1" baseline="-25000" dirty="0"/>
                <a:t>2</a:t>
              </a:r>
              <a:r>
                <a:rPr lang="en-US" b="1" dirty="0"/>
                <a:t>O</a:t>
              </a:r>
              <a:r>
                <a:rPr lang="en-US" b="1" dirty="0" smtClean="0"/>
                <a:t> +  6O</a:t>
              </a:r>
              <a:r>
                <a:rPr lang="en-US" b="1" baseline="-25000" dirty="0" smtClean="0"/>
                <a:t>2</a:t>
              </a:r>
              <a:r>
                <a:rPr lang="bn-IN" b="1" baseline="-25000" dirty="0" smtClean="0"/>
                <a:t>        </a:t>
              </a:r>
              <a:r>
                <a:rPr lang="bn-IN" sz="3600" baseline="-25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 অনু গ্লুকোজ তৈরিতে এই চক্র কত বার চলবে?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aseline="-25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90000"/>
                </a:lnSpc>
                <a:buFontTx/>
                <a:buNone/>
                <a:defRPr/>
              </a:pPr>
              <a:endParaRPr lang="en-US" sz="3600" baseline="-25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38773" y="3415658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77699" y="3729044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73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10" grpId="0" animBg="1"/>
      <p:bldP spid="10" grpId="1" animBg="1"/>
      <p:bldP spid="10" grpId="2" animBg="1"/>
      <p:bldP spid="11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5803</TotalTime>
  <Words>522</Words>
  <Application>Microsoft Office PowerPoint</Application>
  <PresentationFormat>On-screen Show (4:3)</PresentationFormat>
  <Paragraphs>109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1097</cp:revision>
  <dcterms:created xsi:type="dcterms:W3CDTF">2006-08-16T00:00:00Z</dcterms:created>
  <dcterms:modified xsi:type="dcterms:W3CDTF">2020-01-03T00:47:28Z</dcterms:modified>
</cp:coreProperties>
</file>